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136"/>
  </p:notesMasterIdLst>
  <p:handoutMasterIdLst>
    <p:handoutMasterId r:id="rId137"/>
  </p:handoutMasterIdLst>
  <p:sldIdLst>
    <p:sldId id="1877" r:id="rId2"/>
    <p:sldId id="1399" r:id="rId3"/>
    <p:sldId id="1400" r:id="rId4"/>
    <p:sldId id="1401" r:id="rId5"/>
    <p:sldId id="1354" r:id="rId6"/>
    <p:sldId id="1355" r:id="rId7"/>
    <p:sldId id="1356" r:id="rId8"/>
    <p:sldId id="1357" r:id="rId9"/>
    <p:sldId id="1358" r:id="rId10"/>
    <p:sldId id="1359" r:id="rId11"/>
    <p:sldId id="1360" r:id="rId12"/>
    <p:sldId id="1422" r:id="rId13"/>
    <p:sldId id="1423" r:id="rId14"/>
    <p:sldId id="1403" r:id="rId15"/>
    <p:sldId id="1405" r:id="rId16"/>
    <p:sldId id="1409" r:id="rId17"/>
    <p:sldId id="1408" r:id="rId18"/>
    <p:sldId id="1433" r:id="rId19"/>
    <p:sldId id="1435" r:id="rId20"/>
    <p:sldId id="1434" r:id="rId21"/>
    <p:sldId id="1363" r:id="rId22"/>
    <p:sldId id="1513" r:id="rId23"/>
    <p:sldId id="1514" r:id="rId24"/>
    <p:sldId id="1452" r:id="rId25"/>
    <p:sldId id="1361" r:id="rId26"/>
    <p:sldId id="1364" r:id="rId27"/>
    <p:sldId id="1382" r:id="rId28"/>
    <p:sldId id="1453" r:id="rId29"/>
    <p:sldId id="1384" r:id="rId30"/>
    <p:sldId id="1432" r:id="rId31"/>
    <p:sldId id="1515" r:id="rId32"/>
    <p:sldId id="1516" r:id="rId33"/>
    <p:sldId id="1517" r:id="rId34"/>
    <p:sldId id="1518" r:id="rId35"/>
    <p:sldId id="1519" r:id="rId36"/>
    <p:sldId id="1455" r:id="rId37"/>
    <p:sldId id="1456" r:id="rId38"/>
    <p:sldId id="1457" r:id="rId39"/>
    <p:sldId id="1458" r:id="rId40"/>
    <p:sldId id="1459" r:id="rId41"/>
    <p:sldId id="1460" r:id="rId42"/>
    <p:sldId id="1461" r:id="rId43"/>
    <p:sldId id="1462" r:id="rId44"/>
    <p:sldId id="1463" r:id="rId45"/>
    <p:sldId id="1464" r:id="rId46"/>
    <p:sldId id="1465" r:id="rId47"/>
    <p:sldId id="1466" r:id="rId48"/>
    <p:sldId id="1467" r:id="rId49"/>
    <p:sldId id="1468" r:id="rId50"/>
    <p:sldId id="1469" r:id="rId51"/>
    <p:sldId id="1470" r:id="rId52"/>
    <p:sldId id="1471" r:id="rId53"/>
    <p:sldId id="1472" r:id="rId54"/>
    <p:sldId id="1473" r:id="rId55"/>
    <p:sldId id="1474" r:id="rId56"/>
    <p:sldId id="1475" r:id="rId57"/>
    <p:sldId id="1476" r:id="rId58"/>
    <p:sldId id="1477" r:id="rId59"/>
    <p:sldId id="1478" r:id="rId60"/>
    <p:sldId id="1479" r:id="rId61"/>
    <p:sldId id="1480" r:id="rId62"/>
    <p:sldId id="1951" r:id="rId63"/>
    <p:sldId id="1101" r:id="rId64"/>
    <p:sldId id="1898" r:id="rId65"/>
    <p:sldId id="1903" r:id="rId66"/>
    <p:sldId id="1308" r:id="rId67"/>
    <p:sldId id="1911" r:id="rId68"/>
    <p:sldId id="1904" r:id="rId69"/>
    <p:sldId id="1905" r:id="rId70"/>
    <p:sldId id="1906" r:id="rId71"/>
    <p:sldId id="1907" r:id="rId72"/>
    <p:sldId id="1908" r:id="rId73"/>
    <p:sldId id="1909" r:id="rId74"/>
    <p:sldId id="1910" r:id="rId75"/>
    <p:sldId id="1912" r:id="rId76"/>
    <p:sldId id="1932" r:id="rId77"/>
    <p:sldId id="1933" r:id="rId78"/>
    <p:sldId id="1936" r:id="rId79"/>
    <p:sldId id="1935" r:id="rId80"/>
    <p:sldId id="1917" r:id="rId81"/>
    <p:sldId id="1934" r:id="rId82"/>
    <p:sldId id="1939" r:id="rId83"/>
    <p:sldId id="1918" r:id="rId84"/>
    <p:sldId id="1937" r:id="rId85"/>
    <p:sldId id="1938" r:id="rId86"/>
    <p:sldId id="1921" r:id="rId87"/>
    <p:sldId id="1943" r:id="rId88"/>
    <p:sldId id="1944" r:id="rId89"/>
    <p:sldId id="1945" r:id="rId90"/>
    <p:sldId id="1946" r:id="rId91"/>
    <p:sldId id="1947" r:id="rId92"/>
    <p:sldId id="1923" r:id="rId93"/>
    <p:sldId id="1924" r:id="rId94"/>
    <p:sldId id="1948" r:id="rId95"/>
    <p:sldId id="1928" r:id="rId96"/>
    <p:sldId id="1950" r:id="rId97"/>
    <p:sldId id="1929" r:id="rId98"/>
    <p:sldId id="1890" r:id="rId99"/>
    <p:sldId id="1952" r:id="rId100"/>
    <p:sldId id="1953" r:id="rId101"/>
    <p:sldId id="1954" r:id="rId102"/>
    <p:sldId id="1955" r:id="rId103"/>
    <p:sldId id="1956" r:id="rId104"/>
    <p:sldId id="1957" r:id="rId105"/>
    <p:sldId id="1958" r:id="rId106"/>
    <p:sldId id="1959" r:id="rId107"/>
    <p:sldId id="1960" r:id="rId108"/>
    <p:sldId id="1961" r:id="rId109"/>
    <p:sldId id="1962" r:id="rId110"/>
    <p:sldId id="1963" r:id="rId111"/>
    <p:sldId id="1964" r:id="rId112"/>
    <p:sldId id="1965" r:id="rId113"/>
    <p:sldId id="1966" r:id="rId114"/>
    <p:sldId id="1967" r:id="rId115"/>
    <p:sldId id="1968" r:id="rId116"/>
    <p:sldId id="1969" r:id="rId117"/>
    <p:sldId id="1970" r:id="rId118"/>
    <p:sldId id="1971" r:id="rId119"/>
    <p:sldId id="1972" r:id="rId120"/>
    <p:sldId id="1973" r:id="rId121"/>
    <p:sldId id="1974" r:id="rId122"/>
    <p:sldId id="1975" r:id="rId123"/>
    <p:sldId id="1976" r:id="rId124"/>
    <p:sldId id="1977" r:id="rId125"/>
    <p:sldId id="1978" r:id="rId126"/>
    <p:sldId id="1979" r:id="rId127"/>
    <p:sldId id="1980" r:id="rId128"/>
    <p:sldId id="1981" r:id="rId129"/>
    <p:sldId id="1982" r:id="rId130"/>
    <p:sldId id="1983" r:id="rId131"/>
    <p:sldId id="1984" r:id="rId132"/>
    <p:sldId id="1985" r:id="rId133"/>
    <p:sldId id="1986" r:id="rId134"/>
    <p:sldId id="1350" r:id="rId135"/>
  </p:sldIdLst>
  <p:sldSz cx="9144000" cy="6858000" type="overhead"/>
  <p:notesSz cx="6858000" cy="9144000"/>
  <p:embeddedFontLst>
    <p:embeddedFont>
      <p:font typeface="Calibri" panose="020F0502020204030204" pitchFamily="34" charset="0"/>
      <p:regular r:id="rId138"/>
      <p:bold r:id="rId139"/>
      <p:italic r:id="rId140"/>
      <p:boldItalic r:id="rId141"/>
    </p:embeddedFont>
    <p:embeddedFont>
      <p:font typeface="Cambria Math" panose="02040503050406030204" pitchFamily="18" charset="0"/>
      <p:regular r:id="rId142"/>
    </p:embeddedFont>
    <p:embeddedFont>
      <p:font typeface="Comic Sans MS" panose="030F0702030302020204" pitchFamily="66" charset="0"/>
      <p:regular r:id="rId143"/>
      <p:bold r:id="rId144"/>
      <p:italic r:id="rId145"/>
      <p:boldItalic r:id="rId146"/>
    </p:embeddedFont>
    <p:embeddedFont>
      <p:font typeface="Gill Sans MT" panose="020B0502020104020203" pitchFamily="34" charset="0"/>
      <p:regular r:id="rId147"/>
      <p:bold r:id="rId148"/>
      <p:italic r:id="rId149"/>
      <p:boldItalic r:id="rId150"/>
    </p:embeddedFont>
    <p:embeddedFont>
      <p:font typeface="Lucida Console" panose="020B0609040504020204" pitchFamily="49" charset="0"/>
      <p:regular r:id="rId151"/>
    </p:embeddedFont>
    <p:embeddedFont>
      <p:font typeface="Marlett" pitchFamily="2" charset="2"/>
      <p:regular r:id="rId152"/>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66FF"/>
    <a:srgbClr val="FFFF00"/>
    <a:srgbClr val="0066FF"/>
    <a:srgbClr val="0099FF"/>
    <a:srgbClr val="CCECFF"/>
    <a:srgbClr val="FF0066"/>
    <a:srgbClr val="3333CC"/>
    <a:srgbClr val="00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8" autoAdjust="0"/>
    <p:restoredTop sz="91838" autoAdjust="0"/>
  </p:normalViewPr>
  <p:slideViewPr>
    <p:cSldViewPr snapToGrid="0">
      <p:cViewPr varScale="1">
        <p:scale>
          <a:sx n="90" d="100"/>
          <a:sy n="90" d="100"/>
        </p:scale>
        <p:origin x="1030" y="41"/>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219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1.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12.fntdata"/><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font" Target="fonts/font2.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13.fntdata"/><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3.fntdata"/><Relationship Id="rId14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font" Target="fonts/font14.fntdata"/><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4.fntdata"/><Relationship Id="rId14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6.fntdata"/><Relationship Id="rId148"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7.fntdata"/><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i="1" dirty="0"/>
              <a:t>asynchronous</a:t>
            </a:r>
            <a:r>
              <a:rPr lang="en-US" dirty="0"/>
              <a:t> models, processes take steps</a:t>
            </a:r>
            <a:r>
              <a:rPr lang="en-US" baseline="0" dirty="0"/>
              <a:t> at any rate.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a:t>Asynchronous</a:t>
            </a:r>
            <a:r>
              <a:rPr lang="en-US" baseline="0" dirty="0"/>
              <a:t> comes from Greek: </a:t>
            </a:r>
            <a:r>
              <a:rPr lang="en-US" i="1" baseline="0" dirty="0"/>
              <a:t>a</a:t>
            </a:r>
            <a:r>
              <a:rPr lang="en-US" baseline="0" dirty="0"/>
              <a:t> (</a:t>
            </a:r>
            <a:r>
              <a:rPr lang="en-US" i="0" baseline="0" dirty="0"/>
              <a:t>not</a:t>
            </a:r>
            <a:r>
              <a:rPr lang="en-US" baseline="0" dirty="0"/>
              <a:t>) + </a:t>
            </a:r>
            <a:r>
              <a:rPr lang="en-US" i="1" baseline="0" dirty="0"/>
              <a:t>synchronous</a:t>
            </a:r>
            <a:r>
              <a:rPr lang="en-US" baseline="0" dirty="0"/>
              <a:t> (at the same time).</a:t>
            </a:r>
            <a:endParaRPr lang="en-US" dirty="0"/>
          </a:p>
          <a:p>
            <a:endParaRPr lang="en-US" baseline="0" dirty="0"/>
          </a:p>
          <a:p>
            <a:endParaRPr lang="en-US" baseline="0" dirty="0"/>
          </a:p>
          <a:p>
            <a:endParaRPr lang="en-US" baseline="0" dirty="0"/>
          </a:p>
          <a:p>
            <a:endParaRPr lang="en-US" baseline="0" dirty="0"/>
          </a:p>
          <a:p>
            <a:endParaRPr lang="en-US" baseline="0" dirty="0"/>
          </a:p>
          <a:p>
            <a:r>
              <a:rPr lang="en-US" baseline="0" dirty="0"/>
              <a:t>Synchronous comes from Greek: </a:t>
            </a:r>
            <a:r>
              <a:rPr lang="en-US" i="1" baseline="0" dirty="0" err="1"/>
              <a:t>syn</a:t>
            </a:r>
            <a:r>
              <a:rPr lang="en-US" baseline="0" dirty="0"/>
              <a:t> = together, </a:t>
            </a:r>
            <a:r>
              <a:rPr lang="en-US" i="1" baseline="0" dirty="0" err="1"/>
              <a:t>chronos</a:t>
            </a:r>
            <a:r>
              <a:rPr lang="en-US" baseline="0" dirty="0"/>
              <a:t> = time.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i="1" dirty="0"/>
              <a:t>asynchronous</a:t>
            </a:r>
            <a:r>
              <a:rPr lang="en-US" dirty="0"/>
              <a:t> models, processes take steps</a:t>
            </a:r>
            <a:r>
              <a:rPr lang="en-US" baseline="0" dirty="0"/>
              <a:t> at any rate.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a:t>Asynchronous</a:t>
            </a:r>
            <a:r>
              <a:rPr lang="en-US" baseline="0" dirty="0"/>
              <a:t> comes from Greek: </a:t>
            </a:r>
            <a:r>
              <a:rPr lang="en-US" i="1" baseline="0" dirty="0"/>
              <a:t>a</a:t>
            </a:r>
            <a:r>
              <a:rPr lang="en-US" baseline="0" dirty="0"/>
              <a:t> (</a:t>
            </a:r>
            <a:r>
              <a:rPr lang="en-US" i="0" baseline="0" dirty="0"/>
              <a:t>not</a:t>
            </a:r>
            <a:r>
              <a:rPr lang="en-US" baseline="0" dirty="0"/>
              <a:t>) + </a:t>
            </a:r>
            <a:r>
              <a:rPr lang="en-US" i="1" baseline="0" dirty="0"/>
              <a:t>synchronous</a:t>
            </a:r>
            <a:r>
              <a:rPr lang="en-US" baseline="0" dirty="0"/>
              <a:t> (at the same time).</a:t>
            </a:r>
            <a:endParaRPr lang="en-US" dirty="0"/>
          </a:p>
          <a:p>
            <a:endParaRPr lang="en-US" baseline="0" dirty="0"/>
          </a:p>
          <a:p>
            <a:endParaRPr lang="en-US" baseline="0" dirty="0"/>
          </a:p>
          <a:p>
            <a:endParaRPr lang="en-US" baseline="0" dirty="0"/>
          </a:p>
          <a:p>
            <a:endParaRPr lang="en-US" baseline="0" dirty="0"/>
          </a:p>
          <a:p>
            <a:endParaRPr lang="en-US" baseline="0" dirty="0"/>
          </a:p>
          <a:p>
            <a:r>
              <a:rPr lang="en-US" baseline="0" dirty="0"/>
              <a:t>Synchronous comes from Greek: </a:t>
            </a:r>
            <a:r>
              <a:rPr lang="en-US" i="1" baseline="0" dirty="0" err="1"/>
              <a:t>syn</a:t>
            </a:r>
            <a:r>
              <a:rPr lang="en-US" baseline="0" dirty="0"/>
              <a:t> = together, </a:t>
            </a:r>
            <a:r>
              <a:rPr lang="en-US" i="1" baseline="0" dirty="0" err="1"/>
              <a:t>chronos</a:t>
            </a:r>
            <a:r>
              <a:rPr lang="en-US" baseline="0" dirty="0"/>
              <a:t> = time.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i="1" dirty="0"/>
              <a:t>asynchronous</a:t>
            </a:r>
            <a:r>
              <a:rPr lang="en-US" dirty="0"/>
              <a:t> models, processes take steps</a:t>
            </a:r>
            <a:r>
              <a:rPr lang="en-US" baseline="0" dirty="0"/>
              <a:t> at any rate.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a:t>Asynchronous</a:t>
            </a:r>
            <a:r>
              <a:rPr lang="en-US" baseline="0" dirty="0"/>
              <a:t> comes from Greek: </a:t>
            </a:r>
            <a:r>
              <a:rPr lang="en-US" i="1" baseline="0" dirty="0"/>
              <a:t>a</a:t>
            </a:r>
            <a:r>
              <a:rPr lang="en-US" baseline="0" dirty="0"/>
              <a:t> (</a:t>
            </a:r>
            <a:r>
              <a:rPr lang="en-US" i="0" baseline="0" dirty="0"/>
              <a:t>not</a:t>
            </a:r>
            <a:r>
              <a:rPr lang="en-US" baseline="0" dirty="0"/>
              <a:t>) + </a:t>
            </a:r>
            <a:r>
              <a:rPr lang="en-US" i="1" baseline="0" dirty="0"/>
              <a:t>synchronous</a:t>
            </a:r>
            <a:r>
              <a:rPr lang="en-US" baseline="0" dirty="0"/>
              <a:t> (at the same time).</a:t>
            </a:r>
            <a:endParaRPr lang="en-US" dirty="0"/>
          </a:p>
          <a:p>
            <a:endParaRPr lang="en-US" baseline="0" dirty="0"/>
          </a:p>
          <a:p>
            <a:endParaRPr lang="en-US" baseline="0" dirty="0"/>
          </a:p>
          <a:p>
            <a:endParaRPr lang="en-US" baseline="0" dirty="0"/>
          </a:p>
          <a:p>
            <a:endParaRPr lang="en-US" baseline="0" dirty="0"/>
          </a:p>
          <a:p>
            <a:endParaRPr lang="en-US" baseline="0" dirty="0"/>
          </a:p>
          <a:p>
            <a:r>
              <a:rPr lang="en-US" baseline="0" dirty="0"/>
              <a:t>Synchronous comes from Greek: </a:t>
            </a:r>
            <a:r>
              <a:rPr lang="en-US" i="1" baseline="0" dirty="0" err="1"/>
              <a:t>syn</a:t>
            </a:r>
            <a:r>
              <a:rPr lang="en-US" baseline="0" dirty="0"/>
              <a:t> = together, </a:t>
            </a:r>
            <a:r>
              <a:rPr lang="en-US" i="1" baseline="0" dirty="0" err="1"/>
              <a:t>chronos</a:t>
            </a:r>
            <a:r>
              <a:rPr lang="en-US" baseline="0" dirty="0"/>
              <a:t> = time.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one way to implement a distributed </a:t>
            </a:r>
            <a:r>
              <a:rPr lang="en-US" i="1" dirty="0"/>
              <a:t>ledger. </a:t>
            </a:r>
            <a:r>
              <a:rPr lang="en-US" i="0" dirty="0"/>
              <a:t>Ledgers were invented by Italian renaissance bankers to keep track of their assets. A Ledger is just a list of things that happened. The list is append-only: once you write an entry, you cannot go back to delete or modify it. If you make a mistake, you can append a correction, but you cannot cover up the past. We usually think of ledgers as recording financial data, but a ledger could hold anything: a database log, a ship’s log, or a list of today’s visitors. The important thing is that all parties agree on the ledger’s meaning. Above all, the ledger is tamper-proof.</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63</a:t>
            </a:fld>
            <a:endParaRPr lang="en-US" dirty="0"/>
          </a:p>
        </p:txBody>
      </p:sp>
    </p:spTree>
    <p:extLst>
      <p:ext uri="{BB962C8B-B14F-4D97-AF65-F5344CB8AC3E}">
        <p14:creationId xmlns:p14="http://schemas.microsoft.com/office/powerpoint/2010/main" val="2194176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of things that happened, listed in the order they happened. We will call these things </a:t>
            </a:r>
            <a:r>
              <a:rPr lang="en-US" dirty="0" err="1"/>
              <a:t>blocks,a</a:t>
            </a:r>
            <a:r>
              <a:rPr lang="en-US" dirty="0"/>
              <a:t> </a:t>
            </a:r>
            <a:r>
              <a:rPr lang="en-US" dirty="0" err="1"/>
              <a:t>nd</a:t>
            </a:r>
            <a:r>
              <a:rPr lang="en-US" dirty="0"/>
              <a:t> they typically hold multiple </a:t>
            </a:r>
            <a:r>
              <a:rPr lang="en-US" i="1" dirty="0"/>
              <a:t>transactions</a:t>
            </a:r>
            <a:r>
              <a:rPr lang="en-US" i="0" dirty="0"/>
              <a:t>,  though this level of detail is not important here. Note that arrows go backwards in time: later blocks point to earlier blocks. In addition, hashing</a:t>
            </a:r>
            <a:r>
              <a:rPr lang="en-US" dirty="0"/>
              <a:t> is used to make sure that any tampering will be detected.</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64</a:t>
            </a:fld>
            <a:endParaRPr lang="en-US" dirty="0"/>
          </a:p>
        </p:txBody>
      </p:sp>
    </p:spTree>
    <p:extLst>
      <p:ext uri="{BB962C8B-B14F-4D97-AF65-F5344CB8AC3E}">
        <p14:creationId xmlns:p14="http://schemas.microsoft.com/office/powerpoint/2010/main" val="810931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decides which entries make it onto the ledger? In proof of work protocols, the kind we are concerned with here, parties called </a:t>
            </a:r>
            <a:r>
              <a:rPr lang="en-US" i="1" dirty="0"/>
              <a:t>miners</a:t>
            </a:r>
            <a:r>
              <a:rPr lang="en-US" i="0" dirty="0"/>
              <a:t> decide. Each miner has its own copy of the chain, and acts as gatekeeper for adding new blocks.</a:t>
            </a:r>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65</a:t>
            </a:fld>
            <a:endParaRPr lang="en-US" dirty="0"/>
          </a:p>
        </p:txBody>
      </p:sp>
    </p:spTree>
    <p:extLst>
      <p:ext uri="{BB962C8B-B14F-4D97-AF65-F5344CB8AC3E}">
        <p14:creationId xmlns:p14="http://schemas.microsoft.com/office/powerpoint/2010/main" val="336499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explain how proof-of-work consensus works. For our purposes, we don’t care at all about details, so we will just say that each miner repeatedly buys a lotter ticked. If that ticket wins, the miner gets to append the next block. If that block is accepted by enough other miners, the winner collects a reward, so the winner is incentivized to be honest and only add blocks that belong on the ledger. Obviously, the full story is way more complex, but this simplification will serve us for the time being</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66</a:t>
            </a:fld>
            <a:endParaRPr lang="en-US" dirty="0"/>
          </a:p>
        </p:txBody>
      </p:sp>
    </p:spTree>
    <p:extLst>
      <p:ext uri="{BB962C8B-B14F-4D97-AF65-F5344CB8AC3E}">
        <p14:creationId xmlns:p14="http://schemas.microsoft.com/office/powerpoint/2010/main" val="2332439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miners repeatedly buy lottery tickets, hoping to find a winning ticket that will allow them to collect a reward by appending an honest block to the chain</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67</a:t>
            </a:fld>
            <a:endParaRPr lang="en-US" dirty="0"/>
          </a:p>
        </p:txBody>
      </p:sp>
    </p:spTree>
    <p:extLst>
      <p:ext uri="{BB962C8B-B14F-4D97-AF65-F5344CB8AC3E}">
        <p14:creationId xmlns:p14="http://schemas.microsoft.com/office/powerpoint/2010/main" val="115795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blue miner found a winning ticket …</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68</a:t>
            </a:fld>
            <a:endParaRPr lang="en-US" dirty="0"/>
          </a:p>
        </p:txBody>
      </p:sp>
    </p:spTree>
    <p:extLst>
      <p:ext uri="{BB962C8B-B14F-4D97-AF65-F5344CB8AC3E}">
        <p14:creationId xmlns:p14="http://schemas.microsoft.com/office/powerpoint/2010/main" val="1456975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miner </a:t>
            </a:r>
            <a:r>
              <a:rPr lang="en-US" dirty="0" err="1"/>
              <a:t>appeds</a:t>
            </a:r>
            <a:r>
              <a:rPr lang="en-US" dirty="0"/>
              <a:t> a new (red) block to the chain. At first only the blue miner knows it has won the lottery, and only the blue miner knows of the new blocks.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69</a:t>
            </a:fld>
            <a:endParaRPr lang="en-US" dirty="0"/>
          </a:p>
        </p:txBody>
      </p:sp>
    </p:spTree>
    <p:extLst>
      <p:ext uri="{BB962C8B-B14F-4D97-AF65-F5344CB8AC3E}">
        <p14:creationId xmlns:p14="http://schemas.microsoft.com/office/powerpoint/2010/main" val="372328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 of the new block propagates through the network. Propagating data through the network takes time, and we have a pretty good idea how long it takes for the news to reach all the other miners.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70</a:t>
            </a:fld>
            <a:endParaRPr lang="en-US" dirty="0"/>
          </a:p>
        </p:txBody>
      </p:sp>
    </p:spTree>
    <p:extLst>
      <p:ext uri="{BB962C8B-B14F-4D97-AF65-F5344CB8AC3E}">
        <p14:creationId xmlns:p14="http://schemas.microsoft.com/office/powerpoint/2010/main" val="2114815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problem. Lottery tickets are independent of one another, it is possible that two miners win the lottery at about the same time.</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71</a:t>
            </a:fld>
            <a:endParaRPr lang="en-US" dirty="0"/>
          </a:p>
        </p:txBody>
      </p:sp>
    </p:spTree>
    <p:extLst>
      <p:ext uri="{BB962C8B-B14F-4D97-AF65-F5344CB8AC3E}">
        <p14:creationId xmlns:p14="http://schemas.microsoft.com/office/powerpoint/2010/main" val="310972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miners appends a new block, and each one expects a reward.</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72</a:t>
            </a:fld>
            <a:endParaRPr lang="en-US" dirty="0"/>
          </a:p>
        </p:txBody>
      </p:sp>
    </p:spTree>
    <p:extLst>
      <p:ext uri="{BB962C8B-B14F-4D97-AF65-F5344CB8AC3E}">
        <p14:creationId xmlns:p14="http://schemas.microsoft.com/office/powerpoint/2010/main" val="98232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problem, because the blockchain is supposed to be a chain, not a tree, and most such protocols can’t make sense of parallel blocks.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73</a:t>
            </a:fld>
            <a:endParaRPr lang="en-US" dirty="0"/>
          </a:p>
        </p:txBody>
      </p:sp>
    </p:spTree>
    <p:extLst>
      <p:ext uri="{BB962C8B-B14F-4D97-AF65-F5344CB8AC3E}">
        <p14:creationId xmlns:p14="http://schemas.microsoft.com/office/powerpoint/2010/main" val="2496386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Bitcoin and other PoW protocols deal with forking is see which blocks are accepted by other miners. Eventually other miners will build on one block or another, and the block with the most weight (the most votes of confidence from the miners) prevails and the other block becomes an </a:t>
            </a:r>
            <a:r>
              <a:rPr lang="en-US" i="1" dirty="0"/>
              <a:t>orphan</a:t>
            </a:r>
            <a:r>
              <a:rPr lang="en-US" i="0" dirty="0"/>
              <a:t>, meaning it is ignored, and its creator collects no rewards. Orphans are bad because the represent wasted work by the miner who created the block, and a missed opportunity to incorporate that block’s transactions in the chain.</a:t>
            </a:r>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74</a:t>
            </a:fld>
            <a:endParaRPr lang="en-US" dirty="0"/>
          </a:p>
        </p:txBody>
      </p:sp>
    </p:spTree>
    <p:extLst>
      <p:ext uri="{BB962C8B-B14F-4D97-AF65-F5344CB8AC3E}">
        <p14:creationId xmlns:p14="http://schemas.microsoft.com/office/powerpoint/2010/main" val="2142071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forking is expensive, the Bitcoin protocol throttles itself, in the sense that it deliberately prevents itself from producing blocks too quickly. This imposes a hard limit on PoW scalability:: if the block rate is too high, there is too much forking, resulting in wasted computation and delayed finality, and it is too low, well, then the chain is slow.</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75</a:t>
            </a:fld>
            <a:endParaRPr lang="en-US" dirty="0"/>
          </a:p>
        </p:txBody>
      </p:sp>
    </p:spTree>
    <p:extLst>
      <p:ext uri="{BB962C8B-B14F-4D97-AF65-F5344CB8AC3E}">
        <p14:creationId xmlns:p14="http://schemas.microsoft.com/office/powerpoint/2010/main" val="565505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F830B-B09C-3701-2782-9D0BE2A0F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75207-49BE-2F0D-EA00-86EF7FA4F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14F66-4D0E-A7B4-3611-991774616169}"/>
              </a:ext>
            </a:extLst>
          </p:cNvPr>
          <p:cNvSpPr>
            <a:spLocks noGrp="1"/>
          </p:cNvSpPr>
          <p:nvPr>
            <p:ph type="body" idx="1"/>
          </p:nvPr>
        </p:nvSpPr>
        <p:spPr/>
        <p:txBody>
          <a:bodyPr/>
          <a:lstStyle/>
          <a:p>
            <a:r>
              <a:rPr lang="en-US" dirty="0"/>
              <a:t>What would happen if we make the lottery easier and just let the Bitcoin protocol run at full speed? We are creating blocks faster than we can propagate them,  so we end up with a tree structure like this, where there are many blocks, which is good, but many of those blocks do not know about other blocks, which is bad.</a:t>
            </a:r>
          </a:p>
        </p:txBody>
      </p:sp>
      <p:sp>
        <p:nvSpPr>
          <p:cNvPr id="4" name="Slide Number Placeholder 3">
            <a:extLst>
              <a:ext uri="{FF2B5EF4-FFF2-40B4-BE49-F238E27FC236}">
                <a16:creationId xmlns:a16="http://schemas.microsoft.com/office/drawing/2014/main" id="{915768B2-0D92-C702-A383-A29AEFB72BAD}"/>
              </a:ext>
            </a:extLst>
          </p:cNvPr>
          <p:cNvSpPr>
            <a:spLocks noGrp="1"/>
          </p:cNvSpPr>
          <p:nvPr>
            <p:ph type="sldNum" sz="quarter" idx="5"/>
          </p:nvPr>
        </p:nvSpPr>
        <p:spPr/>
        <p:txBody>
          <a:bodyPr/>
          <a:lstStyle/>
          <a:p>
            <a:pPr>
              <a:defRPr/>
            </a:pPr>
            <a:fld id="{75E391CA-9E48-4B39-8E28-288B1B68A629}" type="slidenum">
              <a:rPr lang="x-none" smtClean="0"/>
              <a:pPr>
                <a:defRPr/>
              </a:pPr>
              <a:t>76</a:t>
            </a:fld>
            <a:endParaRPr lang="en-US" dirty="0"/>
          </a:p>
        </p:txBody>
      </p:sp>
    </p:spTree>
    <p:extLst>
      <p:ext uri="{BB962C8B-B14F-4D97-AF65-F5344CB8AC3E}">
        <p14:creationId xmlns:p14="http://schemas.microsoft.com/office/powerpoint/2010/main" val="353889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0AA52-0BE7-C1E2-7857-89C9BF7CE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4C391-1953-9E4A-853D-9877781A5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1FE1B-64A3-CCEF-E6BD-83C01EFD919A}"/>
              </a:ext>
            </a:extLst>
          </p:cNvPr>
          <p:cNvSpPr>
            <a:spLocks noGrp="1"/>
          </p:cNvSpPr>
          <p:nvPr>
            <p:ph type="body" idx="1"/>
          </p:nvPr>
        </p:nvSpPr>
        <p:spPr/>
        <p:txBody>
          <a:bodyPr/>
          <a:lstStyle/>
          <a:p>
            <a:r>
              <a:rPr lang="en-US" dirty="0"/>
              <a:t>Because we want to propagate as much information as possible, let’s have blocks reference </a:t>
            </a:r>
            <a:r>
              <a:rPr lang="en-US" i="1" dirty="0"/>
              <a:t>all</a:t>
            </a:r>
            <a:r>
              <a:rPr lang="en-US" i="0" dirty="0"/>
              <a:t> their know predecessors instead of selecting a single predecessor. The result is no longer a tree --- it is a directed acyclic graph, or DAG. Directed means links are always directed (to the past), acyclic means you can’t move in a circle (no time travel), and a graph of course is anything with boxes linked by lines.</a:t>
            </a:r>
            <a:endParaRPr lang="en-US" dirty="0"/>
          </a:p>
        </p:txBody>
      </p:sp>
      <p:sp>
        <p:nvSpPr>
          <p:cNvPr id="4" name="Slide Number Placeholder 3">
            <a:extLst>
              <a:ext uri="{FF2B5EF4-FFF2-40B4-BE49-F238E27FC236}">
                <a16:creationId xmlns:a16="http://schemas.microsoft.com/office/drawing/2014/main" id="{B63E7E17-52BB-1481-35AC-681B5F82D6C6}"/>
              </a:ext>
            </a:extLst>
          </p:cNvPr>
          <p:cNvSpPr>
            <a:spLocks noGrp="1"/>
          </p:cNvSpPr>
          <p:nvPr>
            <p:ph type="sldNum" sz="quarter" idx="5"/>
          </p:nvPr>
        </p:nvSpPr>
        <p:spPr/>
        <p:txBody>
          <a:bodyPr/>
          <a:lstStyle/>
          <a:p>
            <a:pPr>
              <a:defRPr/>
            </a:pPr>
            <a:fld id="{75E391CA-9E48-4B39-8E28-288B1B68A629}" type="slidenum">
              <a:rPr lang="x-none" smtClean="0"/>
              <a:pPr>
                <a:defRPr/>
              </a:pPr>
              <a:t>77</a:t>
            </a:fld>
            <a:endParaRPr lang="en-US" dirty="0"/>
          </a:p>
        </p:txBody>
      </p:sp>
    </p:spTree>
    <p:extLst>
      <p:ext uri="{BB962C8B-B14F-4D97-AF65-F5344CB8AC3E}">
        <p14:creationId xmlns:p14="http://schemas.microsoft.com/office/powerpoint/2010/main" val="1879142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755F4-1899-6E4D-6E55-72E088DDC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4479D-E47B-C560-326A-AE564EE8E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3F96E-9EFE-CB52-CAAA-28F9B0D61102}"/>
              </a:ext>
            </a:extLst>
          </p:cNvPr>
          <p:cNvSpPr>
            <a:spLocks noGrp="1"/>
          </p:cNvSpPr>
          <p:nvPr>
            <p:ph type="body" idx="1"/>
          </p:nvPr>
        </p:nvSpPr>
        <p:spPr/>
        <p:txBody>
          <a:bodyPr/>
          <a:lstStyle/>
          <a:p>
            <a:r>
              <a:rPr lang="en-US" dirty="0"/>
              <a:t>We say a block is </a:t>
            </a:r>
            <a:r>
              <a:rPr lang="en-US" i="1" dirty="0"/>
              <a:t>honest</a:t>
            </a:r>
            <a:r>
              <a:rPr lang="en-US" i="0" dirty="0"/>
              <a:t> if it was created by an honest miner. Two honest blocks can be unconnected only if they are created at approximately the same time. </a:t>
            </a:r>
            <a:endParaRPr lang="en-US" dirty="0"/>
          </a:p>
        </p:txBody>
      </p:sp>
      <p:sp>
        <p:nvSpPr>
          <p:cNvPr id="4" name="Slide Number Placeholder 3">
            <a:extLst>
              <a:ext uri="{FF2B5EF4-FFF2-40B4-BE49-F238E27FC236}">
                <a16:creationId xmlns:a16="http://schemas.microsoft.com/office/drawing/2014/main" id="{1B252B36-C584-D655-2381-E330F7F63F9C}"/>
              </a:ext>
            </a:extLst>
          </p:cNvPr>
          <p:cNvSpPr>
            <a:spLocks noGrp="1"/>
          </p:cNvSpPr>
          <p:nvPr>
            <p:ph type="sldNum" sz="quarter" idx="5"/>
          </p:nvPr>
        </p:nvSpPr>
        <p:spPr/>
        <p:txBody>
          <a:bodyPr/>
          <a:lstStyle/>
          <a:p>
            <a:pPr>
              <a:defRPr/>
            </a:pPr>
            <a:fld id="{75E391CA-9E48-4B39-8E28-288B1B68A629}" type="slidenum">
              <a:rPr lang="x-none" smtClean="0"/>
              <a:pPr>
                <a:defRPr/>
              </a:pPr>
              <a:t>78</a:t>
            </a:fld>
            <a:endParaRPr lang="en-US" dirty="0"/>
          </a:p>
        </p:txBody>
      </p:sp>
    </p:spTree>
    <p:extLst>
      <p:ext uri="{BB962C8B-B14F-4D97-AF65-F5344CB8AC3E}">
        <p14:creationId xmlns:p14="http://schemas.microsoft.com/office/powerpoint/2010/main" val="860294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1EAD5-DE6A-A0BC-7CCA-7C2C3AE76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5FCA-CB0C-B8D4-5A08-C20EF1240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06EFB-46DD-5012-46A8-925650895303}"/>
              </a:ext>
            </a:extLst>
          </p:cNvPr>
          <p:cNvSpPr>
            <a:spLocks noGrp="1"/>
          </p:cNvSpPr>
          <p:nvPr>
            <p:ph type="body" idx="1"/>
          </p:nvPr>
        </p:nvSpPr>
        <p:spPr/>
        <p:txBody>
          <a:bodyPr/>
          <a:lstStyle/>
          <a:p>
            <a:r>
              <a:rPr lang="en-US" i="0" dirty="0"/>
              <a:t>If we know the block propagation delay, then we can put a limit </a:t>
            </a:r>
            <a:r>
              <a:rPr lang="en-US" i="1" dirty="0"/>
              <a:t>k</a:t>
            </a:r>
            <a:r>
              <a:rPr lang="en-US" i="0" dirty="0"/>
              <a:t> on the number of blocks likely to be unconnected to an honest block. Of course, an attacker can create any blocks structure it wants, but remember that attackers have less than  half the computational power (the lottery tickets).</a:t>
            </a:r>
            <a:endParaRPr lang="en-US" dirty="0"/>
          </a:p>
        </p:txBody>
      </p:sp>
      <p:sp>
        <p:nvSpPr>
          <p:cNvPr id="4" name="Slide Number Placeholder 3">
            <a:extLst>
              <a:ext uri="{FF2B5EF4-FFF2-40B4-BE49-F238E27FC236}">
                <a16:creationId xmlns:a16="http://schemas.microsoft.com/office/drawing/2014/main" id="{D03E96E6-9A6C-84E4-A2EF-314C2989E05A}"/>
              </a:ext>
            </a:extLst>
          </p:cNvPr>
          <p:cNvSpPr>
            <a:spLocks noGrp="1"/>
          </p:cNvSpPr>
          <p:nvPr>
            <p:ph type="sldNum" sz="quarter" idx="5"/>
          </p:nvPr>
        </p:nvSpPr>
        <p:spPr/>
        <p:txBody>
          <a:bodyPr/>
          <a:lstStyle/>
          <a:p>
            <a:pPr>
              <a:defRPr/>
            </a:pPr>
            <a:fld id="{75E391CA-9E48-4B39-8E28-288B1B68A629}" type="slidenum">
              <a:rPr lang="x-none" smtClean="0"/>
              <a:pPr>
                <a:defRPr/>
              </a:pPr>
              <a:t>79</a:t>
            </a:fld>
            <a:endParaRPr lang="en-US" dirty="0"/>
          </a:p>
        </p:txBody>
      </p:sp>
    </p:spTree>
    <p:extLst>
      <p:ext uri="{BB962C8B-B14F-4D97-AF65-F5344CB8AC3E}">
        <p14:creationId xmlns:p14="http://schemas.microsoft.com/office/powerpoint/2010/main" val="2835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EE999-94F9-E361-18E1-D9DD5F580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41E26-A8E1-B049-10CC-B9B148B57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E58B4-714D-ACD0-C963-E1CC0B8857DE}"/>
              </a:ext>
            </a:extLst>
          </p:cNvPr>
          <p:cNvSpPr>
            <a:spLocks noGrp="1"/>
          </p:cNvSpPr>
          <p:nvPr>
            <p:ph type="body" idx="1"/>
          </p:nvPr>
        </p:nvSpPr>
        <p:spPr/>
        <p:txBody>
          <a:bodyPr/>
          <a:lstStyle/>
          <a:p>
            <a:r>
              <a:rPr lang="en-US" i="0" dirty="0"/>
              <a:t>The ledger can choose a value of </a:t>
            </a:r>
            <a:r>
              <a:rPr lang="en-US" i="1" dirty="0"/>
              <a:t>k </a:t>
            </a:r>
            <a:r>
              <a:rPr lang="en-US" i="0" dirty="0"/>
              <a:t>based on the network propagation delay and other factors. If </a:t>
            </a:r>
            <a:r>
              <a:rPr lang="en-US" i="1" dirty="0"/>
              <a:t>k</a:t>
            </a:r>
            <a:r>
              <a:rPr lang="en-US" i="0" dirty="0"/>
              <a:t> is zero, then the DAG becomes a classical chain. If </a:t>
            </a:r>
            <a:r>
              <a:rPr lang="en-US" i="1" dirty="0"/>
              <a:t>k</a:t>
            </a:r>
            <a:r>
              <a:rPr lang="en-US" i="0" dirty="0"/>
              <a:t> is 3, the DAG might look like this</a:t>
            </a:r>
            <a:endParaRPr lang="en-US" dirty="0"/>
          </a:p>
        </p:txBody>
      </p:sp>
      <p:sp>
        <p:nvSpPr>
          <p:cNvPr id="4" name="Slide Number Placeholder 3">
            <a:extLst>
              <a:ext uri="{FF2B5EF4-FFF2-40B4-BE49-F238E27FC236}">
                <a16:creationId xmlns:a16="http://schemas.microsoft.com/office/drawing/2014/main" id="{73830908-4B77-F1FD-6F70-7FD16FEDE36C}"/>
              </a:ext>
            </a:extLst>
          </p:cNvPr>
          <p:cNvSpPr>
            <a:spLocks noGrp="1"/>
          </p:cNvSpPr>
          <p:nvPr>
            <p:ph type="sldNum" sz="quarter" idx="5"/>
          </p:nvPr>
        </p:nvSpPr>
        <p:spPr/>
        <p:txBody>
          <a:bodyPr/>
          <a:lstStyle/>
          <a:p>
            <a:pPr>
              <a:defRPr/>
            </a:pPr>
            <a:fld id="{75E391CA-9E48-4B39-8E28-288B1B68A629}" type="slidenum">
              <a:rPr lang="x-none" smtClean="0"/>
              <a:pPr>
                <a:defRPr/>
              </a:pPr>
              <a:t>80</a:t>
            </a:fld>
            <a:endParaRPr lang="en-US" dirty="0"/>
          </a:p>
        </p:txBody>
      </p:sp>
    </p:spTree>
    <p:extLst>
      <p:ext uri="{BB962C8B-B14F-4D97-AF65-F5344CB8AC3E}">
        <p14:creationId xmlns:p14="http://schemas.microsoft.com/office/powerpoint/2010/main" val="692438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64C7B-45AC-4AD2-344C-7C8549227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18268-80A9-E5DA-395E-26450EFB7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D7CDF-04D9-2544-1D40-71339A222B0C}"/>
              </a:ext>
            </a:extLst>
          </p:cNvPr>
          <p:cNvSpPr>
            <a:spLocks noGrp="1"/>
          </p:cNvSpPr>
          <p:nvPr>
            <p:ph type="body" idx="1"/>
          </p:nvPr>
        </p:nvSpPr>
        <p:spPr/>
        <p:txBody>
          <a:bodyPr/>
          <a:lstStyle/>
          <a:p>
            <a:r>
              <a:rPr lang="en-US" i="0" dirty="0"/>
              <a:t>What can  we do about conflicting transactions? Here Alice is attempting to double-spend her coin by placing conflicting transactions on blocks that do not know about each other .</a:t>
            </a:r>
            <a:endParaRPr lang="en-US" dirty="0"/>
          </a:p>
        </p:txBody>
      </p:sp>
      <p:sp>
        <p:nvSpPr>
          <p:cNvPr id="4" name="Slide Number Placeholder 3">
            <a:extLst>
              <a:ext uri="{FF2B5EF4-FFF2-40B4-BE49-F238E27FC236}">
                <a16:creationId xmlns:a16="http://schemas.microsoft.com/office/drawing/2014/main" id="{69274D7B-0691-A82F-E110-07C01C934BD1}"/>
              </a:ext>
            </a:extLst>
          </p:cNvPr>
          <p:cNvSpPr>
            <a:spLocks noGrp="1"/>
          </p:cNvSpPr>
          <p:nvPr>
            <p:ph type="sldNum" sz="quarter" idx="5"/>
          </p:nvPr>
        </p:nvSpPr>
        <p:spPr/>
        <p:txBody>
          <a:bodyPr/>
          <a:lstStyle/>
          <a:p>
            <a:pPr>
              <a:defRPr/>
            </a:pPr>
            <a:fld id="{75E391CA-9E48-4B39-8E28-288B1B68A629}" type="slidenum">
              <a:rPr lang="x-none" smtClean="0"/>
              <a:pPr>
                <a:defRPr/>
              </a:pPr>
              <a:t>81</a:t>
            </a:fld>
            <a:endParaRPr lang="en-US" dirty="0"/>
          </a:p>
        </p:txBody>
      </p:sp>
    </p:spTree>
    <p:extLst>
      <p:ext uri="{BB962C8B-B14F-4D97-AF65-F5344CB8AC3E}">
        <p14:creationId xmlns:p14="http://schemas.microsoft.com/office/powerpoint/2010/main" val="3704873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D95A-AB55-6E28-E404-371B3E345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5D5FD-5BBD-4CE6-3C29-69158C577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2C57D-9656-9862-4DEA-8786D78D357F}"/>
              </a:ext>
            </a:extLst>
          </p:cNvPr>
          <p:cNvSpPr>
            <a:spLocks noGrp="1"/>
          </p:cNvSpPr>
          <p:nvPr>
            <p:ph type="body" idx="1"/>
          </p:nvPr>
        </p:nvSpPr>
        <p:spPr/>
        <p:txBody>
          <a:bodyPr/>
          <a:lstStyle/>
          <a:p>
            <a:r>
              <a:rPr lang="en-US" i="0" dirty="0"/>
              <a:t>The miners eventually reach consensus on a way to order all honest blocks consistent with the DAG order. If there is a double spend, for example, the earlier transaction is executed, and the later one is discarded. We will explain shortly how the miners agree on this order.</a:t>
            </a:r>
            <a:endParaRPr lang="en-US" dirty="0"/>
          </a:p>
        </p:txBody>
      </p:sp>
      <p:sp>
        <p:nvSpPr>
          <p:cNvPr id="4" name="Slide Number Placeholder 3">
            <a:extLst>
              <a:ext uri="{FF2B5EF4-FFF2-40B4-BE49-F238E27FC236}">
                <a16:creationId xmlns:a16="http://schemas.microsoft.com/office/drawing/2014/main" id="{CD350100-BAD3-807F-7886-BFAD2EC1D086}"/>
              </a:ext>
            </a:extLst>
          </p:cNvPr>
          <p:cNvSpPr>
            <a:spLocks noGrp="1"/>
          </p:cNvSpPr>
          <p:nvPr>
            <p:ph type="sldNum" sz="quarter" idx="5"/>
          </p:nvPr>
        </p:nvSpPr>
        <p:spPr/>
        <p:txBody>
          <a:bodyPr/>
          <a:lstStyle/>
          <a:p>
            <a:pPr>
              <a:defRPr/>
            </a:pPr>
            <a:fld id="{75E391CA-9E48-4B39-8E28-288B1B68A629}" type="slidenum">
              <a:rPr lang="x-none" smtClean="0"/>
              <a:pPr>
                <a:defRPr/>
              </a:pPr>
              <a:t>82</a:t>
            </a:fld>
            <a:endParaRPr lang="en-US" dirty="0"/>
          </a:p>
        </p:txBody>
      </p:sp>
    </p:spTree>
    <p:extLst>
      <p:ext uri="{BB962C8B-B14F-4D97-AF65-F5344CB8AC3E}">
        <p14:creationId xmlns:p14="http://schemas.microsoft.com/office/powerpoint/2010/main" val="2403169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3A053-6424-05EB-C095-E1F1B1533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5B85C-F09B-1D15-40FF-902E8ED9C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115D0-D19F-8AF1-98BA-6C2C4E280599}"/>
              </a:ext>
            </a:extLst>
          </p:cNvPr>
          <p:cNvSpPr>
            <a:spLocks noGrp="1"/>
          </p:cNvSpPr>
          <p:nvPr>
            <p:ph type="body" idx="1"/>
          </p:nvPr>
        </p:nvSpPr>
        <p:spPr/>
        <p:txBody>
          <a:bodyPr/>
          <a:lstStyle/>
          <a:p>
            <a:r>
              <a:rPr lang="en-US" i="0" dirty="0"/>
              <a:t>Remember that arrows go back in time: the later block points to the earlier back. Each block </a:t>
            </a:r>
            <a:r>
              <a:rPr lang="en-US" i="1" dirty="0"/>
              <a:t>B</a:t>
            </a:r>
            <a:r>
              <a:rPr lang="en-US" i="0" dirty="0"/>
              <a:t> divides the chain into three parts: the blocks referenced by </a:t>
            </a:r>
            <a:r>
              <a:rPr lang="en-US" i="1" dirty="0"/>
              <a:t>B, directly or </a:t>
            </a:r>
            <a:r>
              <a:rPr lang="en-US" i="1" dirty="0" err="1"/>
              <a:t>idirectly</a:t>
            </a:r>
            <a:r>
              <a:rPr lang="en-US" i="1" dirty="0"/>
              <a:t>,</a:t>
            </a:r>
            <a:r>
              <a:rPr lang="en-US" i="0" dirty="0"/>
              <a:t> constitute </a:t>
            </a:r>
            <a:r>
              <a:rPr lang="en-US" i="1" dirty="0"/>
              <a:t>B’</a:t>
            </a:r>
            <a:r>
              <a:rPr lang="en-US" i="0" dirty="0"/>
              <a:t>s </a:t>
            </a:r>
            <a:r>
              <a:rPr lang="en-US" i="1" dirty="0"/>
              <a:t>past</a:t>
            </a:r>
            <a:r>
              <a:rPr lang="en-US" i="0" dirty="0"/>
              <a:t> – these are the blocks that </a:t>
            </a:r>
            <a:r>
              <a:rPr lang="en-US" i="1" dirty="0"/>
              <a:t>B</a:t>
            </a:r>
            <a:r>
              <a:rPr lang="en-US" i="0" dirty="0"/>
              <a:t>’s creator saw when it added </a:t>
            </a:r>
            <a:r>
              <a:rPr lang="en-US" i="1" dirty="0"/>
              <a:t>B</a:t>
            </a:r>
            <a:r>
              <a:rPr lang="en-US" i="0" dirty="0"/>
              <a:t> to the chain. The blocks that reference </a:t>
            </a:r>
            <a:r>
              <a:rPr lang="en-US" i="1" dirty="0"/>
              <a:t>B</a:t>
            </a:r>
            <a:r>
              <a:rPr lang="en-US" i="0" dirty="0"/>
              <a:t>, directly or indirectly, represent </a:t>
            </a:r>
            <a:r>
              <a:rPr lang="en-US" i="1" dirty="0"/>
              <a:t>B’</a:t>
            </a:r>
            <a:r>
              <a:rPr lang="en-US" i="0" dirty="0"/>
              <a:t>s </a:t>
            </a:r>
            <a:r>
              <a:rPr lang="en-US" i="1" dirty="0"/>
              <a:t>future: </a:t>
            </a:r>
            <a:r>
              <a:rPr lang="en-US" i="0" dirty="0"/>
              <a:t>these blocks will be influenced by </a:t>
            </a:r>
            <a:r>
              <a:rPr lang="en-US" i="1" dirty="0"/>
              <a:t>B. </a:t>
            </a:r>
            <a:r>
              <a:rPr lang="en-US" i="0" dirty="0"/>
              <a:t>Borrowing some terms from physics, </a:t>
            </a:r>
            <a:r>
              <a:rPr lang="en-US" i="1" dirty="0"/>
              <a:t>B’s </a:t>
            </a:r>
            <a:r>
              <a:rPr lang="en-US" i="0" dirty="0"/>
              <a:t>past and future are called its </a:t>
            </a:r>
            <a:r>
              <a:rPr lang="en-US" i="1" dirty="0"/>
              <a:t>cone</a:t>
            </a:r>
            <a:r>
              <a:rPr lang="en-US" i="0" dirty="0"/>
              <a:t>. The blocks that are neither in </a:t>
            </a:r>
            <a:r>
              <a:rPr lang="en-US" i="1" dirty="0"/>
              <a:t>B’s</a:t>
            </a:r>
            <a:r>
              <a:rPr lang="en-US" i="0" dirty="0"/>
              <a:t> past nor its future are called its </a:t>
            </a:r>
            <a:r>
              <a:rPr lang="en-US" i="1" dirty="0" err="1"/>
              <a:t>anticone</a:t>
            </a:r>
            <a:r>
              <a:rPr lang="en-US" i="0" dirty="0"/>
              <a:t>. If </a:t>
            </a:r>
            <a:r>
              <a:rPr lang="en-US" i="1" dirty="0"/>
              <a:t>B</a:t>
            </a:r>
            <a:r>
              <a:rPr lang="en-US" i="0" dirty="0"/>
              <a:t> is honest, we know the size of its </a:t>
            </a:r>
            <a:r>
              <a:rPr lang="en-US" i="0" dirty="0" err="1"/>
              <a:t>anticone</a:t>
            </a:r>
            <a:r>
              <a:rPr lang="en-US" i="0" dirty="0"/>
              <a:t> is unlikely to exceed k</a:t>
            </a:r>
            <a:r>
              <a:rPr lang="en-US" i="1" dirty="0"/>
              <a:t>.</a:t>
            </a:r>
            <a:endParaRPr lang="en-US" dirty="0"/>
          </a:p>
        </p:txBody>
      </p:sp>
      <p:sp>
        <p:nvSpPr>
          <p:cNvPr id="4" name="Slide Number Placeholder 3">
            <a:extLst>
              <a:ext uri="{FF2B5EF4-FFF2-40B4-BE49-F238E27FC236}">
                <a16:creationId xmlns:a16="http://schemas.microsoft.com/office/drawing/2014/main" id="{093F9434-F1B0-9E86-421E-8DDA9AFE377D}"/>
              </a:ext>
            </a:extLst>
          </p:cNvPr>
          <p:cNvSpPr>
            <a:spLocks noGrp="1"/>
          </p:cNvSpPr>
          <p:nvPr>
            <p:ph type="sldNum" sz="quarter" idx="5"/>
          </p:nvPr>
        </p:nvSpPr>
        <p:spPr/>
        <p:txBody>
          <a:bodyPr/>
          <a:lstStyle/>
          <a:p>
            <a:pPr>
              <a:defRPr/>
            </a:pPr>
            <a:fld id="{75E391CA-9E48-4B39-8E28-288B1B68A629}" type="slidenum">
              <a:rPr lang="x-none" smtClean="0"/>
              <a:pPr>
                <a:defRPr/>
              </a:pPr>
              <a:t>83</a:t>
            </a:fld>
            <a:endParaRPr lang="en-US" dirty="0"/>
          </a:p>
        </p:txBody>
      </p:sp>
    </p:spTree>
    <p:extLst>
      <p:ext uri="{BB962C8B-B14F-4D97-AF65-F5344CB8AC3E}">
        <p14:creationId xmlns:p14="http://schemas.microsoft.com/office/powerpoint/2010/main" val="3127582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2519E-5ED9-B618-A7E2-33A199E0F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95B18-E350-A02F-499A-187DA7B29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85709-021D-F61F-0814-862BE22216F8}"/>
              </a:ext>
            </a:extLst>
          </p:cNvPr>
          <p:cNvSpPr>
            <a:spLocks noGrp="1"/>
          </p:cNvSpPr>
          <p:nvPr>
            <p:ph type="body" idx="1"/>
          </p:nvPr>
        </p:nvSpPr>
        <p:spPr/>
        <p:txBody>
          <a:bodyPr/>
          <a:lstStyle/>
          <a:p>
            <a:r>
              <a:rPr lang="en-US" i="0" dirty="0"/>
              <a:t>Remember that arrows go back in time: the later block points to the earlier back. Each block </a:t>
            </a:r>
            <a:r>
              <a:rPr lang="en-US" i="1" dirty="0"/>
              <a:t>B</a:t>
            </a:r>
            <a:r>
              <a:rPr lang="en-US" i="0" dirty="0"/>
              <a:t> divides the chain into three parts: the blocks referenced by </a:t>
            </a:r>
            <a:r>
              <a:rPr lang="en-US" i="1" dirty="0"/>
              <a:t>B, directly or </a:t>
            </a:r>
            <a:r>
              <a:rPr lang="en-US" i="1" dirty="0" err="1"/>
              <a:t>idirectly</a:t>
            </a:r>
            <a:r>
              <a:rPr lang="en-US" i="1" dirty="0"/>
              <a:t>,</a:t>
            </a:r>
            <a:r>
              <a:rPr lang="en-US" i="0" dirty="0"/>
              <a:t> constitute </a:t>
            </a:r>
            <a:r>
              <a:rPr lang="en-US" i="1" dirty="0"/>
              <a:t>B’</a:t>
            </a:r>
            <a:r>
              <a:rPr lang="en-US" i="0" dirty="0"/>
              <a:t>s </a:t>
            </a:r>
            <a:r>
              <a:rPr lang="en-US" i="1" dirty="0"/>
              <a:t>past</a:t>
            </a:r>
            <a:r>
              <a:rPr lang="en-US" i="0" dirty="0"/>
              <a:t> – these are the blocks that </a:t>
            </a:r>
            <a:r>
              <a:rPr lang="en-US" i="1" dirty="0"/>
              <a:t>B</a:t>
            </a:r>
            <a:r>
              <a:rPr lang="en-US" i="0" dirty="0"/>
              <a:t>’s creator saw when it added </a:t>
            </a:r>
            <a:r>
              <a:rPr lang="en-US" i="1" dirty="0"/>
              <a:t>B</a:t>
            </a:r>
            <a:r>
              <a:rPr lang="en-US" i="0" dirty="0"/>
              <a:t> to the chain. The blocks that reference </a:t>
            </a:r>
            <a:r>
              <a:rPr lang="en-US" i="1" dirty="0"/>
              <a:t>B</a:t>
            </a:r>
            <a:r>
              <a:rPr lang="en-US" i="0" dirty="0"/>
              <a:t>, directly or indirectly, represent </a:t>
            </a:r>
            <a:r>
              <a:rPr lang="en-US" i="1" dirty="0"/>
              <a:t>B’</a:t>
            </a:r>
            <a:r>
              <a:rPr lang="en-US" i="0" dirty="0"/>
              <a:t>s </a:t>
            </a:r>
            <a:r>
              <a:rPr lang="en-US" i="1" dirty="0"/>
              <a:t>future: </a:t>
            </a:r>
            <a:r>
              <a:rPr lang="en-US" i="0" dirty="0"/>
              <a:t>these blocks will be influenced by </a:t>
            </a:r>
            <a:r>
              <a:rPr lang="en-US" i="1" dirty="0"/>
              <a:t>B. </a:t>
            </a:r>
            <a:r>
              <a:rPr lang="en-US" i="0" dirty="0"/>
              <a:t>Borrowing some terms from physics, </a:t>
            </a:r>
            <a:r>
              <a:rPr lang="en-US" i="1" dirty="0"/>
              <a:t>B’s </a:t>
            </a:r>
            <a:r>
              <a:rPr lang="en-US" i="0" dirty="0"/>
              <a:t>past and future are called its </a:t>
            </a:r>
            <a:r>
              <a:rPr lang="en-US" i="1" dirty="0"/>
              <a:t>cone</a:t>
            </a:r>
            <a:r>
              <a:rPr lang="en-US" i="0" dirty="0"/>
              <a:t>. The blocks that are neither in </a:t>
            </a:r>
            <a:r>
              <a:rPr lang="en-US" i="1" dirty="0"/>
              <a:t>B’s</a:t>
            </a:r>
            <a:r>
              <a:rPr lang="en-US" i="0" dirty="0"/>
              <a:t> past nor its future are called its </a:t>
            </a:r>
            <a:r>
              <a:rPr lang="en-US" i="1" dirty="0" err="1"/>
              <a:t>anticone</a:t>
            </a:r>
            <a:r>
              <a:rPr lang="en-US" i="0" dirty="0"/>
              <a:t>. If </a:t>
            </a:r>
            <a:r>
              <a:rPr lang="en-US" i="1" dirty="0"/>
              <a:t>B</a:t>
            </a:r>
            <a:r>
              <a:rPr lang="en-US" i="0" dirty="0"/>
              <a:t> is honest, we know the size of its </a:t>
            </a:r>
            <a:r>
              <a:rPr lang="en-US" i="0" dirty="0" err="1"/>
              <a:t>anticone</a:t>
            </a:r>
            <a:r>
              <a:rPr lang="en-US" i="0" dirty="0"/>
              <a:t> is unlikely to exceed k</a:t>
            </a:r>
            <a:r>
              <a:rPr lang="en-US" i="1" dirty="0"/>
              <a:t>.</a:t>
            </a:r>
            <a:endParaRPr lang="en-US" dirty="0"/>
          </a:p>
        </p:txBody>
      </p:sp>
      <p:sp>
        <p:nvSpPr>
          <p:cNvPr id="4" name="Slide Number Placeholder 3">
            <a:extLst>
              <a:ext uri="{FF2B5EF4-FFF2-40B4-BE49-F238E27FC236}">
                <a16:creationId xmlns:a16="http://schemas.microsoft.com/office/drawing/2014/main" id="{C6A0C4B8-AD4B-8546-2388-E08EC6F5DA3C}"/>
              </a:ext>
            </a:extLst>
          </p:cNvPr>
          <p:cNvSpPr>
            <a:spLocks noGrp="1"/>
          </p:cNvSpPr>
          <p:nvPr>
            <p:ph type="sldNum" sz="quarter" idx="5"/>
          </p:nvPr>
        </p:nvSpPr>
        <p:spPr/>
        <p:txBody>
          <a:bodyPr/>
          <a:lstStyle/>
          <a:p>
            <a:pPr>
              <a:defRPr/>
            </a:pPr>
            <a:fld id="{75E391CA-9E48-4B39-8E28-288B1B68A629}" type="slidenum">
              <a:rPr lang="x-none" smtClean="0"/>
              <a:pPr>
                <a:defRPr/>
              </a:pPr>
              <a:t>84</a:t>
            </a:fld>
            <a:endParaRPr lang="en-US" dirty="0"/>
          </a:p>
        </p:txBody>
      </p:sp>
    </p:spTree>
    <p:extLst>
      <p:ext uri="{BB962C8B-B14F-4D97-AF65-F5344CB8AC3E}">
        <p14:creationId xmlns:p14="http://schemas.microsoft.com/office/powerpoint/2010/main" val="4285422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634D0-5719-7837-4056-979DA763D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29D60-7D7D-1E23-37A1-3A833FA314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7B299-004E-55A1-4E68-2C0AC22253F4}"/>
              </a:ext>
            </a:extLst>
          </p:cNvPr>
          <p:cNvSpPr>
            <a:spLocks noGrp="1"/>
          </p:cNvSpPr>
          <p:nvPr>
            <p:ph type="body" idx="1"/>
          </p:nvPr>
        </p:nvSpPr>
        <p:spPr/>
        <p:txBody>
          <a:bodyPr/>
          <a:lstStyle/>
          <a:p>
            <a:r>
              <a:rPr lang="en-US" i="0" dirty="0"/>
              <a:t>Remember that arrows go back in time: the later block points to the earlier back. Each block </a:t>
            </a:r>
            <a:r>
              <a:rPr lang="en-US" i="1" dirty="0"/>
              <a:t>B</a:t>
            </a:r>
            <a:r>
              <a:rPr lang="en-US" i="0" dirty="0"/>
              <a:t> divides the chain into three parts: the blocks referenced by </a:t>
            </a:r>
            <a:r>
              <a:rPr lang="en-US" i="1" dirty="0"/>
              <a:t>B, directly or </a:t>
            </a:r>
            <a:r>
              <a:rPr lang="en-US" i="1" dirty="0" err="1"/>
              <a:t>idirectly</a:t>
            </a:r>
            <a:r>
              <a:rPr lang="en-US" i="1" dirty="0"/>
              <a:t>,</a:t>
            </a:r>
            <a:r>
              <a:rPr lang="en-US" i="0" dirty="0"/>
              <a:t> constitute </a:t>
            </a:r>
            <a:r>
              <a:rPr lang="en-US" i="1" dirty="0"/>
              <a:t>B’</a:t>
            </a:r>
            <a:r>
              <a:rPr lang="en-US" i="0" dirty="0"/>
              <a:t>s </a:t>
            </a:r>
            <a:r>
              <a:rPr lang="en-US" i="1" dirty="0"/>
              <a:t>past</a:t>
            </a:r>
            <a:r>
              <a:rPr lang="en-US" i="0" dirty="0"/>
              <a:t> – these are the blocks that </a:t>
            </a:r>
            <a:r>
              <a:rPr lang="en-US" i="1" dirty="0"/>
              <a:t>B</a:t>
            </a:r>
            <a:r>
              <a:rPr lang="en-US" i="0" dirty="0"/>
              <a:t>’s creator saw when it added </a:t>
            </a:r>
            <a:r>
              <a:rPr lang="en-US" i="1" dirty="0"/>
              <a:t>B</a:t>
            </a:r>
            <a:r>
              <a:rPr lang="en-US" i="0" dirty="0"/>
              <a:t> to the chain. The blocks that reference </a:t>
            </a:r>
            <a:r>
              <a:rPr lang="en-US" i="1" dirty="0"/>
              <a:t>B</a:t>
            </a:r>
            <a:r>
              <a:rPr lang="en-US" i="0" dirty="0"/>
              <a:t>, directly or indirectly, represent </a:t>
            </a:r>
            <a:r>
              <a:rPr lang="en-US" i="1" dirty="0"/>
              <a:t>B’</a:t>
            </a:r>
            <a:r>
              <a:rPr lang="en-US" i="0" dirty="0"/>
              <a:t>s </a:t>
            </a:r>
            <a:r>
              <a:rPr lang="en-US" i="1" dirty="0"/>
              <a:t>future: </a:t>
            </a:r>
            <a:r>
              <a:rPr lang="en-US" i="0" dirty="0"/>
              <a:t>these blocks will be influenced by </a:t>
            </a:r>
            <a:r>
              <a:rPr lang="en-US" i="1" dirty="0"/>
              <a:t>B. </a:t>
            </a:r>
            <a:r>
              <a:rPr lang="en-US" i="0" dirty="0"/>
              <a:t>Borrowing some terms from physics, </a:t>
            </a:r>
            <a:r>
              <a:rPr lang="en-US" i="1" dirty="0"/>
              <a:t>B’s </a:t>
            </a:r>
            <a:r>
              <a:rPr lang="en-US" i="0" dirty="0"/>
              <a:t>past and future are called its </a:t>
            </a:r>
            <a:r>
              <a:rPr lang="en-US" i="1" dirty="0"/>
              <a:t>cone</a:t>
            </a:r>
            <a:r>
              <a:rPr lang="en-US" i="0" dirty="0"/>
              <a:t>. The blocks that are neither in </a:t>
            </a:r>
            <a:r>
              <a:rPr lang="en-US" i="1" dirty="0"/>
              <a:t>B’s</a:t>
            </a:r>
            <a:r>
              <a:rPr lang="en-US" i="0" dirty="0"/>
              <a:t> past nor its future are called its </a:t>
            </a:r>
            <a:r>
              <a:rPr lang="en-US" i="1" dirty="0" err="1"/>
              <a:t>anticone</a:t>
            </a:r>
            <a:r>
              <a:rPr lang="en-US" i="0" dirty="0"/>
              <a:t>. If </a:t>
            </a:r>
            <a:r>
              <a:rPr lang="en-US" i="1" dirty="0"/>
              <a:t>B</a:t>
            </a:r>
            <a:r>
              <a:rPr lang="en-US" i="0" dirty="0"/>
              <a:t> is honest, we know the size of its </a:t>
            </a:r>
            <a:r>
              <a:rPr lang="en-US" i="0" dirty="0" err="1"/>
              <a:t>anticone</a:t>
            </a:r>
            <a:r>
              <a:rPr lang="en-US" i="0" dirty="0"/>
              <a:t> is unlikely to exceed k</a:t>
            </a:r>
            <a:r>
              <a:rPr lang="en-US" i="1" dirty="0"/>
              <a:t>.</a:t>
            </a:r>
            <a:endParaRPr lang="en-US" dirty="0"/>
          </a:p>
        </p:txBody>
      </p:sp>
      <p:sp>
        <p:nvSpPr>
          <p:cNvPr id="4" name="Slide Number Placeholder 3">
            <a:extLst>
              <a:ext uri="{FF2B5EF4-FFF2-40B4-BE49-F238E27FC236}">
                <a16:creationId xmlns:a16="http://schemas.microsoft.com/office/drawing/2014/main" id="{8A0241E5-D59E-36ED-47DA-CBF7D73927CE}"/>
              </a:ext>
            </a:extLst>
          </p:cNvPr>
          <p:cNvSpPr>
            <a:spLocks noGrp="1"/>
          </p:cNvSpPr>
          <p:nvPr>
            <p:ph type="sldNum" sz="quarter" idx="5"/>
          </p:nvPr>
        </p:nvSpPr>
        <p:spPr/>
        <p:txBody>
          <a:bodyPr/>
          <a:lstStyle/>
          <a:p>
            <a:pPr>
              <a:defRPr/>
            </a:pPr>
            <a:fld id="{75E391CA-9E48-4B39-8E28-288B1B68A629}" type="slidenum">
              <a:rPr lang="x-none" smtClean="0"/>
              <a:pPr>
                <a:defRPr/>
              </a:pPr>
              <a:t>85</a:t>
            </a:fld>
            <a:endParaRPr lang="en-US" dirty="0"/>
          </a:p>
        </p:txBody>
      </p:sp>
    </p:spTree>
    <p:extLst>
      <p:ext uri="{BB962C8B-B14F-4D97-AF65-F5344CB8AC3E}">
        <p14:creationId xmlns:p14="http://schemas.microsoft.com/office/powerpoint/2010/main" val="2000264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7DE26-569A-E635-5CEB-D119D0644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39283-62BD-546E-ACA0-4A7193C8E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089F4-CD0B-7437-D34F-E8B6AF34C02C}"/>
              </a:ext>
            </a:extLst>
          </p:cNvPr>
          <p:cNvSpPr>
            <a:spLocks noGrp="1"/>
          </p:cNvSpPr>
          <p:nvPr>
            <p:ph type="body" idx="1"/>
          </p:nvPr>
        </p:nvSpPr>
        <p:spPr/>
        <p:txBody>
          <a:bodyPr/>
          <a:lstStyle/>
          <a:p>
            <a:r>
              <a:rPr lang="en-US" i="0" dirty="0"/>
              <a:t>The PHANTOM protocol’s goal is to recognize the honest blocks, and to discard or penalize the rest. The principal insight is that the honest blocks are well connected: if it takes </a:t>
            </a:r>
            <a:r>
              <a:rPr lang="en-US" i="1" dirty="0"/>
              <a:t>D</a:t>
            </a:r>
            <a:r>
              <a:rPr lang="en-US" i="0" dirty="0"/>
              <a:t> time for a block to traverse the network of miners, then an honest block will reference every honest block created before time </a:t>
            </a:r>
            <a:r>
              <a:rPr lang="en-US" i="1" dirty="0"/>
              <a:t>t-D</a:t>
            </a:r>
            <a:r>
              <a:rPr lang="en-US" i="0" dirty="0"/>
              <a:t>, and that block will be referenced by every honest block created after </a:t>
            </a:r>
            <a:r>
              <a:rPr lang="en-US" i="1" dirty="0" err="1"/>
              <a:t>t+D</a:t>
            </a:r>
            <a:r>
              <a:rPr lang="en-US" i="0" dirty="0"/>
              <a:t>. An honest block can be disconnected from only about </a:t>
            </a:r>
            <a:r>
              <a:rPr lang="en-US" i="1" dirty="0"/>
              <a:t>k</a:t>
            </a:r>
            <a:r>
              <a:rPr lang="en-US" i="0" dirty="0"/>
              <a:t> blocks at most. The attacker creating dishonest blocks that conflict with the honest blocks will have to work in isolation, disconnected from much of the DAG.</a:t>
            </a:r>
            <a:endParaRPr lang="en-US" dirty="0"/>
          </a:p>
        </p:txBody>
      </p:sp>
      <p:sp>
        <p:nvSpPr>
          <p:cNvPr id="4" name="Slide Number Placeholder 3">
            <a:extLst>
              <a:ext uri="{FF2B5EF4-FFF2-40B4-BE49-F238E27FC236}">
                <a16:creationId xmlns:a16="http://schemas.microsoft.com/office/drawing/2014/main" id="{13A04132-FD7A-5F1D-EDB5-BD7469F8ED82}"/>
              </a:ext>
            </a:extLst>
          </p:cNvPr>
          <p:cNvSpPr>
            <a:spLocks noGrp="1"/>
          </p:cNvSpPr>
          <p:nvPr>
            <p:ph type="sldNum" sz="quarter" idx="5"/>
          </p:nvPr>
        </p:nvSpPr>
        <p:spPr/>
        <p:txBody>
          <a:bodyPr/>
          <a:lstStyle/>
          <a:p>
            <a:pPr>
              <a:defRPr/>
            </a:pPr>
            <a:fld id="{75E391CA-9E48-4B39-8E28-288B1B68A629}" type="slidenum">
              <a:rPr lang="x-none" smtClean="0"/>
              <a:pPr>
                <a:defRPr/>
              </a:pPr>
              <a:t>86</a:t>
            </a:fld>
            <a:endParaRPr lang="en-US" dirty="0"/>
          </a:p>
        </p:txBody>
      </p:sp>
    </p:spTree>
    <p:extLst>
      <p:ext uri="{BB962C8B-B14F-4D97-AF65-F5344CB8AC3E}">
        <p14:creationId xmlns:p14="http://schemas.microsoft.com/office/powerpoint/2010/main" val="222169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51BCD-4018-DB0F-4E34-DB27BA38B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478B6-A12E-D251-6568-DDEA8C4A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21829-1254-FF6A-2957-FE7D6183256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A </a:t>
            </a:r>
            <a:r>
              <a:rPr lang="en-US" i="1" dirty="0"/>
              <a:t>k-</a:t>
            </a:r>
            <a:r>
              <a:rPr lang="en-US" i="0" dirty="0"/>
              <a:t>cluster is a subset of blocks such that every block in the cluster is connected to all but at most </a:t>
            </a:r>
            <a:r>
              <a:rPr lang="en-US" i="1" dirty="0"/>
              <a:t>k</a:t>
            </a:r>
            <a:r>
              <a:rPr lang="en-US" i="0" dirty="0"/>
              <a:t> blocks in the cluster. The honest blocks most likely form a </a:t>
            </a:r>
            <a:r>
              <a:rPr lang="en-US" i="1" dirty="0"/>
              <a:t>k-</a:t>
            </a:r>
            <a:r>
              <a:rPr lang="en-US" i="0" dirty="0"/>
              <a:t>cluster. The dishonest blocks may form a </a:t>
            </a:r>
            <a:r>
              <a:rPr lang="en-US" i="1" dirty="0"/>
              <a:t>k-</a:t>
            </a:r>
            <a:r>
              <a:rPr lang="en-US" i="0" dirty="0"/>
              <a:t>cluster, but it will be smaller.</a:t>
            </a:r>
            <a:endParaRPr lang="en-US" dirty="0"/>
          </a:p>
          <a:p>
            <a:endParaRPr lang="en-US" dirty="0"/>
          </a:p>
        </p:txBody>
      </p:sp>
      <p:sp>
        <p:nvSpPr>
          <p:cNvPr id="4" name="Slide Number Placeholder 3">
            <a:extLst>
              <a:ext uri="{FF2B5EF4-FFF2-40B4-BE49-F238E27FC236}">
                <a16:creationId xmlns:a16="http://schemas.microsoft.com/office/drawing/2014/main" id="{74B1A1A2-4E0E-CDEB-A239-8DE4B23B6234}"/>
              </a:ext>
            </a:extLst>
          </p:cNvPr>
          <p:cNvSpPr>
            <a:spLocks noGrp="1"/>
          </p:cNvSpPr>
          <p:nvPr>
            <p:ph type="sldNum" sz="quarter" idx="5"/>
          </p:nvPr>
        </p:nvSpPr>
        <p:spPr/>
        <p:txBody>
          <a:bodyPr/>
          <a:lstStyle/>
          <a:p>
            <a:pPr>
              <a:defRPr/>
            </a:pPr>
            <a:fld id="{75E391CA-9E48-4B39-8E28-288B1B68A629}" type="slidenum">
              <a:rPr lang="x-none" smtClean="0"/>
              <a:pPr>
                <a:defRPr/>
              </a:pPr>
              <a:t>87</a:t>
            </a:fld>
            <a:endParaRPr lang="en-US" dirty="0"/>
          </a:p>
        </p:txBody>
      </p:sp>
    </p:spTree>
    <p:extLst>
      <p:ext uri="{BB962C8B-B14F-4D97-AF65-F5344CB8AC3E}">
        <p14:creationId xmlns:p14="http://schemas.microsoft.com/office/powerpoint/2010/main" val="653605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BDA6D-0295-9432-6C4D-7BF622F9A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E1B10-9883-2147-564F-1F5FFE23F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5620D-C4DA-3531-890D-52AAE186B1D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Now we are ready to present the PHANTOM algorithm.</a:t>
            </a:r>
            <a:endParaRPr lang="en-US" dirty="0"/>
          </a:p>
          <a:p>
            <a:endParaRPr lang="en-US" dirty="0"/>
          </a:p>
        </p:txBody>
      </p:sp>
      <p:sp>
        <p:nvSpPr>
          <p:cNvPr id="4" name="Slide Number Placeholder 3">
            <a:extLst>
              <a:ext uri="{FF2B5EF4-FFF2-40B4-BE49-F238E27FC236}">
                <a16:creationId xmlns:a16="http://schemas.microsoft.com/office/drawing/2014/main" id="{598E9D0A-C062-D5B0-C07C-59113D3AEE93}"/>
              </a:ext>
            </a:extLst>
          </p:cNvPr>
          <p:cNvSpPr>
            <a:spLocks noGrp="1"/>
          </p:cNvSpPr>
          <p:nvPr>
            <p:ph type="sldNum" sz="quarter" idx="5"/>
          </p:nvPr>
        </p:nvSpPr>
        <p:spPr/>
        <p:txBody>
          <a:bodyPr/>
          <a:lstStyle/>
          <a:p>
            <a:pPr>
              <a:defRPr/>
            </a:pPr>
            <a:fld id="{75E391CA-9E48-4B39-8E28-288B1B68A629}" type="slidenum">
              <a:rPr lang="x-none" smtClean="0"/>
              <a:pPr>
                <a:defRPr/>
              </a:pPr>
              <a:t>88</a:t>
            </a:fld>
            <a:endParaRPr lang="en-US" dirty="0"/>
          </a:p>
        </p:txBody>
      </p:sp>
    </p:spTree>
    <p:extLst>
      <p:ext uri="{BB962C8B-B14F-4D97-AF65-F5344CB8AC3E}">
        <p14:creationId xmlns:p14="http://schemas.microsoft.com/office/powerpoint/2010/main" val="754990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6CC16-D636-1038-BA43-A487ADDDB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D3D50-8939-0229-9286-7ABB32C6C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D5585-D4F1-D145-C408-6DCF466A7A5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The first step is to find the largest </a:t>
            </a:r>
            <a:r>
              <a:rPr lang="en-US" i="1" dirty="0"/>
              <a:t>k</a:t>
            </a:r>
            <a:r>
              <a:rPr lang="en-US" i="0" dirty="0"/>
              <a:t>-cluster in the DAG.</a:t>
            </a:r>
            <a:endParaRPr lang="en-US" dirty="0"/>
          </a:p>
          <a:p>
            <a:endParaRPr lang="en-US" dirty="0"/>
          </a:p>
        </p:txBody>
      </p:sp>
      <p:sp>
        <p:nvSpPr>
          <p:cNvPr id="4" name="Slide Number Placeholder 3">
            <a:extLst>
              <a:ext uri="{FF2B5EF4-FFF2-40B4-BE49-F238E27FC236}">
                <a16:creationId xmlns:a16="http://schemas.microsoft.com/office/drawing/2014/main" id="{6C752EAC-5344-1818-6102-C063E70BDC00}"/>
              </a:ext>
            </a:extLst>
          </p:cNvPr>
          <p:cNvSpPr>
            <a:spLocks noGrp="1"/>
          </p:cNvSpPr>
          <p:nvPr>
            <p:ph type="sldNum" sz="quarter" idx="5"/>
          </p:nvPr>
        </p:nvSpPr>
        <p:spPr/>
        <p:txBody>
          <a:bodyPr/>
          <a:lstStyle/>
          <a:p>
            <a:pPr>
              <a:defRPr/>
            </a:pPr>
            <a:fld id="{75E391CA-9E48-4B39-8E28-288B1B68A629}" type="slidenum">
              <a:rPr lang="x-none" smtClean="0"/>
              <a:pPr>
                <a:defRPr/>
              </a:pPr>
              <a:t>89</a:t>
            </a:fld>
            <a:endParaRPr lang="en-US" dirty="0"/>
          </a:p>
        </p:txBody>
      </p:sp>
    </p:spTree>
    <p:extLst>
      <p:ext uri="{BB962C8B-B14F-4D97-AF65-F5344CB8AC3E}">
        <p14:creationId xmlns:p14="http://schemas.microsoft.com/office/powerpoint/2010/main" val="8810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AE86F-F85A-4669-ED40-17462759F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87738-AF4E-8472-5564-0A9A2F8BE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7A8FE-1B10-B818-1C9C-2DF3DBB2509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The second step is to sort the blocks in that cluster in an order compatible with the DAG order.</a:t>
            </a:r>
            <a:endParaRPr lang="en-US" dirty="0"/>
          </a:p>
        </p:txBody>
      </p:sp>
      <p:sp>
        <p:nvSpPr>
          <p:cNvPr id="4" name="Slide Number Placeholder 3">
            <a:extLst>
              <a:ext uri="{FF2B5EF4-FFF2-40B4-BE49-F238E27FC236}">
                <a16:creationId xmlns:a16="http://schemas.microsoft.com/office/drawing/2014/main" id="{8BB9047A-6708-0F5A-7B6B-6CBF68C91ED6}"/>
              </a:ext>
            </a:extLst>
          </p:cNvPr>
          <p:cNvSpPr>
            <a:spLocks noGrp="1"/>
          </p:cNvSpPr>
          <p:nvPr>
            <p:ph type="sldNum" sz="quarter" idx="5"/>
          </p:nvPr>
        </p:nvSpPr>
        <p:spPr/>
        <p:txBody>
          <a:bodyPr/>
          <a:lstStyle/>
          <a:p>
            <a:pPr>
              <a:defRPr/>
            </a:pPr>
            <a:fld id="{75E391CA-9E48-4B39-8E28-288B1B68A629}" type="slidenum">
              <a:rPr lang="x-none" smtClean="0"/>
              <a:pPr>
                <a:defRPr/>
              </a:pPr>
              <a:t>90</a:t>
            </a:fld>
            <a:endParaRPr lang="en-US" dirty="0"/>
          </a:p>
        </p:txBody>
      </p:sp>
    </p:spTree>
    <p:extLst>
      <p:ext uri="{BB962C8B-B14F-4D97-AF65-F5344CB8AC3E}">
        <p14:creationId xmlns:p14="http://schemas.microsoft.com/office/powerpoint/2010/main" val="2271482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C48D2-6E79-231B-0ECF-F62BD7392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AA2FE-1719-6BB9-237C-E203A340D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ED645-FD60-C967-38DC-2A3C5BC957B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A </a:t>
            </a:r>
            <a:r>
              <a:rPr lang="en-US" i="1" dirty="0"/>
              <a:t>k-</a:t>
            </a:r>
            <a:r>
              <a:rPr lang="en-US" i="0" dirty="0"/>
              <a:t>cluster is a subset of blocks such that every block in the cluster is connected to all but at most </a:t>
            </a:r>
            <a:r>
              <a:rPr lang="en-US" i="1" dirty="0"/>
              <a:t>k</a:t>
            </a:r>
            <a:r>
              <a:rPr lang="en-US" i="0" dirty="0"/>
              <a:t> blocks in the cluster. The honest blocks most likely form a </a:t>
            </a:r>
            <a:r>
              <a:rPr lang="en-US" i="1" dirty="0"/>
              <a:t>k-</a:t>
            </a:r>
            <a:r>
              <a:rPr lang="en-US" i="0" dirty="0"/>
              <a:t>cluster. The dishonest blocks may form a </a:t>
            </a:r>
            <a:r>
              <a:rPr lang="en-US" i="1" dirty="0"/>
              <a:t>k-</a:t>
            </a:r>
            <a:r>
              <a:rPr lang="en-US" i="0" dirty="0"/>
              <a:t>cluster, but it will be smaller.</a:t>
            </a:r>
            <a:endParaRPr lang="en-US" dirty="0"/>
          </a:p>
          <a:p>
            <a:endParaRPr lang="en-US" dirty="0"/>
          </a:p>
        </p:txBody>
      </p:sp>
      <p:sp>
        <p:nvSpPr>
          <p:cNvPr id="4" name="Slide Number Placeholder 3">
            <a:extLst>
              <a:ext uri="{FF2B5EF4-FFF2-40B4-BE49-F238E27FC236}">
                <a16:creationId xmlns:a16="http://schemas.microsoft.com/office/drawing/2014/main" id="{935DAAC6-04CA-633C-F30C-3BA8D2F1729D}"/>
              </a:ext>
            </a:extLst>
          </p:cNvPr>
          <p:cNvSpPr>
            <a:spLocks noGrp="1"/>
          </p:cNvSpPr>
          <p:nvPr>
            <p:ph type="sldNum" sz="quarter" idx="5"/>
          </p:nvPr>
        </p:nvSpPr>
        <p:spPr/>
        <p:txBody>
          <a:bodyPr/>
          <a:lstStyle/>
          <a:p>
            <a:pPr>
              <a:defRPr/>
            </a:pPr>
            <a:fld id="{75E391CA-9E48-4B39-8E28-288B1B68A629}" type="slidenum">
              <a:rPr lang="x-none" smtClean="0"/>
              <a:pPr>
                <a:defRPr/>
              </a:pPr>
              <a:t>91</a:t>
            </a:fld>
            <a:endParaRPr lang="en-US" dirty="0"/>
          </a:p>
        </p:txBody>
      </p:sp>
    </p:spTree>
    <p:extLst>
      <p:ext uri="{BB962C8B-B14F-4D97-AF65-F5344CB8AC3E}">
        <p14:creationId xmlns:p14="http://schemas.microsoft.com/office/powerpoint/2010/main" val="4200283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12AD2-0318-325E-5B12-918474210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4EDA2-8D1F-0D7E-9EE9-4B5D6CAB9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1B9A8-2F3D-E0A5-669A-BA82CD763481}"/>
              </a:ext>
            </a:extLst>
          </p:cNvPr>
          <p:cNvSpPr>
            <a:spLocks noGrp="1"/>
          </p:cNvSpPr>
          <p:nvPr>
            <p:ph type="body" idx="1"/>
          </p:nvPr>
        </p:nvSpPr>
        <p:spPr/>
        <p:txBody>
          <a:bodyPr/>
          <a:lstStyle/>
          <a:p>
            <a:r>
              <a:rPr lang="en-US" i="0" dirty="0"/>
              <a:t>If attacker has less than half the computational power, then under any load, the largest </a:t>
            </a:r>
            <a:r>
              <a:rPr lang="en-US" i="1" dirty="0"/>
              <a:t>k</a:t>
            </a:r>
            <a:r>
              <a:rPr lang="en-US" i="0" dirty="0"/>
              <a:t>-cluster was created by honest miners, for suitable </a:t>
            </a:r>
            <a:r>
              <a:rPr lang="en-US" i="1" dirty="0"/>
              <a:t>k</a:t>
            </a:r>
            <a:r>
              <a:rPr lang="en-US" i="0" dirty="0"/>
              <a:t>. So this protocol does what we want.</a:t>
            </a:r>
            <a:endParaRPr lang="en-US" dirty="0"/>
          </a:p>
        </p:txBody>
      </p:sp>
      <p:sp>
        <p:nvSpPr>
          <p:cNvPr id="4" name="Slide Number Placeholder 3">
            <a:extLst>
              <a:ext uri="{FF2B5EF4-FFF2-40B4-BE49-F238E27FC236}">
                <a16:creationId xmlns:a16="http://schemas.microsoft.com/office/drawing/2014/main" id="{2240E4F6-9DD5-4358-F389-742A09770480}"/>
              </a:ext>
            </a:extLst>
          </p:cNvPr>
          <p:cNvSpPr>
            <a:spLocks noGrp="1"/>
          </p:cNvSpPr>
          <p:nvPr>
            <p:ph type="sldNum" sz="quarter" idx="5"/>
          </p:nvPr>
        </p:nvSpPr>
        <p:spPr/>
        <p:txBody>
          <a:bodyPr/>
          <a:lstStyle/>
          <a:p>
            <a:pPr>
              <a:defRPr/>
            </a:pPr>
            <a:fld id="{75E391CA-9E48-4B39-8E28-288B1B68A629}" type="slidenum">
              <a:rPr lang="x-none" smtClean="0"/>
              <a:pPr>
                <a:defRPr/>
              </a:pPr>
              <a:t>92</a:t>
            </a:fld>
            <a:endParaRPr lang="en-US" dirty="0"/>
          </a:p>
        </p:txBody>
      </p:sp>
    </p:spTree>
    <p:extLst>
      <p:ext uri="{BB962C8B-B14F-4D97-AF65-F5344CB8AC3E}">
        <p14:creationId xmlns:p14="http://schemas.microsoft.com/office/powerpoint/2010/main" val="2640101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1CCD4-B7E8-F2F3-D079-A90064F67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12C75-87DA-14FF-773D-F48CC27E4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739B0-1ED1-4D93-8792-DC267D254401}"/>
              </a:ext>
            </a:extLst>
          </p:cNvPr>
          <p:cNvSpPr>
            <a:spLocks noGrp="1"/>
          </p:cNvSpPr>
          <p:nvPr>
            <p:ph type="body" idx="1"/>
          </p:nvPr>
        </p:nvSpPr>
        <p:spPr/>
        <p:txBody>
          <a:bodyPr/>
          <a:lstStyle/>
          <a:p>
            <a:r>
              <a:rPr lang="en-US" i="0" dirty="0"/>
              <a:t>Unfortunately, the PHANTOM protocol is NP-hard, which means that no one knows how to solve it efficiently, and if you figured out a way to do that, you could also have efficient solutions to lots of other problems that no believes has efficient solutions, so we had better back off and try something else. Instead, we don’t really need to find the </a:t>
            </a:r>
            <a:r>
              <a:rPr lang="en-US" i="1" dirty="0"/>
              <a:t>largest</a:t>
            </a:r>
            <a:r>
              <a:rPr lang="en-US" i="0" dirty="0"/>
              <a:t> possible cluster, we will be fine if we can efficiently find a </a:t>
            </a:r>
            <a:r>
              <a:rPr lang="en-US" i="1" dirty="0"/>
              <a:t>pretty large</a:t>
            </a:r>
            <a:r>
              <a:rPr lang="en-US" i="0" dirty="0"/>
              <a:t> cluster.</a:t>
            </a:r>
            <a:endParaRPr lang="en-US" dirty="0"/>
          </a:p>
        </p:txBody>
      </p:sp>
      <p:sp>
        <p:nvSpPr>
          <p:cNvPr id="4" name="Slide Number Placeholder 3">
            <a:extLst>
              <a:ext uri="{FF2B5EF4-FFF2-40B4-BE49-F238E27FC236}">
                <a16:creationId xmlns:a16="http://schemas.microsoft.com/office/drawing/2014/main" id="{BD75A28C-44EC-0DC0-42AF-212911C9CB05}"/>
              </a:ext>
            </a:extLst>
          </p:cNvPr>
          <p:cNvSpPr>
            <a:spLocks noGrp="1"/>
          </p:cNvSpPr>
          <p:nvPr>
            <p:ph type="sldNum" sz="quarter" idx="5"/>
          </p:nvPr>
        </p:nvSpPr>
        <p:spPr/>
        <p:txBody>
          <a:bodyPr/>
          <a:lstStyle/>
          <a:p>
            <a:pPr>
              <a:defRPr/>
            </a:pPr>
            <a:fld id="{75E391CA-9E48-4B39-8E28-288B1B68A629}" type="slidenum">
              <a:rPr lang="x-none" smtClean="0"/>
              <a:pPr>
                <a:defRPr/>
              </a:pPr>
              <a:t>93</a:t>
            </a:fld>
            <a:endParaRPr lang="en-US" dirty="0"/>
          </a:p>
        </p:txBody>
      </p:sp>
    </p:spTree>
    <p:extLst>
      <p:ext uri="{BB962C8B-B14F-4D97-AF65-F5344CB8AC3E}">
        <p14:creationId xmlns:p14="http://schemas.microsoft.com/office/powerpoint/2010/main" val="692303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A </a:t>
            </a:r>
            <a:r>
              <a:rPr lang="en-US" i="1" dirty="0"/>
              <a:t>k-uncle </a:t>
            </a:r>
            <a:r>
              <a:rPr lang="en-US" i="0" dirty="0"/>
              <a:t>of a chain is a block unconnected (in past or future) to at most </a:t>
            </a:r>
            <a:r>
              <a:rPr lang="en-US" i="1" dirty="0"/>
              <a:t>k</a:t>
            </a:r>
            <a:r>
              <a:rPr lang="en-US" i="0" dirty="0"/>
              <a:t> blocks in that chain. Here are some examples ….</a:t>
            </a:r>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94</a:t>
            </a:fld>
            <a:endParaRPr lang="en-US" dirty="0"/>
          </a:p>
        </p:txBody>
      </p:sp>
    </p:spTree>
    <p:extLst>
      <p:ext uri="{BB962C8B-B14F-4D97-AF65-F5344CB8AC3E}">
        <p14:creationId xmlns:p14="http://schemas.microsoft.com/office/powerpoint/2010/main" val="2091591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766C8-CE28-B553-9F43-84EA59ABD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B28EC-DBB9-E03F-83AF-5C6ACC548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2E8FB-9FA0-A731-28B5-D13DAC01263E}"/>
              </a:ext>
            </a:extLst>
          </p:cNvPr>
          <p:cNvSpPr>
            <a:spLocks noGrp="1"/>
          </p:cNvSpPr>
          <p:nvPr>
            <p:ph type="body" idx="1"/>
          </p:nvPr>
        </p:nvSpPr>
        <p:spPr/>
        <p:txBody>
          <a:bodyPr/>
          <a:lstStyle/>
          <a:p>
            <a:r>
              <a:rPr lang="en-US" i="0" dirty="0"/>
              <a:t>The GHOSTDAG protocol is the same as the PHANTOM protocol, except it replaces the NP-hard first step (find the largest </a:t>
            </a:r>
            <a:r>
              <a:rPr lang="en-US" i="1" dirty="0"/>
              <a:t>k</a:t>
            </a:r>
            <a:r>
              <a:rPr lang="en-US" i="0" dirty="0"/>
              <a:t>-cluster) with a greedy approximation: look at all the linear chains, find the one with the most </a:t>
            </a:r>
            <a:r>
              <a:rPr lang="en-US" i="1" dirty="0"/>
              <a:t>k</a:t>
            </a:r>
            <a:r>
              <a:rPr lang="en-US" i="0" dirty="0"/>
              <a:t>-uncles, and construct a </a:t>
            </a:r>
            <a:r>
              <a:rPr lang="en-US" i="1" dirty="0"/>
              <a:t>k</a:t>
            </a:r>
            <a:r>
              <a:rPr lang="en-US" i="0" dirty="0"/>
              <a:t>-cluster from that chain and its uncles.</a:t>
            </a:r>
            <a:endParaRPr lang="en-US" dirty="0"/>
          </a:p>
        </p:txBody>
      </p:sp>
      <p:sp>
        <p:nvSpPr>
          <p:cNvPr id="4" name="Slide Number Placeholder 3">
            <a:extLst>
              <a:ext uri="{FF2B5EF4-FFF2-40B4-BE49-F238E27FC236}">
                <a16:creationId xmlns:a16="http://schemas.microsoft.com/office/drawing/2014/main" id="{BB5A0405-A69E-8009-63AF-6BE1B993FF81}"/>
              </a:ext>
            </a:extLst>
          </p:cNvPr>
          <p:cNvSpPr>
            <a:spLocks noGrp="1"/>
          </p:cNvSpPr>
          <p:nvPr>
            <p:ph type="sldNum" sz="quarter" idx="5"/>
          </p:nvPr>
        </p:nvSpPr>
        <p:spPr/>
        <p:txBody>
          <a:bodyPr/>
          <a:lstStyle/>
          <a:p>
            <a:pPr>
              <a:defRPr/>
            </a:pPr>
            <a:fld id="{75E391CA-9E48-4B39-8E28-288B1B68A629}" type="slidenum">
              <a:rPr lang="x-none" smtClean="0"/>
              <a:pPr>
                <a:defRPr/>
              </a:pPr>
              <a:t>95</a:t>
            </a:fld>
            <a:endParaRPr lang="en-US" dirty="0"/>
          </a:p>
        </p:txBody>
      </p:sp>
    </p:spTree>
    <p:extLst>
      <p:ext uri="{BB962C8B-B14F-4D97-AF65-F5344CB8AC3E}">
        <p14:creationId xmlns:p14="http://schemas.microsoft.com/office/powerpoint/2010/main" val="54091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4A545-7157-FEC3-27FA-56385A6A8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A70C6-6304-D16D-515A-ACDF1D7B6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14E65-B88D-8182-675E-0AAE39CAD3F6}"/>
              </a:ext>
            </a:extLst>
          </p:cNvPr>
          <p:cNvSpPr>
            <a:spLocks noGrp="1"/>
          </p:cNvSpPr>
          <p:nvPr>
            <p:ph type="body" idx="1"/>
          </p:nvPr>
        </p:nvSpPr>
        <p:spPr/>
        <p:txBody>
          <a:bodyPr/>
          <a:lstStyle/>
          <a:p>
            <a:r>
              <a:rPr lang="en-US" i="0" dirty="0"/>
              <a:t>This theorem (proved in the paper) states that the cluster we assembled is highly likely to include almost all honest blocks, and almost no dishonest blocks. Moreover, all miners eventually agree on a stable (total) order on all the blocks included in the DAG. So this protocol does what we want.</a:t>
            </a:r>
            <a:endParaRPr lang="en-US" dirty="0"/>
          </a:p>
        </p:txBody>
      </p:sp>
      <p:sp>
        <p:nvSpPr>
          <p:cNvPr id="4" name="Slide Number Placeholder 3">
            <a:extLst>
              <a:ext uri="{FF2B5EF4-FFF2-40B4-BE49-F238E27FC236}">
                <a16:creationId xmlns:a16="http://schemas.microsoft.com/office/drawing/2014/main" id="{F81F01B8-4603-7157-4511-A2954EECB364}"/>
              </a:ext>
            </a:extLst>
          </p:cNvPr>
          <p:cNvSpPr>
            <a:spLocks noGrp="1"/>
          </p:cNvSpPr>
          <p:nvPr>
            <p:ph type="sldNum" sz="quarter" idx="5"/>
          </p:nvPr>
        </p:nvSpPr>
        <p:spPr/>
        <p:txBody>
          <a:bodyPr/>
          <a:lstStyle/>
          <a:p>
            <a:pPr>
              <a:defRPr/>
            </a:pPr>
            <a:fld id="{75E391CA-9E48-4B39-8E28-288B1B68A629}" type="slidenum">
              <a:rPr lang="x-none" smtClean="0"/>
              <a:pPr>
                <a:defRPr/>
              </a:pPr>
              <a:t>96</a:t>
            </a:fld>
            <a:endParaRPr lang="en-US" dirty="0"/>
          </a:p>
        </p:txBody>
      </p:sp>
    </p:spTree>
    <p:extLst>
      <p:ext uri="{BB962C8B-B14F-4D97-AF65-F5344CB8AC3E}">
        <p14:creationId xmlns:p14="http://schemas.microsoft.com/office/powerpoint/2010/main" val="22440645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6F421-12DA-E20D-AC88-960BEDF24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E80D0-816B-F21F-6E43-AE566B72D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0A9F7-BE7B-7EF6-530E-DA3D0123E6A3}"/>
              </a:ext>
            </a:extLst>
          </p:cNvPr>
          <p:cNvSpPr>
            <a:spLocks noGrp="1"/>
          </p:cNvSpPr>
          <p:nvPr>
            <p:ph type="body" idx="1"/>
          </p:nvPr>
        </p:nvSpPr>
        <p:spPr/>
        <p:txBody>
          <a:bodyPr/>
          <a:lstStyle/>
          <a:p>
            <a:r>
              <a:rPr lang="en-US" i="0" dirty="0"/>
              <a:t>Walk through example (15:00)</a:t>
            </a:r>
            <a:endParaRPr lang="en-US" dirty="0"/>
          </a:p>
        </p:txBody>
      </p:sp>
      <p:sp>
        <p:nvSpPr>
          <p:cNvPr id="4" name="Slide Number Placeholder 3">
            <a:extLst>
              <a:ext uri="{FF2B5EF4-FFF2-40B4-BE49-F238E27FC236}">
                <a16:creationId xmlns:a16="http://schemas.microsoft.com/office/drawing/2014/main" id="{E8192F95-9223-4491-9010-2948E5FF8533}"/>
              </a:ext>
            </a:extLst>
          </p:cNvPr>
          <p:cNvSpPr>
            <a:spLocks noGrp="1"/>
          </p:cNvSpPr>
          <p:nvPr>
            <p:ph type="sldNum" sz="quarter" idx="5"/>
          </p:nvPr>
        </p:nvSpPr>
        <p:spPr/>
        <p:txBody>
          <a:bodyPr/>
          <a:lstStyle/>
          <a:p>
            <a:pPr>
              <a:defRPr/>
            </a:pPr>
            <a:fld id="{75E391CA-9E48-4B39-8E28-288B1B68A629}" type="slidenum">
              <a:rPr lang="x-none" smtClean="0"/>
              <a:pPr>
                <a:defRPr/>
              </a:pPr>
              <a:t>97</a:t>
            </a:fld>
            <a:endParaRPr lang="en-US" dirty="0"/>
          </a:p>
        </p:txBody>
      </p:sp>
    </p:spTree>
    <p:extLst>
      <p:ext uri="{BB962C8B-B14F-4D97-AF65-F5344CB8AC3E}">
        <p14:creationId xmlns:p14="http://schemas.microsoft.com/office/powerpoint/2010/main" val="99575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talk about the consensus protocol at the heart of BlockDAG. I am going to talk about the algorithm, how it works and what it accomplishes. I am not going to talk about </a:t>
            </a:r>
            <a:r>
              <a:rPr lang="en-US" dirty="0" err="1"/>
              <a:t>BlockDAG’s</a:t>
            </a:r>
            <a:r>
              <a:rPr lang="en-US" dirty="0"/>
              <a:t> implementation of the algorithm, because that would be an entirely different talk. I am going to try to describe this algorithm in elementary terms, accessible to a general audience, so I apologize to those of you who are familiar with these kinds of algorithms. The work I am describing here is not mine: it is due to the authors of this paper, and I encourage you to go read the paper for more technical detail.</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98</a:t>
            </a:fld>
            <a:endParaRPr lang="en-US" dirty="0"/>
          </a:p>
        </p:txBody>
      </p:sp>
    </p:spTree>
    <p:extLst>
      <p:ext uri="{BB962C8B-B14F-4D97-AF65-F5344CB8AC3E}">
        <p14:creationId xmlns:p14="http://schemas.microsoft.com/office/powerpoint/2010/main" val="2144328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one way to implement a distributed </a:t>
            </a:r>
            <a:r>
              <a:rPr lang="en-US" i="1" dirty="0"/>
              <a:t>ledger. </a:t>
            </a:r>
            <a:r>
              <a:rPr lang="en-US" i="0" dirty="0"/>
              <a:t>Ledgers were invented by Italian renaissance bankers to keep track of their assets. A Ledger is just a list of things that happened. The list is append-only: once you write an entry, you cannot go back to delete or modify it. If you make a mistake, you can append a correction, but you cannot cover up the past. We usually think of ledgers as recording financial data, but a ledger could hold anything: a database log, a ship’s log, or a list of today’s visitors. The important thing is that all parties agree on the ledger’s meaning. Above all, the ledger is tamper-proof.</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99</a:t>
            </a:fld>
            <a:endParaRPr lang="en-US" dirty="0"/>
          </a:p>
        </p:txBody>
      </p:sp>
    </p:spTree>
    <p:extLst>
      <p:ext uri="{BB962C8B-B14F-4D97-AF65-F5344CB8AC3E}">
        <p14:creationId xmlns:p14="http://schemas.microsoft.com/office/powerpoint/2010/main" val="219417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of things that happened, listed in the order they happened. We will call these things </a:t>
            </a:r>
            <a:r>
              <a:rPr lang="en-US" dirty="0" err="1"/>
              <a:t>blocks,a</a:t>
            </a:r>
            <a:r>
              <a:rPr lang="en-US" dirty="0"/>
              <a:t> </a:t>
            </a:r>
            <a:r>
              <a:rPr lang="en-US" dirty="0" err="1"/>
              <a:t>nd</a:t>
            </a:r>
            <a:r>
              <a:rPr lang="en-US" dirty="0"/>
              <a:t> they typically hold multiple </a:t>
            </a:r>
            <a:r>
              <a:rPr lang="en-US" i="1" dirty="0"/>
              <a:t>transactions</a:t>
            </a:r>
            <a:r>
              <a:rPr lang="en-US" i="0" dirty="0"/>
              <a:t>,  though this level of detail is not important here. Note that arrows go backwards in time: later blocks point to earlier blocks. In addition, hashing</a:t>
            </a:r>
            <a:r>
              <a:rPr lang="en-US" dirty="0"/>
              <a:t> is used to make sure that any tampering will be detected.</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100</a:t>
            </a:fld>
            <a:endParaRPr lang="en-US" dirty="0"/>
          </a:p>
        </p:txBody>
      </p:sp>
    </p:spTree>
    <p:extLst>
      <p:ext uri="{BB962C8B-B14F-4D97-AF65-F5344CB8AC3E}">
        <p14:creationId xmlns:p14="http://schemas.microsoft.com/office/powerpoint/2010/main" val="810931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decides which entries make it onto the ledger? In proof of work protocols, the kind we are concerned with here, parties called </a:t>
            </a:r>
            <a:r>
              <a:rPr lang="en-US" i="1" dirty="0"/>
              <a:t>miners</a:t>
            </a:r>
            <a:r>
              <a:rPr lang="en-US" i="0" dirty="0"/>
              <a:t> decide. Each miner has its own copy of the chain, and acts as gatekeeper for adding new blocks.</a:t>
            </a:r>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101</a:t>
            </a:fld>
            <a:endParaRPr lang="en-US" dirty="0"/>
          </a:p>
        </p:txBody>
      </p:sp>
    </p:spTree>
    <p:extLst>
      <p:ext uri="{BB962C8B-B14F-4D97-AF65-F5344CB8AC3E}">
        <p14:creationId xmlns:p14="http://schemas.microsoft.com/office/powerpoint/2010/main" val="3364999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explain how proof-of-work consensus works. For our purposes, we don’t care at all about details, so we will just say that each miner repeatedly buys a lotter ticked. If that ticket wins, the miner gets to append the next block. If that block is accepted by enough other miners, the winner collects a reward, so the winner is incentivized to be honest and only add blocks that belong on the ledger. Obviously, the full story is way more complex, but this simplification will serve us for the time being</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102</a:t>
            </a:fld>
            <a:endParaRPr lang="en-US" dirty="0"/>
          </a:p>
        </p:txBody>
      </p:sp>
    </p:spTree>
    <p:extLst>
      <p:ext uri="{BB962C8B-B14F-4D97-AF65-F5344CB8AC3E}">
        <p14:creationId xmlns:p14="http://schemas.microsoft.com/office/powerpoint/2010/main" val="2332439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miners repeatedly buy lottery tickets, hoping to find a winning ticket that will allow them to collect a reward by appending an honest block to the chain</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103</a:t>
            </a:fld>
            <a:endParaRPr lang="en-US" dirty="0"/>
          </a:p>
        </p:txBody>
      </p:sp>
    </p:spTree>
    <p:extLst>
      <p:ext uri="{BB962C8B-B14F-4D97-AF65-F5344CB8AC3E}">
        <p14:creationId xmlns:p14="http://schemas.microsoft.com/office/powerpoint/2010/main" val="115795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blue miner found a winning ticket …</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104</a:t>
            </a:fld>
            <a:endParaRPr lang="en-US" dirty="0"/>
          </a:p>
        </p:txBody>
      </p:sp>
    </p:spTree>
    <p:extLst>
      <p:ext uri="{BB962C8B-B14F-4D97-AF65-F5344CB8AC3E}">
        <p14:creationId xmlns:p14="http://schemas.microsoft.com/office/powerpoint/2010/main" val="14569751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miner </a:t>
            </a:r>
            <a:r>
              <a:rPr lang="en-US" dirty="0" err="1"/>
              <a:t>appeds</a:t>
            </a:r>
            <a:r>
              <a:rPr lang="en-US" dirty="0"/>
              <a:t> a new (red) block to the chain. At first only the blue miner knows it has won the lottery, and only the blue miner knows of the new blocks.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105</a:t>
            </a:fld>
            <a:endParaRPr lang="en-US" dirty="0"/>
          </a:p>
        </p:txBody>
      </p:sp>
    </p:spTree>
    <p:extLst>
      <p:ext uri="{BB962C8B-B14F-4D97-AF65-F5344CB8AC3E}">
        <p14:creationId xmlns:p14="http://schemas.microsoft.com/office/powerpoint/2010/main" val="3723282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 of the new block propagates through the network. Propagating data through the network takes time, and we have a pretty good idea how long it takes for the news to reach all the other miners.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106</a:t>
            </a:fld>
            <a:endParaRPr lang="en-US" dirty="0"/>
          </a:p>
        </p:txBody>
      </p:sp>
    </p:spTree>
    <p:extLst>
      <p:ext uri="{BB962C8B-B14F-4D97-AF65-F5344CB8AC3E}">
        <p14:creationId xmlns:p14="http://schemas.microsoft.com/office/powerpoint/2010/main" val="21148152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problem. Lottery tickets are independent of one another, it is possible that two miners win the lottery at about the same time.</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107</a:t>
            </a:fld>
            <a:endParaRPr lang="en-US" dirty="0"/>
          </a:p>
        </p:txBody>
      </p:sp>
    </p:spTree>
    <p:extLst>
      <p:ext uri="{BB962C8B-B14F-4D97-AF65-F5344CB8AC3E}">
        <p14:creationId xmlns:p14="http://schemas.microsoft.com/office/powerpoint/2010/main" val="3109726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miners appends a new block, and each one expects a reward.</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108</a:t>
            </a:fld>
            <a:endParaRPr lang="en-US" dirty="0"/>
          </a:p>
        </p:txBody>
      </p:sp>
    </p:spTree>
    <p:extLst>
      <p:ext uri="{BB962C8B-B14F-4D97-AF65-F5344CB8AC3E}">
        <p14:creationId xmlns:p14="http://schemas.microsoft.com/office/powerpoint/2010/main" val="982323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problem, because the blockchain is supposed to be a chain, not a tree, and most such protocols can’t make sense of parallel blocks.</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109</a:t>
            </a:fld>
            <a:endParaRPr lang="en-US" dirty="0"/>
          </a:p>
        </p:txBody>
      </p:sp>
    </p:spTree>
    <p:extLst>
      <p:ext uri="{BB962C8B-B14F-4D97-AF65-F5344CB8AC3E}">
        <p14:creationId xmlns:p14="http://schemas.microsoft.com/office/powerpoint/2010/main" val="249638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Bitcoin and other PoW protocols deal with forking is see which blocks are accepted by other miners. Eventually other miners will build on one block or another, and the block with the most weight (the most votes of confidence from the miners) prevails and the other block becomes an </a:t>
            </a:r>
            <a:r>
              <a:rPr lang="en-US" i="1" dirty="0"/>
              <a:t>orphan</a:t>
            </a:r>
            <a:r>
              <a:rPr lang="en-US" i="0" dirty="0"/>
              <a:t>, meaning it is ignored, and its creator collects no rewards. Orphans are bad because the represent wasted work by the miner who created the block, and a missed opportunity to incorporate that block’s transactions in the chain.</a:t>
            </a:r>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110</a:t>
            </a:fld>
            <a:endParaRPr lang="en-US" dirty="0"/>
          </a:p>
        </p:txBody>
      </p:sp>
    </p:spTree>
    <p:extLst>
      <p:ext uri="{BB962C8B-B14F-4D97-AF65-F5344CB8AC3E}">
        <p14:creationId xmlns:p14="http://schemas.microsoft.com/office/powerpoint/2010/main" val="21420711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forking is expensive, the Bitcoin protocol throttles itself, in the sense that it deliberately prevents itself from producing blocks too quickly. This imposes a hard limit on PoW scalability:: if the block rate is too high, there is too much forking, resulting in wasted computation and delayed finality, and it is too low, well, then the chain is slow.</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111</a:t>
            </a:fld>
            <a:endParaRPr lang="en-US" dirty="0"/>
          </a:p>
        </p:txBody>
      </p:sp>
    </p:spTree>
    <p:extLst>
      <p:ext uri="{BB962C8B-B14F-4D97-AF65-F5344CB8AC3E}">
        <p14:creationId xmlns:p14="http://schemas.microsoft.com/office/powerpoint/2010/main" val="5655056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F830B-B09C-3701-2782-9D0BE2A0F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75207-49BE-2F0D-EA00-86EF7FA4F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14F66-4D0E-A7B4-3611-991774616169}"/>
              </a:ext>
            </a:extLst>
          </p:cNvPr>
          <p:cNvSpPr>
            <a:spLocks noGrp="1"/>
          </p:cNvSpPr>
          <p:nvPr>
            <p:ph type="body" idx="1"/>
          </p:nvPr>
        </p:nvSpPr>
        <p:spPr/>
        <p:txBody>
          <a:bodyPr/>
          <a:lstStyle/>
          <a:p>
            <a:r>
              <a:rPr lang="en-US" dirty="0"/>
              <a:t>What would happen if we make the lottery easier and just let the Bitcoin protocol run at full speed? We are creating blocks faster than we can propagate them,  so we end up with a tree structure like this, where there are many blocks, which is good, but many of those blocks do not know about other blocks, which is bad.</a:t>
            </a:r>
          </a:p>
        </p:txBody>
      </p:sp>
      <p:sp>
        <p:nvSpPr>
          <p:cNvPr id="4" name="Slide Number Placeholder 3">
            <a:extLst>
              <a:ext uri="{FF2B5EF4-FFF2-40B4-BE49-F238E27FC236}">
                <a16:creationId xmlns:a16="http://schemas.microsoft.com/office/drawing/2014/main" id="{915768B2-0D92-C702-A383-A29AEFB72BAD}"/>
              </a:ext>
            </a:extLst>
          </p:cNvPr>
          <p:cNvSpPr>
            <a:spLocks noGrp="1"/>
          </p:cNvSpPr>
          <p:nvPr>
            <p:ph type="sldNum" sz="quarter" idx="5"/>
          </p:nvPr>
        </p:nvSpPr>
        <p:spPr/>
        <p:txBody>
          <a:bodyPr/>
          <a:lstStyle/>
          <a:p>
            <a:pPr>
              <a:defRPr/>
            </a:pPr>
            <a:fld id="{75E391CA-9E48-4B39-8E28-288B1B68A629}" type="slidenum">
              <a:rPr lang="x-none" smtClean="0"/>
              <a:pPr>
                <a:defRPr/>
              </a:pPr>
              <a:t>112</a:t>
            </a:fld>
            <a:endParaRPr lang="en-US" dirty="0"/>
          </a:p>
        </p:txBody>
      </p:sp>
    </p:spTree>
    <p:extLst>
      <p:ext uri="{BB962C8B-B14F-4D97-AF65-F5344CB8AC3E}">
        <p14:creationId xmlns:p14="http://schemas.microsoft.com/office/powerpoint/2010/main" val="3538892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0AA52-0BE7-C1E2-7857-89C9BF7CE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4C391-1953-9E4A-853D-9877781A5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1FE1B-64A3-CCEF-E6BD-83C01EFD919A}"/>
              </a:ext>
            </a:extLst>
          </p:cNvPr>
          <p:cNvSpPr>
            <a:spLocks noGrp="1"/>
          </p:cNvSpPr>
          <p:nvPr>
            <p:ph type="body" idx="1"/>
          </p:nvPr>
        </p:nvSpPr>
        <p:spPr/>
        <p:txBody>
          <a:bodyPr/>
          <a:lstStyle/>
          <a:p>
            <a:r>
              <a:rPr lang="en-US" dirty="0"/>
              <a:t>Because we want to propagate as much information as possible, let’s have blocks reference </a:t>
            </a:r>
            <a:r>
              <a:rPr lang="en-US" i="1" dirty="0"/>
              <a:t>all</a:t>
            </a:r>
            <a:r>
              <a:rPr lang="en-US" i="0" dirty="0"/>
              <a:t> their know predecessors instead of selecting a single predecessor. The result is no longer a tree --- it is a directed acyclic graph, or DAG. Directed means links are always directed (to the past), acyclic means you can’t move in a circle (no time travel), and a graph of course is anything with boxes linked by lines.</a:t>
            </a:r>
            <a:endParaRPr lang="en-US" dirty="0"/>
          </a:p>
        </p:txBody>
      </p:sp>
      <p:sp>
        <p:nvSpPr>
          <p:cNvPr id="4" name="Slide Number Placeholder 3">
            <a:extLst>
              <a:ext uri="{FF2B5EF4-FFF2-40B4-BE49-F238E27FC236}">
                <a16:creationId xmlns:a16="http://schemas.microsoft.com/office/drawing/2014/main" id="{B63E7E17-52BB-1481-35AC-681B5F82D6C6}"/>
              </a:ext>
            </a:extLst>
          </p:cNvPr>
          <p:cNvSpPr>
            <a:spLocks noGrp="1"/>
          </p:cNvSpPr>
          <p:nvPr>
            <p:ph type="sldNum" sz="quarter" idx="5"/>
          </p:nvPr>
        </p:nvSpPr>
        <p:spPr/>
        <p:txBody>
          <a:bodyPr/>
          <a:lstStyle/>
          <a:p>
            <a:pPr>
              <a:defRPr/>
            </a:pPr>
            <a:fld id="{75E391CA-9E48-4B39-8E28-288B1B68A629}" type="slidenum">
              <a:rPr lang="x-none" smtClean="0"/>
              <a:pPr>
                <a:defRPr/>
              </a:pPr>
              <a:t>113</a:t>
            </a:fld>
            <a:endParaRPr lang="en-US" dirty="0"/>
          </a:p>
        </p:txBody>
      </p:sp>
    </p:spTree>
    <p:extLst>
      <p:ext uri="{BB962C8B-B14F-4D97-AF65-F5344CB8AC3E}">
        <p14:creationId xmlns:p14="http://schemas.microsoft.com/office/powerpoint/2010/main" val="18791424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755F4-1899-6E4D-6E55-72E088DDC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4479D-E47B-C560-326A-AE564EE8E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3F96E-9EFE-CB52-CAAA-28F9B0D61102}"/>
              </a:ext>
            </a:extLst>
          </p:cNvPr>
          <p:cNvSpPr>
            <a:spLocks noGrp="1"/>
          </p:cNvSpPr>
          <p:nvPr>
            <p:ph type="body" idx="1"/>
          </p:nvPr>
        </p:nvSpPr>
        <p:spPr/>
        <p:txBody>
          <a:bodyPr/>
          <a:lstStyle/>
          <a:p>
            <a:r>
              <a:rPr lang="en-US" dirty="0"/>
              <a:t>We say a block is </a:t>
            </a:r>
            <a:r>
              <a:rPr lang="en-US" i="1" dirty="0"/>
              <a:t>honest</a:t>
            </a:r>
            <a:r>
              <a:rPr lang="en-US" i="0" dirty="0"/>
              <a:t> if it was created by an honest miner. Two honest blocks can be unconnected only if they are created at approximately the same time. </a:t>
            </a:r>
            <a:endParaRPr lang="en-US" dirty="0"/>
          </a:p>
        </p:txBody>
      </p:sp>
      <p:sp>
        <p:nvSpPr>
          <p:cNvPr id="4" name="Slide Number Placeholder 3">
            <a:extLst>
              <a:ext uri="{FF2B5EF4-FFF2-40B4-BE49-F238E27FC236}">
                <a16:creationId xmlns:a16="http://schemas.microsoft.com/office/drawing/2014/main" id="{1B252B36-C584-D655-2381-E330F7F63F9C}"/>
              </a:ext>
            </a:extLst>
          </p:cNvPr>
          <p:cNvSpPr>
            <a:spLocks noGrp="1"/>
          </p:cNvSpPr>
          <p:nvPr>
            <p:ph type="sldNum" sz="quarter" idx="5"/>
          </p:nvPr>
        </p:nvSpPr>
        <p:spPr/>
        <p:txBody>
          <a:bodyPr/>
          <a:lstStyle/>
          <a:p>
            <a:pPr>
              <a:defRPr/>
            </a:pPr>
            <a:fld id="{75E391CA-9E48-4B39-8E28-288B1B68A629}" type="slidenum">
              <a:rPr lang="x-none" smtClean="0"/>
              <a:pPr>
                <a:defRPr/>
              </a:pPr>
              <a:t>114</a:t>
            </a:fld>
            <a:endParaRPr lang="en-US" dirty="0"/>
          </a:p>
        </p:txBody>
      </p:sp>
    </p:spTree>
    <p:extLst>
      <p:ext uri="{BB962C8B-B14F-4D97-AF65-F5344CB8AC3E}">
        <p14:creationId xmlns:p14="http://schemas.microsoft.com/office/powerpoint/2010/main" val="8602948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1EAD5-DE6A-A0BC-7CCA-7C2C3AE76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5FCA-CB0C-B8D4-5A08-C20EF1240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06EFB-46DD-5012-46A8-925650895303}"/>
              </a:ext>
            </a:extLst>
          </p:cNvPr>
          <p:cNvSpPr>
            <a:spLocks noGrp="1"/>
          </p:cNvSpPr>
          <p:nvPr>
            <p:ph type="body" idx="1"/>
          </p:nvPr>
        </p:nvSpPr>
        <p:spPr/>
        <p:txBody>
          <a:bodyPr/>
          <a:lstStyle/>
          <a:p>
            <a:r>
              <a:rPr lang="en-US" i="0" dirty="0"/>
              <a:t>If we know the block propagation delay, then we can put a limit </a:t>
            </a:r>
            <a:r>
              <a:rPr lang="en-US" i="1" dirty="0"/>
              <a:t>k</a:t>
            </a:r>
            <a:r>
              <a:rPr lang="en-US" i="0" dirty="0"/>
              <a:t> on the number of blocks likely to be unconnected to an honest block. Of course, an attacker can create any blocks structure it wants, but remember that attackers have less than  half the computational power (the lottery tickets).</a:t>
            </a:r>
            <a:endParaRPr lang="en-US" dirty="0"/>
          </a:p>
        </p:txBody>
      </p:sp>
      <p:sp>
        <p:nvSpPr>
          <p:cNvPr id="4" name="Slide Number Placeholder 3">
            <a:extLst>
              <a:ext uri="{FF2B5EF4-FFF2-40B4-BE49-F238E27FC236}">
                <a16:creationId xmlns:a16="http://schemas.microsoft.com/office/drawing/2014/main" id="{D03E96E6-9A6C-84E4-A2EF-314C2989E05A}"/>
              </a:ext>
            </a:extLst>
          </p:cNvPr>
          <p:cNvSpPr>
            <a:spLocks noGrp="1"/>
          </p:cNvSpPr>
          <p:nvPr>
            <p:ph type="sldNum" sz="quarter" idx="5"/>
          </p:nvPr>
        </p:nvSpPr>
        <p:spPr/>
        <p:txBody>
          <a:bodyPr/>
          <a:lstStyle/>
          <a:p>
            <a:pPr>
              <a:defRPr/>
            </a:pPr>
            <a:fld id="{75E391CA-9E48-4B39-8E28-288B1B68A629}" type="slidenum">
              <a:rPr lang="x-none" smtClean="0"/>
              <a:pPr>
                <a:defRPr/>
              </a:pPr>
              <a:t>115</a:t>
            </a:fld>
            <a:endParaRPr lang="en-US" dirty="0"/>
          </a:p>
        </p:txBody>
      </p:sp>
    </p:spTree>
    <p:extLst>
      <p:ext uri="{BB962C8B-B14F-4D97-AF65-F5344CB8AC3E}">
        <p14:creationId xmlns:p14="http://schemas.microsoft.com/office/powerpoint/2010/main" val="2835900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EE999-94F9-E361-18E1-D9DD5F580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41E26-A8E1-B049-10CC-B9B148B57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E58B4-714D-ACD0-C963-E1CC0B8857DE}"/>
              </a:ext>
            </a:extLst>
          </p:cNvPr>
          <p:cNvSpPr>
            <a:spLocks noGrp="1"/>
          </p:cNvSpPr>
          <p:nvPr>
            <p:ph type="body" idx="1"/>
          </p:nvPr>
        </p:nvSpPr>
        <p:spPr/>
        <p:txBody>
          <a:bodyPr/>
          <a:lstStyle/>
          <a:p>
            <a:r>
              <a:rPr lang="en-US" i="0" dirty="0"/>
              <a:t>The ledger can choose a value of </a:t>
            </a:r>
            <a:r>
              <a:rPr lang="en-US" i="1" dirty="0"/>
              <a:t>k </a:t>
            </a:r>
            <a:r>
              <a:rPr lang="en-US" i="0" dirty="0"/>
              <a:t>based on the network propagation delay and other factors. If </a:t>
            </a:r>
            <a:r>
              <a:rPr lang="en-US" i="1" dirty="0"/>
              <a:t>k</a:t>
            </a:r>
            <a:r>
              <a:rPr lang="en-US" i="0" dirty="0"/>
              <a:t> is zero, then the DAG becomes a classical chain. If </a:t>
            </a:r>
            <a:r>
              <a:rPr lang="en-US" i="1" dirty="0"/>
              <a:t>k</a:t>
            </a:r>
            <a:r>
              <a:rPr lang="en-US" i="0" dirty="0"/>
              <a:t> is 3, the DAG might look like this</a:t>
            </a:r>
            <a:endParaRPr lang="en-US" dirty="0"/>
          </a:p>
        </p:txBody>
      </p:sp>
      <p:sp>
        <p:nvSpPr>
          <p:cNvPr id="4" name="Slide Number Placeholder 3">
            <a:extLst>
              <a:ext uri="{FF2B5EF4-FFF2-40B4-BE49-F238E27FC236}">
                <a16:creationId xmlns:a16="http://schemas.microsoft.com/office/drawing/2014/main" id="{73830908-4B77-F1FD-6F70-7FD16FEDE36C}"/>
              </a:ext>
            </a:extLst>
          </p:cNvPr>
          <p:cNvSpPr>
            <a:spLocks noGrp="1"/>
          </p:cNvSpPr>
          <p:nvPr>
            <p:ph type="sldNum" sz="quarter" idx="5"/>
          </p:nvPr>
        </p:nvSpPr>
        <p:spPr/>
        <p:txBody>
          <a:bodyPr/>
          <a:lstStyle/>
          <a:p>
            <a:pPr>
              <a:defRPr/>
            </a:pPr>
            <a:fld id="{75E391CA-9E48-4B39-8E28-288B1B68A629}" type="slidenum">
              <a:rPr lang="x-none" smtClean="0"/>
              <a:pPr>
                <a:defRPr/>
              </a:pPr>
              <a:t>116</a:t>
            </a:fld>
            <a:endParaRPr lang="en-US" dirty="0"/>
          </a:p>
        </p:txBody>
      </p:sp>
    </p:spTree>
    <p:extLst>
      <p:ext uri="{BB962C8B-B14F-4D97-AF65-F5344CB8AC3E}">
        <p14:creationId xmlns:p14="http://schemas.microsoft.com/office/powerpoint/2010/main" val="6924385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64C7B-45AC-4AD2-344C-7C8549227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18268-80A9-E5DA-395E-26450EFB7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D7CDF-04D9-2544-1D40-71339A222B0C}"/>
              </a:ext>
            </a:extLst>
          </p:cNvPr>
          <p:cNvSpPr>
            <a:spLocks noGrp="1"/>
          </p:cNvSpPr>
          <p:nvPr>
            <p:ph type="body" idx="1"/>
          </p:nvPr>
        </p:nvSpPr>
        <p:spPr/>
        <p:txBody>
          <a:bodyPr/>
          <a:lstStyle/>
          <a:p>
            <a:r>
              <a:rPr lang="en-US" i="0" dirty="0"/>
              <a:t>What can  we do about conflicting transactions? Here Alice is attempting to double-spend her coin by placing conflicting transactions on blocks that do not know about each other .</a:t>
            </a:r>
            <a:endParaRPr lang="en-US" dirty="0"/>
          </a:p>
        </p:txBody>
      </p:sp>
      <p:sp>
        <p:nvSpPr>
          <p:cNvPr id="4" name="Slide Number Placeholder 3">
            <a:extLst>
              <a:ext uri="{FF2B5EF4-FFF2-40B4-BE49-F238E27FC236}">
                <a16:creationId xmlns:a16="http://schemas.microsoft.com/office/drawing/2014/main" id="{69274D7B-0691-A82F-E110-07C01C934BD1}"/>
              </a:ext>
            </a:extLst>
          </p:cNvPr>
          <p:cNvSpPr>
            <a:spLocks noGrp="1"/>
          </p:cNvSpPr>
          <p:nvPr>
            <p:ph type="sldNum" sz="quarter" idx="5"/>
          </p:nvPr>
        </p:nvSpPr>
        <p:spPr/>
        <p:txBody>
          <a:bodyPr/>
          <a:lstStyle/>
          <a:p>
            <a:pPr>
              <a:defRPr/>
            </a:pPr>
            <a:fld id="{75E391CA-9E48-4B39-8E28-288B1B68A629}" type="slidenum">
              <a:rPr lang="x-none" smtClean="0"/>
              <a:pPr>
                <a:defRPr/>
              </a:pPr>
              <a:t>117</a:t>
            </a:fld>
            <a:endParaRPr lang="en-US" dirty="0"/>
          </a:p>
        </p:txBody>
      </p:sp>
    </p:spTree>
    <p:extLst>
      <p:ext uri="{BB962C8B-B14F-4D97-AF65-F5344CB8AC3E}">
        <p14:creationId xmlns:p14="http://schemas.microsoft.com/office/powerpoint/2010/main" val="37048737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D95A-AB55-6E28-E404-371B3E345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5D5FD-5BBD-4CE6-3C29-69158C577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2C57D-9656-9862-4DEA-8786D78D357F}"/>
              </a:ext>
            </a:extLst>
          </p:cNvPr>
          <p:cNvSpPr>
            <a:spLocks noGrp="1"/>
          </p:cNvSpPr>
          <p:nvPr>
            <p:ph type="body" idx="1"/>
          </p:nvPr>
        </p:nvSpPr>
        <p:spPr/>
        <p:txBody>
          <a:bodyPr/>
          <a:lstStyle/>
          <a:p>
            <a:r>
              <a:rPr lang="en-US" i="0" dirty="0"/>
              <a:t>The miners eventually reach consensus on a way to order all honest blocks consistent with the DAG order. If there is a double spend, for example, the earlier transaction is executed, and the later one is discarded. We will explain shortly how the miners agree on this order.</a:t>
            </a:r>
            <a:endParaRPr lang="en-US" dirty="0"/>
          </a:p>
        </p:txBody>
      </p:sp>
      <p:sp>
        <p:nvSpPr>
          <p:cNvPr id="4" name="Slide Number Placeholder 3">
            <a:extLst>
              <a:ext uri="{FF2B5EF4-FFF2-40B4-BE49-F238E27FC236}">
                <a16:creationId xmlns:a16="http://schemas.microsoft.com/office/drawing/2014/main" id="{CD350100-BAD3-807F-7886-BFAD2EC1D086}"/>
              </a:ext>
            </a:extLst>
          </p:cNvPr>
          <p:cNvSpPr>
            <a:spLocks noGrp="1"/>
          </p:cNvSpPr>
          <p:nvPr>
            <p:ph type="sldNum" sz="quarter" idx="5"/>
          </p:nvPr>
        </p:nvSpPr>
        <p:spPr/>
        <p:txBody>
          <a:bodyPr/>
          <a:lstStyle/>
          <a:p>
            <a:pPr>
              <a:defRPr/>
            </a:pPr>
            <a:fld id="{75E391CA-9E48-4B39-8E28-288B1B68A629}" type="slidenum">
              <a:rPr lang="x-none" smtClean="0"/>
              <a:pPr>
                <a:defRPr/>
              </a:pPr>
              <a:t>118</a:t>
            </a:fld>
            <a:endParaRPr lang="en-US" dirty="0"/>
          </a:p>
        </p:txBody>
      </p:sp>
    </p:spTree>
    <p:extLst>
      <p:ext uri="{BB962C8B-B14F-4D97-AF65-F5344CB8AC3E}">
        <p14:creationId xmlns:p14="http://schemas.microsoft.com/office/powerpoint/2010/main" val="24031695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3A053-6424-05EB-C095-E1F1B1533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5B85C-F09B-1D15-40FF-902E8ED9C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115D0-D19F-8AF1-98BA-6C2C4E280599}"/>
              </a:ext>
            </a:extLst>
          </p:cNvPr>
          <p:cNvSpPr>
            <a:spLocks noGrp="1"/>
          </p:cNvSpPr>
          <p:nvPr>
            <p:ph type="body" idx="1"/>
          </p:nvPr>
        </p:nvSpPr>
        <p:spPr/>
        <p:txBody>
          <a:bodyPr/>
          <a:lstStyle/>
          <a:p>
            <a:r>
              <a:rPr lang="en-US" i="0" dirty="0"/>
              <a:t>Remember that arrows go back in time: the later block points to the earlier back. Each block </a:t>
            </a:r>
            <a:r>
              <a:rPr lang="en-US" i="1" dirty="0"/>
              <a:t>B</a:t>
            </a:r>
            <a:r>
              <a:rPr lang="en-US" i="0" dirty="0"/>
              <a:t> divides the chain into three parts: the blocks referenced by </a:t>
            </a:r>
            <a:r>
              <a:rPr lang="en-US" i="1" dirty="0"/>
              <a:t>B, directly or </a:t>
            </a:r>
            <a:r>
              <a:rPr lang="en-US" i="1" dirty="0" err="1"/>
              <a:t>idirectly</a:t>
            </a:r>
            <a:r>
              <a:rPr lang="en-US" i="1" dirty="0"/>
              <a:t>,</a:t>
            </a:r>
            <a:r>
              <a:rPr lang="en-US" i="0" dirty="0"/>
              <a:t> constitute </a:t>
            </a:r>
            <a:r>
              <a:rPr lang="en-US" i="1" dirty="0"/>
              <a:t>B’</a:t>
            </a:r>
            <a:r>
              <a:rPr lang="en-US" i="0" dirty="0"/>
              <a:t>s </a:t>
            </a:r>
            <a:r>
              <a:rPr lang="en-US" i="1" dirty="0"/>
              <a:t>past</a:t>
            </a:r>
            <a:r>
              <a:rPr lang="en-US" i="0" dirty="0"/>
              <a:t> – these are the blocks that </a:t>
            </a:r>
            <a:r>
              <a:rPr lang="en-US" i="1" dirty="0"/>
              <a:t>B</a:t>
            </a:r>
            <a:r>
              <a:rPr lang="en-US" i="0" dirty="0"/>
              <a:t>’s creator saw when it added </a:t>
            </a:r>
            <a:r>
              <a:rPr lang="en-US" i="1" dirty="0"/>
              <a:t>B</a:t>
            </a:r>
            <a:r>
              <a:rPr lang="en-US" i="0" dirty="0"/>
              <a:t> to the chain. The blocks that reference </a:t>
            </a:r>
            <a:r>
              <a:rPr lang="en-US" i="1" dirty="0"/>
              <a:t>B</a:t>
            </a:r>
            <a:r>
              <a:rPr lang="en-US" i="0" dirty="0"/>
              <a:t>, directly or indirectly, represent </a:t>
            </a:r>
            <a:r>
              <a:rPr lang="en-US" i="1" dirty="0"/>
              <a:t>B’</a:t>
            </a:r>
            <a:r>
              <a:rPr lang="en-US" i="0" dirty="0"/>
              <a:t>s </a:t>
            </a:r>
            <a:r>
              <a:rPr lang="en-US" i="1" dirty="0"/>
              <a:t>future: </a:t>
            </a:r>
            <a:r>
              <a:rPr lang="en-US" i="0" dirty="0"/>
              <a:t>these blocks will be influenced by </a:t>
            </a:r>
            <a:r>
              <a:rPr lang="en-US" i="1" dirty="0"/>
              <a:t>B. </a:t>
            </a:r>
            <a:r>
              <a:rPr lang="en-US" i="0" dirty="0"/>
              <a:t>Borrowing some terms from physics, </a:t>
            </a:r>
            <a:r>
              <a:rPr lang="en-US" i="1" dirty="0"/>
              <a:t>B’s </a:t>
            </a:r>
            <a:r>
              <a:rPr lang="en-US" i="0" dirty="0"/>
              <a:t>past and future are called its </a:t>
            </a:r>
            <a:r>
              <a:rPr lang="en-US" i="1" dirty="0"/>
              <a:t>cone</a:t>
            </a:r>
            <a:r>
              <a:rPr lang="en-US" i="0" dirty="0"/>
              <a:t>. The blocks that are neither in </a:t>
            </a:r>
            <a:r>
              <a:rPr lang="en-US" i="1" dirty="0"/>
              <a:t>B’s</a:t>
            </a:r>
            <a:r>
              <a:rPr lang="en-US" i="0" dirty="0"/>
              <a:t> past nor its future are called its </a:t>
            </a:r>
            <a:r>
              <a:rPr lang="en-US" i="1" dirty="0" err="1"/>
              <a:t>anticone</a:t>
            </a:r>
            <a:r>
              <a:rPr lang="en-US" i="0" dirty="0"/>
              <a:t>. If </a:t>
            </a:r>
            <a:r>
              <a:rPr lang="en-US" i="1" dirty="0"/>
              <a:t>B</a:t>
            </a:r>
            <a:r>
              <a:rPr lang="en-US" i="0" dirty="0"/>
              <a:t> is honest, we know the size of its </a:t>
            </a:r>
            <a:r>
              <a:rPr lang="en-US" i="0" dirty="0" err="1"/>
              <a:t>anticone</a:t>
            </a:r>
            <a:r>
              <a:rPr lang="en-US" i="0" dirty="0"/>
              <a:t> is unlikely to exceed k</a:t>
            </a:r>
            <a:r>
              <a:rPr lang="en-US" i="1" dirty="0"/>
              <a:t>.</a:t>
            </a:r>
            <a:endParaRPr lang="en-US" dirty="0"/>
          </a:p>
        </p:txBody>
      </p:sp>
      <p:sp>
        <p:nvSpPr>
          <p:cNvPr id="4" name="Slide Number Placeholder 3">
            <a:extLst>
              <a:ext uri="{FF2B5EF4-FFF2-40B4-BE49-F238E27FC236}">
                <a16:creationId xmlns:a16="http://schemas.microsoft.com/office/drawing/2014/main" id="{093F9434-F1B0-9E86-421E-8DDA9AFE377D}"/>
              </a:ext>
            </a:extLst>
          </p:cNvPr>
          <p:cNvSpPr>
            <a:spLocks noGrp="1"/>
          </p:cNvSpPr>
          <p:nvPr>
            <p:ph type="sldNum" sz="quarter" idx="5"/>
          </p:nvPr>
        </p:nvSpPr>
        <p:spPr/>
        <p:txBody>
          <a:bodyPr/>
          <a:lstStyle/>
          <a:p>
            <a:pPr>
              <a:defRPr/>
            </a:pPr>
            <a:fld id="{75E391CA-9E48-4B39-8E28-288B1B68A629}" type="slidenum">
              <a:rPr lang="x-none" smtClean="0"/>
              <a:pPr>
                <a:defRPr/>
              </a:pPr>
              <a:t>119</a:t>
            </a:fld>
            <a:endParaRPr lang="en-US" dirty="0"/>
          </a:p>
        </p:txBody>
      </p:sp>
    </p:spTree>
    <p:extLst>
      <p:ext uri="{BB962C8B-B14F-4D97-AF65-F5344CB8AC3E}">
        <p14:creationId xmlns:p14="http://schemas.microsoft.com/office/powerpoint/2010/main" val="312758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2519E-5ED9-B618-A7E2-33A199E0F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95B18-E350-A02F-499A-187DA7B29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85709-021D-F61F-0814-862BE22216F8}"/>
              </a:ext>
            </a:extLst>
          </p:cNvPr>
          <p:cNvSpPr>
            <a:spLocks noGrp="1"/>
          </p:cNvSpPr>
          <p:nvPr>
            <p:ph type="body" idx="1"/>
          </p:nvPr>
        </p:nvSpPr>
        <p:spPr/>
        <p:txBody>
          <a:bodyPr/>
          <a:lstStyle/>
          <a:p>
            <a:r>
              <a:rPr lang="en-US" i="0" dirty="0"/>
              <a:t>Remember that arrows go back in time: the later block points to the earlier back. Each block </a:t>
            </a:r>
            <a:r>
              <a:rPr lang="en-US" i="1" dirty="0"/>
              <a:t>B</a:t>
            </a:r>
            <a:r>
              <a:rPr lang="en-US" i="0" dirty="0"/>
              <a:t> divides the chain into three parts: the blocks referenced by </a:t>
            </a:r>
            <a:r>
              <a:rPr lang="en-US" i="1" dirty="0"/>
              <a:t>B, directly or </a:t>
            </a:r>
            <a:r>
              <a:rPr lang="en-US" i="1" dirty="0" err="1"/>
              <a:t>idirectly</a:t>
            </a:r>
            <a:r>
              <a:rPr lang="en-US" i="1" dirty="0"/>
              <a:t>,</a:t>
            </a:r>
            <a:r>
              <a:rPr lang="en-US" i="0" dirty="0"/>
              <a:t> constitute </a:t>
            </a:r>
            <a:r>
              <a:rPr lang="en-US" i="1" dirty="0"/>
              <a:t>B’</a:t>
            </a:r>
            <a:r>
              <a:rPr lang="en-US" i="0" dirty="0"/>
              <a:t>s </a:t>
            </a:r>
            <a:r>
              <a:rPr lang="en-US" i="1" dirty="0"/>
              <a:t>past</a:t>
            </a:r>
            <a:r>
              <a:rPr lang="en-US" i="0" dirty="0"/>
              <a:t> – these are the blocks that </a:t>
            </a:r>
            <a:r>
              <a:rPr lang="en-US" i="1" dirty="0"/>
              <a:t>B</a:t>
            </a:r>
            <a:r>
              <a:rPr lang="en-US" i="0" dirty="0"/>
              <a:t>’s creator saw when it added </a:t>
            </a:r>
            <a:r>
              <a:rPr lang="en-US" i="1" dirty="0"/>
              <a:t>B</a:t>
            </a:r>
            <a:r>
              <a:rPr lang="en-US" i="0" dirty="0"/>
              <a:t> to the chain. The blocks that reference </a:t>
            </a:r>
            <a:r>
              <a:rPr lang="en-US" i="1" dirty="0"/>
              <a:t>B</a:t>
            </a:r>
            <a:r>
              <a:rPr lang="en-US" i="0" dirty="0"/>
              <a:t>, directly or indirectly, represent </a:t>
            </a:r>
            <a:r>
              <a:rPr lang="en-US" i="1" dirty="0"/>
              <a:t>B’</a:t>
            </a:r>
            <a:r>
              <a:rPr lang="en-US" i="0" dirty="0"/>
              <a:t>s </a:t>
            </a:r>
            <a:r>
              <a:rPr lang="en-US" i="1" dirty="0"/>
              <a:t>future: </a:t>
            </a:r>
            <a:r>
              <a:rPr lang="en-US" i="0" dirty="0"/>
              <a:t>these blocks will be influenced by </a:t>
            </a:r>
            <a:r>
              <a:rPr lang="en-US" i="1" dirty="0"/>
              <a:t>B. </a:t>
            </a:r>
            <a:r>
              <a:rPr lang="en-US" i="0" dirty="0"/>
              <a:t>Borrowing some terms from physics, </a:t>
            </a:r>
            <a:r>
              <a:rPr lang="en-US" i="1" dirty="0"/>
              <a:t>B’s </a:t>
            </a:r>
            <a:r>
              <a:rPr lang="en-US" i="0" dirty="0"/>
              <a:t>past and future are called its </a:t>
            </a:r>
            <a:r>
              <a:rPr lang="en-US" i="1" dirty="0"/>
              <a:t>cone</a:t>
            </a:r>
            <a:r>
              <a:rPr lang="en-US" i="0" dirty="0"/>
              <a:t>. The blocks that are neither in </a:t>
            </a:r>
            <a:r>
              <a:rPr lang="en-US" i="1" dirty="0"/>
              <a:t>B’s</a:t>
            </a:r>
            <a:r>
              <a:rPr lang="en-US" i="0" dirty="0"/>
              <a:t> past nor its future are called its </a:t>
            </a:r>
            <a:r>
              <a:rPr lang="en-US" i="1" dirty="0" err="1"/>
              <a:t>anticone</a:t>
            </a:r>
            <a:r>
              <a:rPr lang="en-US" i="0" dirty="0"/>
              <a:t>. If </a:t>
            </a:r>
            <a:r>
              <a:rPr lang="en-US" i="1" dirty="0"/>
              <a:t>B</a:t>
            </a:r>
            <a:r>
              <a:rPr lang="en-US" i="0" dirty="0"/>
              <a:t> is honest, we know the size of its </a:t>
            </a:r>
            <a:r>
              <a:rPr lang="en-US" i="0" dirty="0" err="1"/>
              <a:t>anticone</a:t>
            </a:r>
            <a:r>
              <a:rPr lang="en-US" i="0" dirty="0"/>
              <a:t> is unlikely to exceed k</a:t>
            </a:r>
            <a:r>
              <a:rPr lang="en-US" i="1" dirty="0"/>
              <a:t>.</a:t>
            </a:r>
            <a:endParaRPr lang="en-US" dirty="0"/>
          </a:p>
        </p:txBody>
      </p:sp>
      <p:sp>
        <p:nvSpPr>
          <p:cNvPr id="4" name="Slide Number Placeholder 3">
            <a:extLst>
              <a:ext uri="{FF2B5EF4-FFF2-40B4-BE49-F238E27FC236}">
                <a16:creationId xmlns:a16="http://schemas.microsoft.com/office/drawing/2014/main" id="{C6A0C4B8-AD4B-8546-2388-E08EC6F5DA3C}"/>
              </a:ext>
            </a:extLst>
          </p:cNvPr>
          <p:cNvSpPr>
            <a:spLocks noGrp="1"/>
          </p:cNvSpPr>
          <p:nvPr>
            <p:ph type="sldNum" sz="quarter" idx="5"/>
          </p:nvPr>
        </p:nvSpPr>
        <p:spPr/>
        <p:txBody>
          <a:bodyPr/>
          <a:lstStyle/>
          <a:p>
            <a:pPr>
              <a:defRPr/>
            </a:pPr>
            <a:fld id="{75E391CA-9E48-4B39-8E28-288B1B68A629}" type="slidenum">
              <a:rPr lang="x-none" smtClean="0"/>
              <a:pPr>
                <a:defRPr/>
              </a:pPr>
              <a:t>120</a:t>
            </a:fld>
            <a:endParaRPr lang="en-US" dirty="0"/>
          </a:p>
        </p:txBody>
      </p:sp>
    </p:spTree>
    <p:extLst>
      <p:ext uri="{BB962C8B-B14F-4D97-AF65-F5344CB8AC3E}">
        <p14:creationId xmlns:p14="http://schemas.microsoft.com/office/powerpoint/2010/main" val="42854225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634D0-5719-7837-4056-979DA763D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29D60-7D7D-1E23-37A1-3A833FA314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7B299-004E-55A1-4E68-2C0AC22253F4}"/>
              </a:ext>
            </a:extLst>
          </p:cNvPr>
          <p:cNvSpPr>
            <a:spLocks noGrp="1"/>
          </p:cNvSpPr>
          <p:nvPr>
            <p:ph type="body" idx="1"/>
          </p:nvPr>
        </p:nvSpPr>
        <p:spPr/>
        <p:txBody>
          <a:bodyPr/>
          <a:lstStyle/>
          <a:p>
            <a:r>
              <a:rPr lang="en-US" i="0" dirty="0"/>
              <a:t>Remember that arrows go back in time: the later block points to the earlier back. Each block </a:t>
            </a:r>
            <a:r>
              <a:rPr lang="en-US" i="1" dirty="0"/>
              <a:t>B</a:t>
            </a:r>
            <a:r>
              <a:rPr lang="en-US" i="0" dirty="0"/>
              <a:t> divides the chain into three parts: the blocks referenced by </a:t>
            </a:r>
            <a:r>
              <a:rPr lang="en-US" i="1" dirty="0"/>
              <a:t>B, directly or </a:t>
            </a:r>
            <a:r>
              <a:rPr lang="en-US" i="1" dirty="0" err="1"/>
              <a:t>idirectly</a:t>
            </a:r>
            <a:r>
              <a:rPr lang="en-US" i="1" dirty="0"/>
              <a:t>,</a:t>
            </a:r>
            <a:r>
              <a:rPr lang="en-US" i="0" dirty="0"/>
              <a:t> constitute </a:t>
            </a:r>
            <a:r>
              <a:rPr lang="en-US" i="1" dirty="0"/>
              <a:t>B’</a:t>
            </a:r>
            <a:r>
              <a:rPr lang="en-US" i="0" dirty="0"/>
              <a:t>s </a:t>
            </a:r>
            <a:r>
              <a:rPr lang="en-US" i="1" dirty="0"/>
              <a:t>past</a:t>
            </a:r>
            <a:r>
              <a:rPr lang="en-US" i="0" dirty="0"/>
              <a:t> – these are the blocks that </a:t>
            </a:r>
            <a:r>
              <a:rPr lang="en-US" i="1" dirty="0"/>
              <a:t>B</a:t>
            </a:r>
            <a:r>
              <a:rPr lang="en-US" i="0" dirty="0"/>
              <a:t>’s creator saw when it added </a:t>
            </a:r>
            <a:r>
              <a:rPr lang="en-US" i="1" dirty="0"/>
              <a:t>B</a:t>
            </a:r>
            <a:r>
              <a:rPr lang="en-US" i="0" dirty="0"/>
              <a:t> to the chain. The blocks that reference </a:t>
            </a:r>
            <a:r>
              <a:rPr lang="en-US" i="1" dirty="0"/>
              <a:t>B</a:t>
            </a:r>
            <a:r>
              <a:rPr lang="en-US" i="0" dirty="0"/>
              <a:t>, directly or indirectly, represent </a:t>
            </a:r>
            <a:r>
              <a:rPr lang="en-US" i="1" dirty="0"/>
              <a:t>B’</a:t>
            </a:r>
            <a:r>
              <a:rPr lang="en-US" i="0" dirty="0"/>
              <a:t>s </a:t>
            </a:r>
            <a:r>
              <a:rPr lang="en-US" i="1" dirty="0"/>
              <a:t>future: </a:t>
            </a:r>
            <a:r>
              <a:rPr lang="en-US" i="0" dirty="0"/>
              <a:t>these blocks will be influenced by </a:t>
            </a:r>
            <a:r>
              <a:rPr lang="en-US" i="1" dirty="0"/>
              <a:t>B. </a:t>
            </a:r>
            <a:r>
              <a:rPr lang="en-US" i="0" dirty="0"/>
              <a:t>Borrowing some terms from physics, </a:t>
            </a:r>
            <a:r>
              <a:rPr lang="en-US" i="1" dirty="0"/>
              <a:t>B’s </a:t>
            </a:r>
            <a:r>
              <a:rPr lang="en-US" i="0" dirty="0"/>
              <a:t>past and future are called its </a:t>
            </a:r>
            <a:r>
              <a:rPr lang="en-US" i="1" dirty="0"/>
              <a:t>cone</a:t>
            </a:r>
            <a:r>
              <a:rPr lang="en-US" i="0" dirty="0"/>
              <a:t>. The blocks that are neither in </a:t>
            </a:r>
            <a:r>
              <a:rPr lang="en-US" i="1" dirty="0"/>
              <a:t>B’s</a:t>
            </a:r>
            <a:r>
              <a:rPr lang="en-US" i="0" dirty="0"/>
              <a:t> past nor its future are called its </a:t>
            </a:r>
            <a:r>
              <a:rPr lang="en-US" i="1" dirty="0" err="1"/>
              <a:t>anticone</a:t>
            </a:r>
            <a:r>
              <a:rPr lang="en-US" i="0" dirty="0"/>
              <a:t>. If </a:t>
            </a:r>
            <a:r>
              <a:rPr lang="en-US" i="1" dirty="0"/>
              <a:t>B</a:t>
            </a:r>
            <a:r>
              <a:rPr lang="en-US" i="0" dirty="0"/>
              <a:t> is honest, we know the size of its </a:t>
            </a:r>
            <a:r>
              <a:rPr lang="en-US" i="0" dirty="0" err="1"/>
              <a:t>anticone</a:t>
            </a:r>
            <a:r>
              <a:rPr lang="en-US" i="0" dirty="0"/>
              <a:t> is unlikely to exceed k</a:t>
            </a:r>
            <a:r>
              <a:rPr lang="en-US" i="1" dirty="0"/>
              <a:t>.</a:t>
            </a:r>
            <a:endParaRPr lang="en-US" dirty="0"/>
          </a:p>
        </p:txBody>
      </p:sp>
      <p:sp>
        <p:nvSpPr>
          <p:cNvPr id="4" name="Slide Number Placeholder 3">
            <a:extLst>
              <a:ext uri="{FF2B5EF4-FFF2-40B4-BE49-F238E27FC236}">
                <a16:creationId xmlns:a16="http://schemas.microsoft.com/office/drawing/2014/main" id="{8A0241E5-D59E-36ED-47DA-CBF7D73927CE}"/>
              </a:ext>
            </a:extLst>
          </p:cNvPr>
          <p:cNvSpPr>
            <a:spLocks noGrp="1"/>
          </p:cNvSpPr>
          <p:nvPr>
            <p:ph type="sldNum" sz="quarter" idx="5"/>
          </p:nvPr>
        </p:nvSpPr>
        <p:spPr/>
        <p:txBody>
          <a:bodyPr/>
          <a:lstStyle/>
          <a:p>
            <a:pPr>
              <a:defRPr/>
            </a:pPr>
            <a:fld id="{75E391CA-9E48-4B39-8E28-288B1B68A629}" type="slidenum">
              <a:rPr lang="x-none" smtClean="0"/>
              <a:pPr>
                <a:defRPr/>
              </a:pPr>
              <a:t>121</a:t>
            </a:fld>
            <a:endParaRPr lang="en-US" dirty="0"/>
          </a:p>
        </p:txBody>
      </p:sp>
    </p:spTree>
    <p:extLst>
      <p:ext uri="{BB962C8B-B14F-4D97-AF65-F5344CB8AC3E}">
        <p14:creationId xmlns:p14="http://schemas.microsoft.com/office/powerpoint/2010/main" val="20002647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7DE26-569A-E635-5CEB-D119D0644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39283-62BD-546E-ACA0-4A7193C8E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089F4-CD0B-7437-D34F-E8B6AF34C02C}"/>
              </a:ext>
            </a:extLst>
          </p:cNvPr>
          <p:cNvSpPr>
            <a:spLocks noGrp="1"/>
          </p:cNvSpPr>
          <p:nvPr>
            <p:ph type="body" idx="1"/>
          </p:nvPr>
        </p:nvSpPr>
        <p:spPr/>
        <p:txBody>
          <a:bodyPr/>
          <a:lstStyle/>
          <a:p>
            <a:r>
              <a:rPr lang="en-US" i="0" dirty="0"/>
              <a:t>The PHANTOM protocol’s goal is to recognize the honest blocks, and to discard or penalize the rest. The principal insight is that the honest blocks are well connected: if it takes </a:t>
            </a:r>
            <a:r>
              <a:rPr lang="en-US" i="1" dirty="0"/>
              <a:t>D</a:t>
            </a:r>
            <a:r>
              <a:rPr lang="en-US" i="0" dirty="0"/>
              <a:t> time for a block to traverse the network of miners, then an honest block will reference every honest block created before time </a:t>
            </a:r>
            <a:r>
              <a:rPr lang="en-US" i="1" dirty="0"/>
              <a:t>t-D</a:t>
            </a:r>
            <a:r>
              <a:rPr lang="en-US" i="0" dirty="0"/>
              <a:t>, and that block will be referenced by every honest block created after </a:t>
            </a:r>
            <a:r>
              <a:rPr lang="en-US" i="1" dirty="0" err="1"/>
              <a:t>t+D</a:t>
            </a:r>
            <a:r>
              <a:rPr lang="en-US" i="0" dirty="0"/>
              <a:t>. An honest block can be disconnected from only about </a:t>
            </a:r>
            <a:r>
              <a:rPr lang="en-US" i="1" dirty="0"/>
              <a:t>k</a:t>
            </a:r>
            <a:r>
              <a:rPr lang="en-US" i="0" dirty="0"/>
              <a:t> blocks at most. The attacker creating dishonest blocks that conflict with the honest blocks will have to work in isolation, disconnected from much of the DAG.</a:t>
            </a:r>
            <a:endParaRPr lang="en-US" dirty="0"/>
          </a:p>
        </p:txBody>
      </p:sp>
      <p:sp>
        <p:nvSpPr>
          <p:cNvPr id="4" name="Slide Number Placeholder 3">
            <a:extLst>
              <a:ext uri="{FF2B5EF4-FFF2-40B4-BE49-F238E27FC236}">
                <a16:creationId xmlns:a16="http://schemas.microsoft.com/office/drawing/2014/main" id="{13A04132-FD7A-5F1D-EDB5-BD7469F8ED82}"/>
              </a:ext>
            </a:extLst>
          </p:cNvPr>
          <p:cNvSpPr>
            <a:spLocks noGrp="1"/>
          </p:cNvSpPr>
          <p:nvPr>
            <p:ph type="sldNum" sz="quarter" idx="5"/>
          </p:nvPr>
        </p:nvSpPr>
        <p:spPr/>
        <p:txBody>
          <a:bodyPr/>
          <a:lstStyle/>
          <a:p>
            <a:pPr>
              <a:defRPr/>
            </a:pPr>
            <a:fld id="{75E391CA-9E48-4B39-8E28-288B1B68A629}" type="slidenum">
              <a:rPr lang="x-none" smtClean="0"/>
              <a:pPr>
                <a:defRPr/>
              </a:pPr>
              <a:t>122</a:t>
            </a:fld>
            <a:endParaRPr lang="en-US" dirty="0"/>
          </a:p>
        </p:txBody>
      </p:sp>
    </p:spTree>
    <p:extLst>
      <p:ext uri="{BB962C8B-B14F-4D97-AF65-F5344CB8AC3E}">
        <p14:creationId xmlns:p14="http://schemas.microsoft.com/office/powerpoint/2010/main" val="222169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51BCD-4018-DB0F-4E34-DB27BA38B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478B6-A12E-D251-6568-DDEA8C4A4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21829-1254-FF6A-2957-FE7D6183256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A </a:t>
            </a:r>
            <a:r>
              <a:rPr lang="en-US" i="1" dirty="0"/>
              <a:t>k-</a:t>
            </a:r>
            <a:r>
              <a:rPr lang="en-US" i="0" dirty="0"/>
              <a:t>cluster is a subset of blocks such that every block in the cluster is connected to all but at most </a:t>
            </a:r>
            <a:r>
              <a:rPr lang="en-US" i="1" dirty="0"/>
              <a:t>k</a:t>
            </a:r>
            <a:r>
              <a:rPr lang="en-US" i="0" dirty="0"/>
              <a:t> blocks in the cluster. The honest blocks most likely form a </a:t>
            </a:r>
            <a:r>
              <a:rPr lang="en-US" i="1" dirty="0"/>
              <a:t>k-</a:t>
            </a:r>
            <a:r>
              <a:rPr lang="en-US" i="0" dirty="0"/>
              <a:t>cluster. The dishonest blocks may form a </a:t>
            </a:r>
            <a:r>
              <a:rPr lang="en-US" i="1" dirty="0"/>
              <a:t>k-</a:t>
            </a:r>
            <a:r>
              <a:rPr lang="en-US" i="0" dirty="0"/>
              <a:t>cluster, but it will be smaller.</a:t>
            </a:r>
            <a:endParaRPr lang="en-US" dirty="0"/>
          </a:p>
          <a:p>
            <a:endParaRPr lang="en-US" dirty="0"/>
          </a:p>
        </p:txBody>
      </p:sp>
      <p:sp>
        <p:nvSpPr>
          <p:cNvPr id="4" name="Slide Number Placeholder 3">
            <a:extLst>
              <a:ext uri="{FF2B5EF4-FFF2-40B4-BE49-F238E27FC236}">
                <a16:creationId xmlns:a16="http://schemas.microsoft.com/office/drawing/2014/main" id="{74B1A1A2-4E0E-CDEB-A239-8DE4B23B6234}"/>
              </a:ext>
            </a:extLst>
          </p:cNvPr>
          <p:cNvSpPr>
            <a:spLocks noGrp="1"/>
          </p:cNvSpPr>
          <p:nvPr>
            <p:ph type="sldNum" sz="quarter" idx="5"/>
          </p:nvPr>
        </p:nvSpPr>
        <p:spPr/>
        <p:txBody>
          <a:bodyPr/>
          <a:lstStyle/>
          <a:p>
            <a:pPr>
              <a:defRPr/>
            </a:pPr>
            <a:fld id="{75E391CA-9E48-4B39-8E28-288B1B68A629}" type="slidenum">
              <a:rPr lang="x-none" smtClean="0"/>
              <a:pPr>
                <a:defRPr/>
              </a:pPr>
              <a:t>123</a:t>
            </a:fld>
            <a:endParaRPr lang="en-US" dirty="0"/>
          </a:p>
        </p:txBody>
      </p:sp>
    </p:spTree>
    <p:extLst>
      <p:ext uri="{BB962C8B-B14F-4D97-AF65-F5344CB8AC3E}">
        <p14:creationId xmlns:p14="http://schemas.microsoft.com/office/powerpoint/2010/main" val="6536052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BDA6D-0295-9432-6C4D-7BF622F9A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E1B10-9883-2147-564F-1F5FFE23F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5620D-C4DA-3531-890D-52AAE186B1D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Now we are ready to present the PHANTOM algorithm.</a:t>
            </a:r>
            <a:endParaRPr lang="en-US" dirty="0"/>
          </a:p>
          <a:p>
            <a:endParaRPr lang="en-US" dirty="0"/>
          </a:p>
        </p:txBody>
      </p:sp>
      <p:sp>
        <p:nvSpPr>
          <p:cNvPr id="4" name="Slide Number Placeholder 3">
            <a:extLst>
              <a:ext uri="{FF2B5EF4-FFF2-40B4-BE49-F238E27FC236}">
                <a16:creationId xmlns:a16="http://schemas.microsoft.com/office/drawing/2014/main" id="{598E9D0A-C062-D5B0-C07C-59113D3AEE93}"/>
              </a:ext>
            </a:extLst>
          </p:cNvPr>
          <p:cNvSpPr>
            <a:spLocks noGrp="1"/>
          </p:cNvSpPr>
          <p:nvPr>
            <p:ph type="sldNum" sz="quarter" idx="5"/>
          </p:nvPr>
        </p:nvSpPr>
        <p:spPr/>
        <p:txBody>
          <a:bodyPr/>
          <a:lstStyle/>
          <a:p>
            <a:pPr>
              <a:defRPr/>
            </a:pPr>
            <a:fld id="{75E391CA-9E48-4B39-8E28-288B1B68A629}" type="slidenum">
              <a:rPr lang="x-none" smtClean="0"/>
              <a:pPr>
                <a:defRPr/>
              </a:pPr>
              <a:t>124</a:t>
            </a:fld>
            <a:endParaRPr lang="en-US" dirty="0"/>
          </a:p>
        </p:txBody>
      </p:sp>
    </p:spTree>
    <p:extLst>
      <p:ext uri="{BB962C8B-B14F-4D97-AF65-F5344CB8AC3E}">
        <p14:creationId xmlns:p14="http://schemas.microsoft.com/office/powerpoint/2010/main" val="7549903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6CC16-D636-1038-BA43-A487ADDDB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D3D50-8939-0229-9286-7ABB32C6C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D5585-D4F1-D145-C408-6DCF466A7A5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The first step is to find the largest </a:t>
            </a:r>
            <a:r>
              <a:rPr lang="en-US" i="1" dirty="0"/>
              <a:t>k</a:t>
            </a:r>
            <a:r>
              <a:rPr lang="en-US" i="0" dirty="0"/>
              <a:t>-cluster in the DAG.</a:t>
            </a:r>
            <a:endParaRPr lang="en-US" dirty="0"/>
          </a:p>
          <a:p>
            <a:endParaRPr lang="en-US" dirty="0"/>
          </a:p>
        </p:txBody>
      </p:sp>
      <p:sp>
        <p:nvSpPr>
          <p:cNvPr id="4" name="Slide Number Placeholder 3">
            <a:extLst>
              <a:ext uri="{FF2B5EF4-FFF2-40B4-BE49-F238E27FC236}">
                <a16:creationId xmlns:a16="http://schemas.microsoft.com/office/drawing/2014/main" id="{6C752EAC-5344-1818-6102-C063E70BDC00}"/>
              </a:ext>
            </a:extLst>
          </p:cNvPr>
          <p:cNvSpPr>
            <a:spLocks noGrp="1"/>
          </p:cNvSpPr>
          <p:nvPr>
            <p:ph type="sldNum" sz="quarter" idx="5"/>
          </p:nvPr>
        </p:nvSpPr>
        <p:spPr/>
        <p:txBody>
          <a:bodyPr/>
          <a:lstStyle/>
          <a:p>
            <a:pPr>
              <a:defRPr/>
            </a:pPr>
            <a:fld id="{75E391CA-9E48-4B39-8E28-288B1B68A629}" type="slidenum">
              <a:rPr lang="x-none" smtClean="0"/>
              <a:pPr>
                <a:defRPr/>
              </a:pPr>
              <a:t>125</a:t>
            </a:fld>
            <a:endParaRPr lang="en-US" dirty="0"/>
          </a:p>
        </p:txBody>
      </p:sp>
    </p:spTree>
    <p:extLst>
      <p:ext uri="{BB962C8B-B14F-4D97-AF65-F5344CB8AC3E}">
        <p14:creationId xmlns:p14="http://schemas.microsoft.com/office/powerpoint/2010/main" val="8810769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AE86F-F85A-4669-ED40-17462759F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87738-AF4E-8472-5564-0A9A2F8BE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7A8FE-1B10-B818-1C9C-2DF3DBB2509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The second step is to sort the blocks in that cluster in an order compatible with the DAG order.</a:t>
            </a:r>
            <a:endParaRPr lang="en-US" dirty="0"/>
          </a:p>
        </p:txBody>
      </p:sp>
      <p:sp>
        <p:nvSpPr>
          <p:cNvPr id="4" name="Slide Number Placeholder 3">
            <a:extLst>
              <a:ext uri="{FF2B5EF4-FFF2-40B4-BE49-F238E27FC236}">
                <a16:creationId xmlns:a16="http://schemas.microsoft.com/office/drawing/2014/main" id="{8BB9047A-6708-0F5A-7B6B-6CBF68C91ED6}"/>
              </a:ext>
            </a:extLst>
          </p:cNvPr>
          <p:cNvSpPr>
            <a:spLocks noGrp="1"/>
          </p:cNvSpPr>
          <p:nvPr>
            <p:ph type="sldNum" sz="quarter" idx="5"/>
          </p:nvPr>
        </p:nvSpPr>
        <p:spPr/>
        <p:txBody>
          <a:bodyPr/>
          <a:lstStyle/>
          <a:p>
            <a:pPr>
              <a:defRPr/>
            </a:pPr>
            <a:fld id="{75E391CA-9E48-4B39-8E28-288B1B68A629}" type="slidenum">
              <a:rPr lang="x-none" smtClean="0"/>
              <a:pPr>
                <a:defRPr/>
              </a:pPr>
              <a:t>126</a:t>
            </a:fld>
            <a:endParaRPr lang="en-US" dirty="0"/>
          </a:p>
        </p:txBody>
      </p:sp>
    </p:spTree>
    <p:extLst>
      <p:ext uri="{BB962C8B-B14F-4D97-AF65-F5344CB8AC3E}">
        <p14:creationId xmlns:p14="http://schemas.microsoft.com/office/powerpoint/2010/main" val="22714825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C48D2-6E79-231B-0ECF-F62BD7392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AA2FE-1719-6BB9-237C-E203A340D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ED645-FD60-C967-38DC-2A3C5BC957B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A </a:t>
            </a:r>
            <a:r>
              <a:rPr lang="en-US" i="1" dirty="0"/>
              <a:t>k-</a:t>
            </a:r>
            <a:r>
              <a:rPr lang="en-US" i="0" dirty="0"/>
              <a:t>cluster is a subset of blocks such that every block in the cluster is connected to all but at most </a:t>
            </a:r>
            <a:r>
              <a:rPr lang="en-US" i="1" dirty="0"/>
              <a:t>k</a:t>
            </a:r>
            <a:r>
              <a:rPr lang="en-US" i="0" dirty="0"/>
              <a:t> blocks in the cluster. The honest blocks most likely form a </a:t>
            </a:r>
            <a:r>
              <a:rPr lang="en-US" i="1" dirty="0"/>
              <a:t>k-</a:t>
            </a:r>
            <a:r>
              <a:rPr lang="en-US" i="0" dirty="0"/>
              <a:t>cluster. The dishonest blocks may form a </a:t>
            </a:r>
            <a:r>
              <a:rPr lang="en-US" i="1" dirty="0"/>
              <a:t>k-</a:t>
            </a:r>
            <a:r>
              <a:rPr lang="en-US" i="0" dirty="0"/>
              <a:t>cluster, but it will be smaller.</a:t>
            </a:r>
            <a:endParaRPr lang="en-US" dirty="0"/>
          </a:p>
          <a:p>
            <a:endParaRPr lang="en-US" dirty="0"/>
          </a:p>
        </p:txBody>
      </p:sp>
      <p:sp>
        <p:nvSpPr>
          <p:cNvPr id="4" name="Slide Number Placeholder 3">
            <a:extLst>
              <a:ext uri="{FF2B5EF4-FFF2-40B4-BE49-F238E27FC236}">
                <a16:creationId xmlns:a16="http://schemas.microsoft.com/office/drawing/2014/main" id="{935DAAC6-04CA-633C-F30C-3BA8D2F1729D}"/>
              </a:ext>
            </a:extLst>
          </p:cNvPr>
          <p:cNvSpPr>
            <a:spLocks noGrp="1"/>
          </p:cNvSpPr>
          <p:nvPr>
            <p:ph type="sldNum" sz="quarter" idx="5"/>
          </p:nvPr>
        </p:nvSpPr>
        <p:spPr/>
        <p:txBody>
          <a:bodyPr/>
          <a:lstStyle/>
          <a:p>
            <a:pPr>
              <a:defRPr/>
            </a:pPr>
            <a:fld id="{75E391CA-9E48-4B39-8E28-288B1B68A629}" type="slidenum">
              <a:rPr lang="x-none" smtClean="0"/>
              <a:pPr>
                <a:defRPr/>
              </a:pPr>
              <a:t>127</a:t>
            </a:fld>
            <a:endParaRPr lang="en-US" dirty="0"/>
          </a:p>
        </p:txBody>
      </p:sp>
    </p:spTree>
    <p:extLst>
      <p:ext uri="{BB962C8B-B14F-4D97-AF65-F5344CB8AC3E}">
        <p14:creationId xmlns:p14="http://schemas.microsoft.com/office/powerpoint/2010/main" val="42002837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12AD2-0318-325E-5B12-918474210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4EDA2-8D1F-0D7E-9EE9-4B5D6CAB9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1B9A8-2F3D-E0A5-669A-BA82CD763481}"/>
              </a:ext>
            </a:extLst>
          </p:cNvPr>
          <p:cNvSpPr>
            <a:spLocks noGrp="1"/>
          </p:cNvSpPr>
          <p:nvPr>
            <p:ph type="body" idx="1"/>
          </p:nvPr>
        </p:nvSpPr>
        <p:spPr/>
        <p:txBody>
          <a:bodyPr/>
          <a:lstStyle/>
          <a:p>
            <a:r>
              <a:rPr lang="en-US" i="0" dirty="0"/>
              <a:t>If attacker has less than half the computational power, then under any load, the largest </a:t>
            </a:r>
            <a:r>
              <a:rPr lang="en-US" i="1" dirty="0"/>
              <a:t>k</a:t>
            </a:r>
            <a:r>
              <a:rPr lang="en-US" i="0" dirty="0"/>
              <a:t>-cluster was created by honest miners, for suitable </a:t>
            </a:r>
            <a:r>
              <a:rPr lang="en-US" i="1" dirty="0"/>
              <a:t>k</a:t>
            </a:r>
            <a:r>
              <a:rPr lang="en-US" i="0" dirty="0"/>
              <a:t>. So this protocol does what we want.</a:t>
            </a:r>
            <a:endParaRPr lang="en-US" dirty="0"/>
          </a:p>
        </p:txBody>
      </p:sp>
      <p:sp>
        <p:nvSpPr>
          <p:cNvPr id="4" name="Slide Number Placeholder 3">
            <a:extLst>
              <a:ext uri="{FF2B5EF4-FFF2-40B4-BE49-F238E27FC236}">
                <a16:creationId xmlns:a16="http://schemas.microsoft.com/office/drawing/2014/main" id="{2240E4F6-9DD5-4358-F389-742A09770480}"/>
              </a:ext>
            </a:extLst>
          </p:cNvPr>
          <p:cNvSpPr>
            <a:spLocks noGrp="1"/>
          </p:cNvSpPr>
          <p:nvPr>
            <p:ph type="sldNum" sz="quarter" idx="5"/>
          </p:nvPr>
        </p:nvSpPr>
        <p:spPr/>
        <p:txBody>
          <a:bodyPr/>
          <a:lstStyle/>
          <a:p>
            <a:pPr>
              <a:defRPr/>
            </a:pPr>
            <a:fld id="{75E391CA-9E48-4B39-8E28-288B1B68A629}" type="slidenum">
              <a:rPr lang="x-none" smtClean="0"/>
              <a:pPr>
                <a:defRPr/>
              </a:pPr>
              <a:t>128</a:t>
            </a:fld>
            <a:endParaRPr lang="en-US" dirty="0"/>
          </a:p>
        </p:txBody>
      </p:sp>
    </p:spTree>
    <p:extLst>
      <p:ext uri="{BB962C8B-B14F-4D97-AF65-F5344CB8AC3E}">
        <p14:creationId xmlns:p14="http://schemas.microsoft.com/office/powerpoint/2010/main" val="26401013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1CCD4-B7E8-F2F3-D079-A90064F67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12C75-87DA-14FF-773D-F48CC27E4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739B0-1ED1-4D93-8792-DC267D254401}"/>
              </a:ext>
            </a:extLst>
          </p:cNvPr>
          <p:cNvSpPr>
            <a:spLocks noGrp="1"/>
          </p:cNvSpPr>
          <p:nvPr>
            <p:ph type="body" idx="1"/>
          </p:nvPr>
        </p:nvSpPr>
        <p:spPr/>
        <p:txBody>
          <a:bodyPr/>
          <a:lstStyle/>
          <a:p>
            <a:r>
              <a:rPr lang="en-US" i="0" dirty="0"/>
              <a:t>Unfortunately, the PHANTOM protocol is NP-hard, which means that no one knows how to solve it efficiently, and if you figured out a way to do that, you could also have efficient solutions to lots of other problems that no believes has efficient solutions, so we had better back off and try something else. Instead, we don’t really need to find the </a:t>
            </a:r>
            <a:r>
              <a:rPr lang="en-US" i="1" dirty="0"/>
              <a:t>largest</a:t>
            </a:r>
            <a:r>
              <a:rPr lang="en-US" i="0" dirty="0"/>
              <a:t> possible cluster, we will be fine if we can efficiently find a </a:t>
            </a:r>
            <a:r>
              <a:rPr lang="en-US" i="1" dirty="0"/>
              <a:t>pretty large</a:t>
            </a:r>
            <a:r>
              <a:rPr lang="en-US" i="0" dirty="0"/>
              <a:t> cluster.</a:t>
            </a:r>
            <a:endParaRPr lang="en-US" dirty="0"/>
          </a:p>
        </p:txBody>
      </p:sp>
      <p:sp>
        <p:nvSpPr>
          <p:cNvPr id="4" name="Slide Number Placeholder 3">
            <a:extLst>
              <a:ext uri="{FF2B5EF4-FFF2-40B4-BE49-F238E27FC236}">
                <a16:creationId xmlns:a16="http://schemas.microsoft.com/office/drawing/2014/main" id="{BD75A28C-44EC-0DC0-42AF-212911C9CB05}"/>
              </a:ext>
            </a:extLst>
          </p:cNvPr>
          <p:cNvSpPr>
            <a:spLocks noGrp="1"/>
          </p:cNvSpPr>
          <p:nvPr>
            <p:ph type="sldNum" sz="quarter" idx="5"/>
          </p:nvPr>
        </p:nvSpPr>
        <p:spPr/>
        <p:txBody>
          <a:bodyPr/>
          <a:lstStyle/>
          <a:p>
            <a:pPr>
              <a:defRPr/>
            </a:pPr>
            <a:fld id="{75E391CA-9E48-4B39-8E28-288B1B68A629}" type="slidenum">
              <a:rPr lang="x-none" smtClean="0"/>
              <a:pPr>
                <a:defRPr/>
              </a:pPr>
              <a:t>129</a:t>
            </a:fld>
            <a:endParaRPr lang="en-US" dirty="0"/>
          </a:p>
        </p:txBody>
      </p:sp>
    </p:spTree>
    <p:extLst>
      <p:ext uri="{BB962C8B-B14F-4D97-AF65-F5344CB8AC3E}">
        <p14:creationId xmlns:p14="http://schemas.microsoft.com/office/powerpoint/2010/main" val="69230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9</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t>A </a:t>
            </a:r>
            <a:r>
              <a:rPr lang="en-US" i="1" dirty="0"/>
              <a:t>k-uncle </a:t>
            </a:r>
            <a:r>
              <a:rPr lang="en-US" i="0" dirty="0"/>
              <a:t>of a chain is a block unconnected (in past or future) to at most </a:t>
            </a:r>
            <a:r>
              <a:rPr lang="en-US" i="1" dirty="0"/>
              <a:t>k</a:t>
            </a:r>
            <a:r>
              <a:rPr lang="en-US" i="0" dirty="0"/>
              <a:t> blocks in that chain. Here are some examples ….</a:t>
            </a:r>
            <a:endParaRPr lang="en-US" dirty="0"/>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130</a:t>
            </a:fld>
            <a:endParaRPr lang="en-US" dirty="0"/>
          </a:p>
        </p:txBody>
      </p:sp>
    </p:spTree>
    <p:extLst>
      <p:ext uri="{BB962C8B-B14F-4D97-AF65-F5344CB8AC3E}">
        <p14:creationId xmlns:p14="http://schemas.microsoft.com/office/powerpoint/2010/main" val="20915916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766C8-CE28-B553-9F43-84EA59ABD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B28EC-DBB9-E03F-83AF-5C6ACC548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2E8FB-9FA0-A731-28B5-D13DAC01263E}"/>
              </a:ext>
            </a:extLst>
          </p:cNvPr>
          <p:cNvSpPr>
            <a:spLocks noGrp="1"/>
          </p:cNvSpPr>
          <p:nvPr>
            <p:ph type="body" idx="1"/>
          </p:nvPr>
        </p:nvSpPr>
        <p:spPr/>
        <p:txBody>
          <a:bodyPr/>
          <a:lstStyle/>
          <a:p>
            <a:r>
              <a:rPr lang="en-US" i="0" dirty="0"/>
              <a:t>The GHOSTDAG protocol is the same as the PHANTOM protocol, except it replaces the NP-hard first step (find the largest </a:t>
            </a:r>
            <a:r>
              <a:rPr lang="en-US" i="1" dirty="0"/>
              <a:t>k</a:t>
            </a:r>
            <a:r>
              <a:rPr lang="en-US" i="0" dirty="0"/>
              <a:t>-cluster) with a greedy approximation: look at all the linear chains, find the one with the most </a:t>
            </a:r>
            <a:r>
              <a:rPr lang="en-US" i="1" dirty="0"/>
              <a:t>k</a:t>
            </a:r>
            <a:r>
              <a:rPr lang="en-US" i="0" dirty="0"/>
              <a:t>-uncles, and construct a </a:t>
            </a:r>
            <a:r>
              <a:rPr lang="en-US" i="1" dirty="0"/>
              <a:t>k</a:t>
            </a:r>
            <a:r>
              <a:rPr lang="en-US" i="0" dirty="0"/>
              <a:t>-cluster from that chain and its uncles.</a:t>
            </a:r>
            <a:endParaRPr lang="en-US" dirty="0"/>
          </a:p>
        </p:txBody>
      </p:sp>
      <p:sp>
        <p:nvSpPr>
          <p:cNvPr id="4" name="Slide Number Placeholder 3">
            <a:extLst>
              <a:ext uri="{FF2B5EF4-FFF2-40B4-BE49-F238E27FC236}">
                <a16:creationId xmlns:a16="http://schemas.microsoft.com/office/drawing/2014/main" id="{BB5A0405-A69E-8009-63AF-6BE1B993FF81}"/>
              </a:ext>
            </a:extLst>
          </p:cNvPr>
          <p:cNvSpPr>
            <a:spLocks noGrp="1"/>
          </p:cNvSpPr>
          <p:nvPr>
            <p:ph type="sldNum" sz="quarter" idx="5"/>
          </p:nvPr>
        </p:nvSpPr>
        <p:spPr/>
        <p:txBody>
          <a:bodyPr/>
          <a:lstStyle/>
          <a:p>
            <a:pPr>
              <a:defRPr/>
            </a:pPr>
            <a:fld id="{75E391CA-9E48-4B39-8E28-288B1B68A629}" type="slidenum">
              <a:rPr lang="x-none" smtClean="0"/>
              <a:pPr>
                <a:defRPr/>
              </a:pPr>
              <a:t>131</a:t>
            </a:fld>
            <a:endParaRPr lang="en-US" dirty="0"/>
          </a:p>
        </p:txBody>
      </p:sp>
    </p:spTree>
    <p:extLst>
      <p:ext uri="{BB962C8B-B14F-4D97-AF65-F5344CB8AC3E}">
        <p14:creationId xmlns:p14="http://schemas.microsoft.com/office/powerpoint/2010/main" val="540911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4A545-7157-FEC3-27FA-56385A6A8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A70C6-6304-D16D-515A-ACDF1D7B6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14E65-B88D-8182-675E-0AAE39CAD3F6}"/>
              </a:ext>
            </a:extLst>
          </p:cNvPr>
          <p:cNvSpPr>
            <a:spLocks noGrp="1"/>
          </p:cNvSpPr>
          <p:nvPr>
            <p:ph type="body" idx="1"/>
          </p:nvPr>
        </p:nvSpPr>
        <p:spPr/>
        <p:txBody>
          <a:bodyPr/>
          <a:lstStyle/>
          <a:p>
            <a:r>
              <a:rPr lang="en-US" i="0" dirty="0"/>
              <a:t>This theorem (proved in the paper) states that the cluster we assembled is highly likely to include almost all honest blocks, and almost no dishonest blocks. Moreover, all miners eventually agree on a stable (total) order on all the blocks included in the DAG. So this protocol does what we want.</a:t>
            </a:r>
            <a:endParaRPr lang="en-US" dirty="0"/>
          </a:p>
        </p:txBody>
      </p:sp>
      <p:sp>
        <p:nvSpPr>
          <p:cNvPr id="4" name="Slide Number Placeholder 3">
            <a:extLst>
              <a:ext uri="{FF2B5EF4-FFF2-40B4-BE49-F238E27FC236}">
                <a16:creationId xmlns:a16="http://schemas.microsoft.com/office/drawing/2014/main" id="{F81F01B8-4603-7157-4511-A2954EECB364}"/>
              </a:ext>
            </a:extLst>
          </p:cNvPr>
          <p:cNvSpPr>
            <a:spLocks noGrp="1"/>
          </p:cNvSpPr>
          <p:nvPr>
            <p:ph type="sldNum" sz="quarter" idx="5"/>
          </p:nvPr>
        </p:nvSpPr>
        <p:spPr/>
        <p:txBody>
          <a:bodyPr/>
          <a:lstStyle/>
          <a:p>
            <a:pPr>
              <a:defRPr/>
            </a:pPr>
            <a:fld id="{75E391CA-9E48-4B39-8E28-288B1B68A629}" type="slidenum">
              <a:rPr lang="x-none" smtClean="0"/>
              <a:pPr>
                <a:defRPr/>
              </a:pPr>
              <a:t>132</a:t>
            </a:fld>
            <a:endParaRPr lang="en-US" dirty="0"/>
          </a:p>
        </p:txBody>
      </p:sp>
    </p:spTree>
    <p:extLst>
      <p:ext uri="{BB962C8B-B14F-4D97-AF65-F5344CB8AC3E}">
        <p14:creationId xmlns:p14="http://schemas.microsoft.com/office/powerpoint/2010/main" val="22440645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6F421-12DA-E20D-AC88-960BEDF24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E80D0-816B-F21F-6E43-AE566B72D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0A9F7-BE7B-7EF6-530E-DA3D0123E6A3}"/>
              </a:ext>
            </a:extLst>
          </p:cNvPr>
          <p:cNvSpPr>
            <a:spLocks noGrp="1"/>
          </p:cNvSpPr>
          <p:nvPr>
            <p:ph type="body" idx="1"/>
          </p:nvPr>
        </p:nvSpPr>
        <p:spPr/>
        <p:txBody>
          <a:bodyPr/>
          <a:lstStyle/>
          <a:p>
            <a:r>
              <a:rPr lang="en-US" i="0" dirty="0"/>
              <a:t>Walk through example (15:00)</a:t>
            </a:r>
            <a:endParaRPr lang="en-US" dirty="0"/>
          </a:p>
        </p:txBody>
      </p:sp>
      <p:sp>
        <p:nvSpPr>
          <p:cNvPr id="4" name="Slide Number Placeholder 3">
            <a:extLst>
              <a:ext uri="{FF2B5EF4-FFF2-40B4-BE49-F238E27FC236}">
                <a16:creationId xmlns:a16="http://schemas.microsoft.com/office/drawing/2014/main" id="{E8192F95-9223-4491-9010-2948E5FF8533}"/>
              </a:ext>
            </a:extLst>
          </p:cNvPr>
          <p:cNvSpPr>
            <a:spLocks noGrp="1"/>
          </p:cNvSpPr>
          <p:nvPr>
            <p:ph type="sldNum" sz="quarter" idx="5"/>
          </p:nvPr>
        </p:nvSpPr>
        <p:spPr/>
        <p:txBody>
          <a:bodyPr/>
          <a:lstStyle/>
          <a:p>
            <a:pPr>
              <a:defRPr/>
            </a:pPr>
            <a:fld id="{75E391CA-9E48-4B39-8E28-288B1B68A629}" type="slidenum">
              <a:rPr lang="x-none" smtClean="0"/>
              <a:pPr>
                <a:defRPr/>
              </a:pPr>
              <a:t>133</a:t>
            </a:fld>
            <a:endParaRPr lang="en-US" dirty="0"/>
          </a:p>
        </p:txBody>
      </p:sp>
    </p:spTree>
    <p:extLst>
      <p:ext uri="{BB962C8B-B14F-4D97-AF65-F5344CB8AC3E}">
        <p14:creationId xmlns:p14="http://schemas.microsoft.com/office/powerpoint/2010/main" val="9957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i="1" dirty="0"/>
              <a:t>synchronous</a:t>
            </a:r>
            <a:r>
              <a:rPr lang="en-US" dirty="0"/>
              <a:t> models, processes take steps at the same</a:t>
            </a:r>
            <a:r>
              <a:rPr lang="en-US" baseline="0" dirty="0"/>
              <a:t> rate. After the red process takes a step, it knows the blue process has also taken a step.</a:t>
            </a:r>
          </a:p>
          <a:p>
            <a:endParaRPr lang="en-US" baseline="0" dirty="0"/>
          </a:p>
          <a:p>
            <a:r>
              <a:rPr lang="en-US" i="1" baseline="0" dirty="0"/>
              <a:t>Synchronous</a:t>
            </a:r>
            <a:r>
              <a:rPr lang="en-US" baseline="0" dirty="0"/>
              <a:t> comes from Greek: </a:t>
            </a:r>
            <a:r>
              <a:rPr lang="en-US" i="1" baseline="0" dirty="0" err="1"/>
              <a:t>syn</a:t>
            </a:r>
            <a:r>
              <a:rPr lang="en-US" baseline="0" dirty="0"/>
              <a:t> = together, </a:t>
            </a:r>
            <a:r>
              <a:rPr lang="en-US" i="1" baseline="0" dirty="0" err="1"/>
              <a:t>chronos</a:t>
            </a:r>
            <a:r>
              <a:rPr lang="en-US" baseline="0" dirty="0"/>
              <a:t> = time.</a:t>
            </a:r>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0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0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0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https://arxiv.org/pdf/1803.05069.pdf"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226070" y="3167391"/>
            <a:ext cx="6393673"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25</a:t>
            </a:r>
          </a:p>
          <a:p>
            <a:pPr algn="ctr"/>
            <a:r>
              <a:rPr lang="en-US" sz="2800" b="1" dirty="0">
                <a:solidFill>
                  <a:srgbClr val="FFFF00"/>
                </a:solidFill>
                <a:latin typeface="Arial" panose="020B0604020202020204" pitchFamily="34" charset="0"/>
              </a:rPr>
              <a:t>Byzantine Fault-Tolerant Consensus</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a:solidFill>
                  <a:srgbClr val="FFFF00"/>
                </a:solidFill>
                <a:latin typeface="Arial" panose="020B0604020202020204" pitchFamily="34" charset="0"/>
              </a:rPr>
              <a:t>Fall </a:t>
            </a:r>
            <a:r>
              <a:rPr lang="en-US" sz="2800" b="1" dirty="0">
                <a:solidFill>
                  <a:srgbClr val="FFFF00"/>
                </a:solidFill>
                <a:latin typeface="Arial" panose="020B0604020202020204" pitchFamily="34" charset="0"/>
              </a:rPr>
              <a:t>2025</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Identifying Input Values</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10</a:t>
            </a:fld>
            <a:endParaRPr lang="en-US" dirty="0"/>
          </a:p>
        </p:txBody>
      </p:sp>
      <p:grpSp>
        <p:nvGrpSpPr>
          <p:cNvPr id="45" name="Group 2"/>
          <p:cNvGrpSpPr>
            <a:grpSpLocks/>
          </p:cNvGrpSpPr>
          <p:nvPr/>
        </p:nvGrpSpPr>
        <p:grpSpPr bwMode="auto">
          <a:xfrm>
            <a:off x="2508158" y="2998756"/>
            <a:ext cx="1107141" cy="990600"/>
            <a:chOff x="3168" y="1824"/>
            <a:chExt cx="912" cy="816"/>
          </a:xfrm>
          <a:effectLst>
            <a:glow rad="139700">
              <a:schemeClr val="accent3">
                <a:satMod val="175000"/>
                <a:alpha val="40000"/>
              </a:schemeClr>
            </a:glow>
          </a:effectLst>
        </p:grpSpPr>
        <p:sp>
          <p:nvSpPr>
            <p:cNvPr id="4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55" name="Rounded Rectangular Callout 54"/>
          <p:cNvSpPr/>
          <p:nvPr/>
        </p:nvSpPr>
        <p:spPr bwMode="auto">
          <a:xfrm>
            <a:off x="6176854" y="170736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6" name="Rounded Rectangular Callout 55"/>
          <p:cNvSpPr/>
          <p:nvPr/>
        </p:nvSpPr>
        <p:spPr bwMode="auto">
          <a:xfrm>
            <a:off x="6176854" y="278831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7" name="Rounded Rectangular Callout 56"/>
          <p:cNvSpPr/>
          <p:nvPr/>
        </p:nvSpPr>
        <p:spPr bwMode="auto">
          <a:xfrm>
            <a:off x="6176854" y="386925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8" name="Picture 2" descr="http://b2b.cbsimg.net/blogs/cherry09062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6773" y="1755127"/>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9" name="Picture 2" descr="http://b2b.cbsimg.net/blogs/cherry09062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6773" y="2833056"/>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0" name="Picture 2" descr="http://b2b.cbsimg.net/blogs/cherry09062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6773" y="391098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1" name="Rounded Rectangular Callout 60"/>
          <p:cNvSpPr/>
          <p:nvPr/>
        </p:nvSpPr>
        <p:spPr bwMode="auto">
          <a:xfrm flipH="1">
            <a:off x="471055" y="2279624"/>
            <a:ext cx="1503422"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r>
              <a:rPr lang="en-US" dirty="0">
                <a:solidFill>
                  <a:srgbClr val="FFFF00"/>
                </a:solidFill>
                <a:latin typeface="Arial" pitchFamily="34" charset="0"/>
                <a:cs typeface="Arial" pitchFamily="34" charset="0"/>
              </a:rPr>
              <a:t>sorry</a:t>
            </a:r>
          </a:p>
        </p:txBody>
      </p:sp>
      <p:sp>
        <p:nvSpPr>
          <p:cNvPr id="64" name="Right Brace 63"/>
          <p:cNvSpPr/>
          <p:nvPr/>
        </p:nvSpPr>
        <p:spPr bwMode="auto">
          <a:xfrm>
            <a:off x="7426036" y="1585776"/>
            <a:ext cx="678873" cy="3315584"/>
          </a:xfrm>
          <a:prstGeom prst="rightBrace">
            <a:avLst/>
          </a:pr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sp>
        <p:nvSpPr>
          <p:cNvPr id="65" name="TextBox 64"/>
          <p:cNvSpPr txBox="1"/>
          <p:nvPr/>
        </p:nvSpPr>
        <p:spPr>
          <a:xfrm>
            <a:off x="8164945" y="2933204"/>
            <a:ext cx="298480" cy="584775"/>
          </a:xfrm>
          <a:prstGeom prst="rect">
            <a:avLst/>
          </a:prstGeom>
          <a:noFill/>
        </p:spPr>
        <p:txBody>
          <a:bodyPr wrap="none" rtlCol="0">
            <a:spAutoFit/>
          </a:bodyPr>
          <a:lstStyle/>
          <a:p>
            <a:r>
              <a:rPr lang="en-US" sz="3200" i="1" dirty="0">
                <a:solidFill>
                  <a:srgbClr val="FFFF00"/>
                </a:solidFill>
                <a:latin typeface="Arial" pitchFamily="34" charset="0"/>
                <a:cs typeface="Arial" pitchFamily="34" charset="0"/>
              </a:rPr>
              <a:t>f</a:t>
            </a:r>
          </a:p>
        </p:txBody>
      </p:sp>
      <p:sp>
        <p:nvSpPr>
          <p:cNvPr id="66" name="Freeform 65"/>
          <p:cNvSpPr/>
          <p:nvPr/>
        </p:nvSpPr>
        <p:spPr bwMode="auto">
          <a:xfrm flipH="1">
            <a:off x="5007858" y="410948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sp>
        <p:nvSpPr>
          <p:cNvPr id="69" name="Freeform 68"/>
          <p:cNvSpPr/>
          <p:nvPr/>
        </p:nvSpPr>
        <p:spPr bwMode="auto">
          <a:xfrm flipH="1">
            <a:off x="5131123" y="2363041"/>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sp>
        <p:nvSpPr>
          <p:cNvPr id="70" name="Freeform 69"/>
          <p:cNvSpPr/>
          <p:nvPr/>
        </p:nvSpPr>
        <p:spPr bwMode="auto">
          <a:xfrm flipH="1">
            <a:off x="5198731" y="3319919"/>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grpSp>
        <p:nvGrpSpPr>
          <p:cNvPr id="78" name="Group 77">
            <a:extLst>
              <a:ext uri="{FF2B5EF4-FFF2-40B4-BE49-F238E27FC236}">
                <a16:creationId xmlns:a16="http://schemas.microsoft.com/office/drawing/2014/main" id="{5E0E3F6F-8EBE-BCF1-AEC4-4DDA324A3D25}"/>
              </a:ext>
            </a:extLst>
          </p:cNvPr>
          <p:cNvGrpSpPr/>
          <p:nvPr/>
        </p:nvGrpSpPr>
        <p:grpSpPr>
          <a:xfrm>
            <a:off x="4472240" y="2654658"/>
            <a:ext cx="1107141" cy="2763205"/>
            <a:chOff x="4472240" y="2654658"/>
            <a:chExt cx="1107141" cy="2763205"/>
          </a:xfrm>
        </p:grpSpPr>
        <p:grpSp>
          <p:nvGrpSpPr>
            <p:cNvPr id="15" name="Group 2"/>
            <p:cNvGrpSpPr>
              <a:grpSpLocks/>
            </p:cNvGrpSpPr>
            <p:nvPr/>
          </p:nvGrpSpPr>
          <p:grpSpPr bwMode="auto">
            <a:xfrm flipH="1">
              <a:off x="4472240" y="2654658"/>
              <a:ext cx="1107141" cy="990600"/>
              <a:chOff x="3168" y="1824"/>
              <a:chExt cx="912" cy="816"/>
            </a:xfrm>
            <a:effectLst>
              <a:glow rad="139700">
                <a:schemeClr val="accent3">
                  <a:satMod val="175000"/>
                  <a:alpha val="40000"/>
                </a:schemeClr>
              </a:glow>
            </a:effectLst>
          </p:grpSpPr>
          <p:sp>
            <p:nvSpPr>
              <p:cNvPr id="16"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5" name="Group 2">
              <a:extLst>
                <a:ext uri="{FF2B5EF4-FFF2-40B4-BE49-F238E27FC236}">
                  <a16:creationId xmlns:a16="http://schemas.microsoft.com/office/drawing/2014/main" id="{D17BCB07-2443-5C62-2D10-1CBC0183E478}"/>
                </a:ext>
              </a:extLst>
            </p:cNvPr>
            <p:cNvGrpSpPr>
              <a:grpSpLocks/>
            </p:cNvGrpSpPr>
            <p:nvPr/>
          </p:nvGrpSpPr>
          <p:grpSpPr bwMode="auto">
            <a:xfrm flipH="1">
              <a:off x="4472240" y="3492868"/>
              <a:ext cx="1107141" cy="1086786"/>
              <a:chOff x="3168" y="1824"/>
              <a:chExt cx="912" cy="816"/>
            </a:xfrm>
            <a:effectLst>
              <a:glow rad="139700">
                <a:schemeClr val="accent3">
                  <a:satMod val="175000"/>
                  <a:alpha val="40000"/>
                </a:schemeClr>
              </a:glow>
            </a:effectLst>
          </p:grpSpPr>
          <p:sp>
            <p:nvSpPr>
              <p:cNvPr id="6" name="Freeform 3">
                <a:extLst>
                  <a:ext uri="{FF2B5EF4-FFF2-40B4-BE49-F238E27FC236}">
                    <a16:creationId xmlns:a16="http://schemas.microsoft.com/office/drawing/2014/main" id="{53676CDC-941F-140E-8F3F-220FA5C6FFCF}"/>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4">
                <a:extLst>
                  <a:ext uri="{FF2B5EF4-FFF2-40B4-BE49-F238E27FC236}">
                    <a16:creationId xmlns:a16="http://schemas.microsoft.com/office/drawing/2014/main" id="{C7B30A77-8497-68B3-2981-9733357709DB}"/>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5">
                <a:extLst>
                  <a:ext uri="{FF2B5EF4-FFF2-40B4-BE49-F238E27FC236}">
                    <a16:creationId xmlns:a16="http://schemas.microsoft.com/office/drawing/2014/main" id="{E7A20582-50BD-00C3-1047-0CA9618C07A6}"/>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6">
                <a:extLst>
                  <a:ext uri="{FF2B5EF4-FFF2-40B4-BE49-F238E27FC236}">
                    <a16:creationId xmlns:a16="http://schemas.microsoft.com/office/drawing/2014/main" id="{A1BD7919-FA50-3D72-470C-15C41E8AB88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7">
                <a:extLst>
                  <a:ext uri="{FF2B5EF4-FFF2-40B4-BE49-F238E27FC236}">
                    <a16:creationId xmlns:a16="http://schemas.microsoft.com/office/drawing/2014/main" id="{39E38DDB-AB78-8A2B-025E-11B3CE5B6C1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8">
                <a:extLst>
                  <a:ext uri="{FF2B5EF4-FFF2-40B4-BE49-F238E27FC236}">
                    <a16:creationId xmlns:a16="http://schemas.microsoft.com/office/drawing/2014/main" id="{0105991E-B151-EC29-D36D-0763FBFBDF7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9">
                <a:extLst>
                  <a:ext uri="{FF2B5EF4-FFF2-40B4-BE49-F238E27FC236}">
                    <a16:creationId xmlns:a16="http://schemas.microsoft.com/office/drawing/2014/main" id="{60C78A8D-AC50-0292-9E64-43946E117C0F}"/>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0">
                <a:extLst>
                  <a:ext uri="{FF2B5EF4-FFF2-40B4-BE49-F238E27FC236}">
                    <a16:creationId xmlns:a16="http://schemas.microsoft.com/office/drawing/2014/main" id="{B3AD0FEE-8131-8EDF-70CD-533B33C73246}"/>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11">
                <a:extLst>
                  <a:ext uri="{FF2B5EF4-FFF2-40B4-BE49-F238E27FC236}">
                    <a16:creationId xmlns:a16="http://schemas.microsoft.com/office/drawing/2014/main" id="{7CB8FA60-EFA4-6089-79CF-20B21804223C}"/>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a:extLst>
                <a:ext uri="{FF2B5EF4-FFF2-40B4-BE49-F238E27FC236}">
                  <a16:creationId xmlns:a16="http://schemas.microsoft.com/office/drawing/2014/main" id="{3C43BBC5-7D96-FC90-D652-A6C1639D7D66}"/>
                </a:ext>
              </a:extLst>
            </p:cNvPr>
            <p:cNvGrpSpPr>
              <a:grpSpLocks/>
            </p:cNvGrpSpPr>
            <p:nvPr/>
          </p:nvGrpSpPr>
          <p:grpSpPr bwMode="auto">
            <a:xfrm flipH="1">
              <a:off x="4472240" y="4427263"/>
              <a:ext cx="1107141" cy="990600"/>
              <a:chOff x="3168" y="1824"/>
              <a:chExt cx="912" cy="816"/>
            </a:xfrm>
            <a:effectLst>
              <a:glow rad="139700">
                <a:schemeClr val="accent3">
                  <a:satMod val="175000"/>
                  <a:alpha val="40000"/>
                </a:schemeClr>
              </a:glow>
            </a:effectLst>
          </p:grpSpPr>
          <p:sp>
            <p:nvSpPr>
              <p:cNvPr id="67" name="Freeform 3">
                <a:extLst>
                  <a:ext uri="{FF2B5EF4-FFF2-40B4-BE49-F238E27FC236}">
                    <a16:creationId xmlns:a16="http://schemas.microsoft.com/office/drawing/2014/main" id="{46600C0A-6A1E-B278-EEF5-46DC7C3FBD2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4">
                <a:extLst>
                  <a:ext uri="{FF2B5EF4-FFF2-40B4-BE49-F238E27FC236}">
                    <a16:creationId xmlns:a16="http://schemas.microsoft.com/office/drawing/2014/main" id="{16115DB9-1EC1-7079-6FF3-332886AF936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5">
                <a:extLst>
                  <a:ext uri="{FF2B5EF4-FFF2-40B4-BE49-F238E27FC236}">
                    <a16:creationId xmlns:a16="http://schemas.microsoft.com/office/drawing/2014/main" id="{5DBB89A0-89E6-A917-36D3-06494E0D8EC9}"/>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6">
                <a:extLst>
                  <a:ext uri="{FF2B5EF4-FFF2-40B4-BE49-F238E27FC236}">
                    <a16:creationId xmlns:a16="http://schemas.microsoft.com/office/drawing/2014/main" id="{D702E19E-3B11-F585-91C6-7D7836BDBBE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3" name="Freeform 7">
                <a:extLst>
                  <a:ext uri="{FF2B5EF4-FFF2-40B4-BE49-F238E27FC236}">
                    <a16:creationId xmlns:a16="http://schemas.microsoft.com/office/drawing/2014/main" id="{744EAAB9-4FB2-8F5E-64AF-45328021E63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8">
                <a:extLst>
                  <a:ext uri="{FF2B5EF4-FFF2-40B4-BE49-F238E27FC236}">
                    <a16:creationId xmlns:a16="http://schemas.microsoft.com/office/drawing/2014/main" id="{E9826DEA-3666-DDF9-9DA7-8D9B972EF015}"/>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9">
                <a:extLst>
                  <a:ext uri="{FF2B5EF4-FFF2-40B4-BE49-F238E27FC236}">
                    <a16:creationId xmlns:a16="http://schemas.microsoft.com/office/drawing/2014/main" id="{E4886131-DB93-52A6-F360-1DB411595ED9}"/>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10">
                <a:extLst>
                  <a:ext uri="{FF2B5EF4-FFF2-40B4-BE49-F238E27FC236}">
                    <a16:creationId xmlns:a16="http://schemas.microsoft.com/office/drawing/2014/main" id="{0EEC85CC-3088-9192-FAAD-3FC917859AA3}"/>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11">
                <a:extLst>
                  <a:ext uri="{FF2B5EF4-FFF2-40B4-BE49-F238E27FC236}">
                    <a16:creationId xmlns:a16="http://schemas.microsoft.com/office/drawing/2014/main" id="{ECDA633F-9FDE-E67C-5007-6002A4A512C1}"/>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grpSp>
        <p:nvGrpSpPr>
          <p:cNvPr id="79" name="Group 78">
            <a:extLst>
              <a:ext uri="{FF2B5EF4-FFF2-40B4-BE49-F238E27FC236}">
                <a16:creationId xmlns:a16="http://schemas.microsoft.com/office/drawing/2014/main" id="{0D8B3DF1-1EC4-CB49-86AA-9CF18CCA1E37}"/>
              </a:ext>
            </a:extLst>
          </p:cNvPr>
          <p:cNvGrpSpPr/>
          <p:nvPr/>
        </p:nvGrpSpPr>
        <p:grpSpPr>
          <a:xfrm>
            <a:off x="4472348" y="2656120"/>
            <a:ext cx="1107141" cy="2763205"/>
            <a:chOff x="4472240" y="2654658"/>
            <a:chExt cx="1107141" cy="2763205"/>
          </a:xfrm>
        </p:grpSpPr>
        <p:grpSp>
          <p:nvGrpSpPr>
            <p:cNvPr id="80" name="Group 2">
              <a:extLst>
                <a:ext uri="{FF2B5EF4-FFF2-40B4-BE49-F238E27FC236}">
                  <a16:creationId xmlns:a16="http://schemas.microsoft.com/office/drawing/2014/main" id="{1C19D497-380E-8DCD-1FD4-97509CDA60A4}"/>
                </a:ext>
              </a:extLst>
            </p:cNvPr>
            <p:cNvGrpSpPr>
              <a:grpSpLocks/>
            </p:cNvGrpSpPr>
            <p:nvPr/>
          </p:nvGrpSpPr>
          <p:grpSpPr bwMode="auto">
            <a:xfrm flipH="1">
              <a:off x="4472240" y="2654658"/>
              <a:ext cx="1107141" cy="990600"/>
              <a:chOff x="3168" y="1824"/>
              <a:chExt cx="912" cy="816"/>
            </a:xfrm>
            <a:effectLst>
              <a:glow rad="139700">
                <a:schemeClr val="accent3">
                  <a:satMod val="175000"/>
                  <a:alpha val="40000"/>
                </a:schemeClr>
              </a:glow>
            </a:effectLst>
          </p:grpSpPr>
          <p:sp>
            <p:nvSpPr>
              <p:cNvPr id="101" name="Freeform 3">
                <a:extLst>
                  <a:ext uri="{FF2B5EF4-FFF2-40B4-BE49-F238E27FC236}">
                    <a16:creationId xmlns:a16="http://schemas.microsoft.com/office/drawing/2014/main" id="{0B6C3FDB-2E42-87F2-E80B-29BF4792400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4">
                <a:extLst>
                  <a:ext uri="{FF2B5EF4-FFF2-40B4-BE49-F238E27FC236}">
                    <a16:creationId xmlns:a16="http://schemas.microsoft.com/office/drawing/2014/main" id="{4C324BF0-D883-474B-F78D-C68BF8F4976D}"/>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5">
                <a:extLst>
                  <a:ext uri="{FF2B5EF4-FFF2-40B4-BE49-F238E27FC236}">
                    <a16:creationId xmlns:a16="http://schemas.microsoft.com/office/drawing/2014/main" id="{656E7559-7A4D-FE3A-1A4F-976C8EEC4C51}"/>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6">
                <a:extLst>
                  <a:ext uri="{FF2B5EF4-FFF2-40B4-BE49-F238E27FC236}">
                    <a16:creationId xmlns:a16="http://schemas.microsoft.com/office/drawing/2014/main" id="{28F565E8-0677-4CA5-105F-1E603024814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7">
                <a:extLst>
                  <a:ext uri="{FF2B5EF4-FFF2-40B4-BE49-F238E27FC236}">
                    <a16:creationId xmlns:a16="http://schemas.microsoft.com/office/drawing/2014/main" id="{4C2FDBDD-C587-0F47-2251-5017BF2BE6A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6" name="Freeform 8">
                <a:extLst>
                  <a:ext uri="{FF2B5EF4-FFF2-40B4-BE49-F238E27FC236}">
                    <a16:creationId xmlns:a16="http://schemas.microsoft.com/office/drawing/2014/main" id="{7723E990-B51F-4B51-79C8-5E567C83EE9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a:extLst>
                  <a:ext uri="{FF2B5EF4-FFF2-40B4-BE49-F238E27FC236}">
                    <a16:creationId xmlns:a16="http://schemas.microsoft.com/office/drawing/2014/main" id="{3C926BF7-679E-C3DA-C045-B2518857A8F7}"/>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8" name="Freeform 10">
                <a:extLst>
                  <a:ext uri="{FF2B5EF4-FFF2-40B4-BE49-F238E27FC236}">
                    <a16:creationId xmlns:a16="http://schemas.microsoft.com/office/drawing/2014/main" id="{94BAD682-357C-D7C2-2676-81C2AC6435B9}"/>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1">
                <a:extLst>
                  <a:ext uri="{FF2B5EF4-FFF2-40B4-BE49-F238E27FC236}">
                    <a16:creationId xmlns:a16="http://schemas.microsoft.com/office/drawing/2014/main" id="{38C7AF1E-2B1B-49EE-B700-4A4E5CAA1409}"/>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1" name="Group 2">
              <a:extLst>
                <a:ext uri="{FF2B5EF4-FFF2-40B4-BE49-F238E27FC236}">
                  <a16:creationId xmlns:a16="http://schemas.microsoft.com/office/drawing/2014/main" id="{6249D97E-A2C9-35CA-D56D-AF2AFF46E5E8}"/>
                </a:ext>
              </a:extLst>
            </p:cNvPr>
            <p:cNvGrpSpPr>
              <a:grpSpLocks/>
            </p:cNvGrpSpPr>
            <p:nvPr/>
          </p:nvGrpSpPr>
          <p:grpSpPr bwMode="auto">
            <a:xfrm flipH="1">
              <a:off x="4472240" y="3492868"/>
              <a:ext cx="1107141" cy="1086786"/>
              <a:chOff x="3168" y="1824"/>
              <a:chExt cx="912" cy="816"/>
            </a:xfrm>
            <a:effectLst>
              <a:glow rad="139700">
                <a:schemeClr val="accent3">
                  <a:satMod val="175000"/>
                  <a:alpha val="40000"/>
                </a:schemeClr>
              </a:glow>
            </a:effectLst>
          </p:grpSpPr>
          <p:sp>
            <p:nvSpPr>
              <p:cNvPr id="92" name="Freeform 3">
                <a:extLst>
                  <a:ext uri="{FF2B5EF4-FFF2-40B4-BE49-F238E27FC236}">
                    <a16:creationId xmlns:a16="http://schemas.microsoft.com/office/drawing/2014/main" id="{879A5B6C-B25A-67A4-2F04-ED0B490E094F}"/>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4">
                <a:extLst>
                  <a:ext uri="{FF2B5EF4-FFF2-40B4-BE49-F238E27FC236}">
                    <a16:creationId xmlns:a16="http://schemas.microsoft.com/office/drawing/2014/main" id="{0D047031-4C69-7092-E05F-E06C8F435EB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5">
                <a:extLst>
                  <a:ext uri="{FF2B5EF4-FFF2-40B4-BE49-F238E27FC236}">
                    <a16:creationId xmlns:a16="http://schemas.microsoft.com/office/drawing/2014/main" id="{BA86B97F-9356-ECEC-D6F8-CADCD251AF56}"/>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6">
                <a:extLst>
                  <a:ext uri="{FF2B5EF4-FFF2-40B4-BE49-F238E27FC236}">
                    <a16:creationId xmlns:a16="http://schemas.microsoft.com/office/drawing/2014/main" id="{B40AA22F-5B43-0B04-7948-877B2DFCEC8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7">
                <a:extLst>
                  <a:ext uri="{FF2B5EF4-FFF2-40B4-BE49-F238E27FC236}">
                    <a16:creationId xmlns:a16="http://schemas.microsoft.com/office/drawing/2014/main" id="{0BABD937-41E0-F011-C6C4-22D9A0A4C08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7" name="Freeform 8">
                <a:extLst>
                  <a:ext uri="{FF2B5EF4-FFF2-40B4-BE49-F238E27FC236}">
                    <a16:creationId xmlns:a16="http://schemas.microsoft.com/office/drawing/2014/main" id="{BBA752B1-30CE-10DF-3300-4DE217B8C38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9">
                <a:extLst>
                  <a:ext uri="{FF2B5EF4-FFF2-40B4-BE49-F238E27FC236}">
                    <a16:creationId xmlns:a16="http://schemas.microsoft.com/office/drawing/2014/main" id="{F615EDB2-CFB2-3C24-7D22-7CBC6D122591}"/>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10">
                <a:extLst>
                  <a:ext uri="{FF2B5EF4-FFF2-40B4-BE49-F238E27FC236}">
                    <a16:creationId xmlns:a16="http://schemas.microsoft.com/office/drawing/2014/main" id="{783CC6DA-7632-17C8-0402-D5C7E140CEEE}"/>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11">
                <a:extLst>
                  <a:ext uri="{FF2B5EF4-FFF2-40B4-BE49-F238E27FC236}">
                    <a16:creationId xmlns:a16="http://schemas.microsoft.com/office/drawing/2014/main" id="{7D15167D-36BF-07C0-3B0E-B67588413918}"/>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2" name="Group 2">
              <a:extLst>
                <a:ext uri="{FF2B5EF4-FFF2-40B4-BE49-F238E27FC236}">
                  <a16:creationId xmlns:a16="http://schemas.microsoft.com/office/drawing/2014/main" id="{2769BC45-A05C-6FE7-D8AA-B528FE1F889A}"/>
                </a:ext>
              </a:extLst>
            </p:cNvPr>
            <p:cNvGrpSpPr>
              <a:grpSpLocks/>
            </p:cNvGrpSpPr>
            <p:nvPr/>
          </p:nvGrpSpPr>
          <p:grpSpPr bwMode="auto">
            <a:xfrm flipH="1">
              <a:off x="4472240" y="4427263"/>
              <a:ext cx="1107141" cy="990600"/>
              <a:chOff x="3168" y="1824"/>
              <a:chExt cx="912" cy="816"/>
            </a:xfrm>
            <a:effectLst>
              <a:glow rad="139700">
                <a:schemeClr val="accent3">
                  <a:satMod val="175000"/>
                  <a:alpha val="40000"/>
                </a:schemeClr>
              </a:glow>
            </a:effectLst>
          </p:grpSpPr>
          <p:sp>
            <p:nvSpPr>
              <p:cNvPr id="83" name="Freeform 3">
                <a:extLst>
                  <a:ext uri="{FF2B5EF4-FFF2-40B4-BE49-F238E27FC236}">
                    <a16:creationId xmlns:a16="http://schemas.microsoft.com/office/drawing/2014/main" id="{382A05EB-6BE6-628A-DE5A-5BBEF9FEA77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4">
                <a:extLst>
                  <a:ext uri="{FF2B5EF4-FFF2-40B4-BE49-F238E27FC236}">
                    <a16:creationId xmlns:a16="http://schemas.microsoft.com/office/drawing/2014/main" id="{B10FAE30-07E2-23E1-92CD-52BFBB24C0B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5">
                <a:extLst>
                  <a:ext uri="{FF2B5EF4-FFF2-40B4-BE49-F238E27FC236}">
                    <a16:creationId xmlns:a16="http://schemas.microsoft.com/office/drawing/2014/main" id="{AA66A62C-FF7B-C10E-AEA6-4083E95F78C5}"/>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6">
                <a:extLst>
                  <a:ext uri="{FF2B5EF4-FFF2-40B4-BE49-F238E27FC236}">
                    <a16:creationId xmlns:a16="http://schemas.microsoft.com/office/drawing/2014/main" id="{5A7FD101-4041-91E3-821A-56665BD0D85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7">
                <a:extLst>
                  <a:ext uri="{FF2B5EF4-FFF2-40B4-BE49-F238E27FC236}">
                    <a16:creationId xmlns:a16="http://schemas.microsoft.com/office/drawing/2014/main" id="{21FC5FFE-30B4-925F-8B71-22297999279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8">
                <a:extLst>
                  <a:ext uri="{FF2B5EF4-FFF2-40B4-BE49-F238E27FC236}">
                    <a16:creationId xmlns:a16="http://schemas.microsoft.com/office/drawing/2014/main" id="{C819D60F-8E6D-7B5B-A549-D1EA0801529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9">
                <a:extLst>
                  <a:ext uri="{FF2B5EF4-FFF2-40B4-BE49-F238E27FC236}">
                    <a16:creationId xmlns:a16="http://schemas.microsoft.com/office/drawing/2014/main" id="{42C10642-11AA-C5D3-D0D5-230DEC471E7F}"/>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0">
                <a:extLst>
                  <a:ext uri="{FF2B5EF4-FFF2-40B4-BE49-F238E27FC236}">
                    <a16:creationId xmlns:a16="http://schemas.microsoft.com/office/drawing/2014/main" id="{66C168E6-B76A-55B7-8A01-EA60518E5A55}"/>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1" name="Freeform 11">
                <a:extLst>
                  <a:ext uri="{FF2B5EF4-FFF2-40B4-BE49-F238E27FC236}">
                    <a16:creationId xmlns:a16="http://schemas.microsoft.com/office/drawing/2014/main" id="{5E0FFEC7-B7DC-A4C6-F1EA-D9088FC8FEC7}"/>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Tree>
    <p:extLst>
      <p:ext uri="{BB962C8B-B14F-4D97-AF65-F5344CB8AC3E}">
        <p14:creationId xmlns:p14="http://schemas.microsoft.com/office/powerpoint/2010/main" val="34020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6" grpId="0" animBg="1"/>
      <p:bldP spid="69" grpId="0" animBg="1"/>
      <p:bldP spid="7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672DF-7031-7C25-1EC3-F161289C6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7B0C7-A0BF-D3FD-D7A7-ACACAFD5FE99}"/>
              </a:ext>
            </a:extLst>
          </p:cNvPr>
          <p:cNvSpPr>
            <a:spLocks noGrp="1"/>
          </p:cNvSpPr>
          <p:nvPr>
            <p:ph type="title"/>
          </p:nvPr>
        </p:nvSpPr>
        <p:spPr/>
        <p:txBody>
          <a:bodyPr/>
          <a:lstStyle/>
          <a:p>
            <a:r>
              <a:rPr lang="en-US" dirty="0"/>
              <a:t>Literally …</a:t>
            </a:r>
          </a:p>
        </p:txBody>
      </p:sp>
      <p:sp>
        <p:nvSpPr>
          <p:cNvPr id="3" name="Slide Number Placeholder 2">
            <a:extLst>
              <a:ext uri="{FF2B5EF4-FFF2-40B4-BE49-F238E27FC236}">
                <a16:creationId xmlns:a16="http://schemas.microsoft.com/office/drawing/2014/main" id="{A76F3C7B-8DC5-6DCB-2775-9B7E649E4358}"/>
              </a:ext>
            </a:extLst>
          </p:cNvPr>
          <p:cNvSpPr>
            <a:spLocks noGrp="1"/>
          </p:cNvSpPr>
          <p:nvPr>
            <p:ph type="sldNum" sz="quarter" idx="11"/>
          </p:nvPr>
        </p:nvSpPr>
        <p:spPr/>
        <p:txBody>
          <a:bodyPr/>
          <a:lstStyle/>
          <a:p>
            <a:pPr>
              <a:defRPr/>
            </a:pPr>
            <a:fld id="{D65C4E5D-DA99-460E-9E68-E8A28959880C}" type="slidenum">
              <a:rPr lang="x-none" smtClean="0"/>
              <a:pPr>
                <a:defRPr/>
              </a:pPr>
              <a:t>100</a:t>
            </a:fld>
            <a:endParaRPr lang="en-US" dirty="0"/>
          </a:p>
        </p:txBody>
      </p:sp>
      <p:sp>
        <p:nvSpPr>
          <p:cNvPr id="4" name="Vertical Scroll 25">
            <a:extLst>
              <a:ext uri="{FF2B5EF4-FFF2-40B4-BE49-F238E27FC236}">
                <a16:creationId xmlns:a16="http://schemas.microsoft.com/office/drawing/2014/main" id="{5367D990-AC4C-E43C-1DF3-7412CBFF7768}"/>
              </a:ext>
            </a:extLst>
          </p:cNvPr>
          <p:cNvSpPr/>
          <p:nvPr/>
        </p:nvSpPr>
        <p:spPr>
          <a:xfrm>
            <a:off x="824552" y="2517173"/>
            <a:ext cx="2673824" cy="2191303"/>
          </a:xfrm>
          <a:prstGeom prst="verticalScroll">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a:solidFill>
                  <a:srgbClr val="FFFF00"/>
                </a:solidFill>
                <a:latin typeface="Calibri" panose="020F0502020204030204" pitchFamily="34" charset="0"/>
                <a:cs typeface="Calibri" panose="020F0502020204030204" pitchFamily="34" charset="0"/>
              </a:rPr>
              <a:t>This happened</a:t>
            </a:r>
          </a:p>
        </p:txBody>
      </p:sp>
      <p:sp>
        <p:nvSpPr>
          <p:cNvPr id="7" name="Right Arrow 11">
            <a:extLst>
              <a:ext uri="{FF2B5EF4-FFF2-40B4-BE49-F238E27FC236}">
                <a16:creationId xmlns:a16="http://schemas.microsoft.com/office/drawing/2014/main" id="{090C6F49-A7FB-464C-10A5-BB4CD208C983}"/>
              </a:ext>
            </a:extLst>
          </p:cNvPr>
          <p:cNvSpPr/>
          <p:nvPr/>
        </p:nvSpPr>
        <p:spPr>
          <a:xfrm>
            <a:off x="3390189" y="3155624"/>
            <a:ext cx="766549" cy="9144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Right Arrow 11">
            <a:extLst>
              <a:ext uri="{FF2B5EF4-FFF2-40B4-BE49-F238E27FC236}">
                <a16:creationId xmlns:a16="http://schemas.microsoft.com/office/drawing/2014/main" id="{15FAEF38-007A-994A-0A61-598AACCD2A8D}"/>
              </a:ext>
            </a:extLst>
          </p:cNvPr>
          <p:cNvSpPr/>
          <p:nvPr/>
        </p:nvSpPr>
        <p:spPr>
          <a:xfrm>
            <a:off x="6614188" y="3155624"/>
            <a:ext cx="766549" cy="9144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Vertical Scroll 25">
            <a:extLst>
              <a:ext uri="{FF2B5EF4-FFF2-40B4-BE49-F238E27FC236}">
                <a16:creationId xmlns:a16="http://schemas.microsoft.com/office/drawing/2014/main" id="{5461232D-17C4-74B3-A1D2-8A8AF2B9E6A3}"/>
              </a:ext>
            </a:extLst>
          </p:cNvPr>
          <p:cNvSpPr/>
          <p:nvPr/>
        </p:nvSpPr>
        <p:spPr>
          <a:xfrm>
            <a:off x="4048551" y="2517173"/>
            <a:ext cx="2673824" cy="2191303"/>
          </a:xfrm>
          <a:prstGeom prst="verticalScroll">
            <a:avLst/>
          </a:prstGeom>
          <a:solidFill>
            <a:schemeClr val="bg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a:solidFill>
                  <a:srgbClr val="FFFF00"/>
                </a:solidFill>
                <a:latin typeface="Calibri" panose="020F0502020204030204" pitchFamily="34" charset="0"/>
                <a:cs typeface="Calibri" panose="020F0502020204030204" pitchFamily="34" charset="0"/>
              </a:rPr>
              <a:t>This happened</a:t>
            </a:r>
          </a:p>
        </p:txBody>
      </p:sp>
      <p:sp>
        <p:nvSpPr>
          <p:cNvPr id="10" name="Vertical Scroll 25">
            <a:extLst>
              <a:ext uri="{FF2B5EF4-FFF2-40B4-BE49-F238E27FC236}">
                <a16:creationId xmlns:a16="http://schemas.microsoft.com/office/drawing/2014/main" id="{53133EBA-F36F-7552-87FF-CAD9696122D9}"/>
              </a:ext>
            </a:extLst>
          </p:cNvPr>
          <p:cNvSpPr/>
          <p:nvPr/>
        </p:nvSpPr>
        <p:spPr>
          <a:xfrm>
            <a:off x="7272549" y="2517173"/>
            <a:ext cx="2673824" cy="2191303"/>
          </a:xfrm>
          <a:prstGeom prst="verticalScroll">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a:solidFill>
                  <a:srgbClr val="FFFF00"/>
                </a:solidFill>
                <a:latin typeface="Calibri" panose="020F0502020204030204" pitchFamily="34" charset="0"/>
                <a:cs typeface="Calibri" panose="020F0502020204030204" pitchFamily="34" charset="0"/>
              </a:rPr>
              <a:t>This happened</a:t>
            </a:r>
          </a:p>
        </p:txBody>
      </p:sp>
    </p:spTree>
    <p:extLst>
      <p:ext uri="{BB962C8B-B14F-4D97-AF65-F5344CB8AC3E}">
        <p14:creationId xmlns:p14="http://schemas.microsoft.com/office/powerpoint/2010/main" val="26216021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F38A5-918C-B527-CBB0-AEE06690629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857BA-D8D8-AEA6-CC59-3762F7074F67}"/>
              </a:ext>
            </a:extLst>
          </p:cNvPr>
          <p:cNvSpPr>
            <a:spLocks noGrp="1"/>
          </p:cNvSpPr>
          <p:nvPr>
            <p:ph type="sldNum" sz="quarter" idx="11"/>
          </p:nvPr>
        </p:nvSpPr>
        <p:spPr/>
        <p:txBody>
          <a:bodyPr/>
          <a:lstStyle/>
          <a:p>
            <a:pPr>
              <a:defRPr/>
            </a:pPr>
            <a:fld id="{FE25F947-77F5-4CA6-8472-B4B2967773ED}" type="slidenum">
              <a:rPr lang="x-none" smtClean="0"/>
              <a:pPr>
                <a:defRPr/>
              </a:pPr>
              <a:t>101</a:t>
            </a:fld>
            <a:endParaRPr lang="en-US" dirty="0"/>
          </a:p>
        </p:txBody>
      </p:sp>
      <p:pic>
        <p:nvPicPr>
          <p:cNvPr id="6" name="Picture 2" descr="Pink Hard Hat Clip Art">
            <a:extLst>
              <a:ext uri="{FF2B5EF4-FFF2-40B4-BE49-F238E27FC236}">
                <a16:creationId xmlns:a16="http://schemas.microsoft.com/office/drawing/2014/main" id="{7C88A6CE-6545-80E5-917C-133BE6844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83801C8B-482A-524E-3247-E55404C68A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3A586864-30B4-6B50-DF8D-B954FBDCD6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30B43B17-9C1D-B423-373A-7F22FA8F0C17}"/>
              </a:ext>
            </a:extLst>
          </p:cNvPr>
          <p:cNvSpPr>
            <a:spLocks noGrp="1"/>
          </p:cNvSpPr>
          <p:nvPr>
            <p:ph type="title"/>
          </p:nvPr>
        </p:nvSpPr>
        <p:spPr/>
        <p:txBody>
          <a:bodyPr/>
          <a:lstStyle/>
          <a:p>
            <a:r>
              <a:rPr lang="en-US" dirty="0"/>
              <a:t>Miners add new blocks</a:t>
            </a:r>
          </a:p>
        </p:txBody>
      </p:sp>
      <p:grpSp>
        <p:nvGrpSpPr>
          <p:cNvPr id="31" name="Group 30">
            <a:extLst>
              <a:ext uri="{FF2B5EF4-FFF2-40B4-BE49-F238E27FC236}">
                <a16:creationId xmlns:a16="http://schemas.microsoft.com/office/drawing/2014/main" id="{A3C8A6D5-EF18-D04A-B657-6CC685F7BEA3}"/>
              </a:ext>
            </a:extLst>
          </p:cNvPr>
          <p:cNvGrpSpPr/>
          <p:nvPr/>
        </p:nvGrpSpPr>
        <p:grpSpPr>
          <a:xfrm>
            <a:off x="3629025" y="1842932"/>
            <a:ext cx="4339365" cy="639604"/>
            <a:chOff x="3000375" y="2927436"/>
            <a:chExt cx="4339365" cy="639604"/>
          </a:xfrm>
        </p:grpSpPr>
        <p:sp>
          <p:nvSpPr>
            <p:cNvPr id="24" name="Vertical Scroll 25">
              <a:extLst>
                <a:ext uri="{FF2B5EF4-FFF2-40B4-BE49-F238E27FC236}">
                  <a16:creationId xmlns:a16="http://schemas.microsoft.com/office/drawing/2014/main" id="{69F88376-1238-3056-2ADE-6789D6268C54}"/>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8DDA1407-A696-9906-D861-872EBC7277AC}"/>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6" name="Vertical Scroll 25">
              <a:extLst>
                <a:ext uri="{FF2B5EF4-FFF2-40B4-BE49-F238E27FC236}">
                  <a16:creationId xmlns:a16="http://schemas.microsoft.com/office/drawing/2014/main" id="{F1447C59-2B66-D1D1-7350-031DC80FBE0B}"/>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7" name="Vertical Scroll 25">
              <a:extLst>
                <a:ext uri="{FF2B5EF4-FFF2-40B4-BE49-F238E27FC236}">
                  <a16:creationId xmlns:a16="http://schemas.microsoft.com/office/drawing/2014/main" id="{177C812B-8F3A-F491-8FD4-8383B4F4C73B}"/>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5CC22F91-312A-4C8E-D44C-58D71E92670B}"/>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0FFADD24-5BB5-626E-4282-000819473D25}"/>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32" name="Thought Bubble: Cloud 31">
            <a:extLst>
              <a:ext uri="{FF2B5EF4-FFF2-40B4-BE49-F238E27FC236}">
                <a16:creationId xmlns:a16="http://schemas.microsoft.com/office/drawing/2014/main" id="{63E524CF-5BDB-5020-69B4-4344F25DCF42}"/>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33" name="Group 32">
            <a:extLst>
              <a:ext uri="{FF2B5EF4-FFF2-40B4-BE49-F238E27FC236}">
                <a16:creationId xmlns:a16="http://schemas.microsoft.com/office/drawing/2014/main" id="{F4F8E4AB-4F63-F511-21A5-55365540FE74}"/>
              </a:ext>
            </a:extLst>
          </p:cNvPr>
          <p:cNvGrpSpPr/>
          <p:nvPr/>
        </p:nvGrpSpPr>
        <p:grpSpPr>
          <a:xfrm>
            <a:off x="3788569" y="3343355"/>
            <a:ext cx="4339365" cy="639604"/>
            <a:chOff x="3000375" y="2927436"/>
            <a:chExt cx="4339365" cy="639604"/>
          </a:xfrm>
        </p:grpSpPr>
        <p:sp>
          <p:nvSpPr>
            <p:cNvPr id="34" name="Vertical Scroll 25">
              <a:extLst>
                <a:ext uri="{FF2B5EF4-FFF2-40B4-BE49-F238E27FC236}">
                  <a16:creationId xmlns:a16="http://schemas.microsoft.com/office/drawing/2014/main" id="{D5D38663-E4D8-AAF0-BBB6-56C137C9C65D}"/>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E738C5D9-F576-E9C1-3C41-930418052976}"/>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12E419DE-861C-45FC-ED4D-4184AB495E92}"/>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2ACDA6BA-AFAB-E5B3-389D-C86F38844F3D}"/>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074DA5BF-3C7D-FFB6-E377-30A643AD6F03}"/>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2A400D59-BBEA-C350-3ACD-C900849AAD6F}"/>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40" name="Thought Bubble: Cloud 39">
            <a:extLst>
              <a:ext uri="{FF2B5EF4-FFF2-40B4-BE49-F238E27FC236}">
                <a16:creationId xmlns:a16="http://schemas.microsoft.com/office/drawing/2014/main" id="{8E054591-A0D8-EB56-8EA8-B96253B61A65}"/>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41" name="Group 40">
            <a:extLst>
              <a:ext uri="{FF2B5EF4-FFF2-40B4-BE49-F238E27FC236}">
                <a16:creationId xmlns:a16="http://schemas.microsoft.com/office/drawing/2014/main" id="{6AE9B97B-5D24-72C5-9DC7-1FE2EC635FC2}"/>
              </a:ext>
            </a:extLst>
          </p:cNvPr>
          <p:cNvGrpSpPr/>
          <p:nvPr/>
        </p:nvGrpSpPr>
        <p:grpSpPr>
          <a:xfrm>
            <a:off x="3948113" y="4843778"/>
            <a:ext cx="4339365" cy="639604"/>
            <a:chOff x="3000375" y="2927436"/>
            <a:chExt cx="4339365" cy="639604"/>
          </a:xfrm>
        </p:grpSpPr>
        <p:sp>
          <p:nvSpPr>
            <p:cNvPr id="42" name="Vertical Scroll 25">
              <a:extLst>
                <a:ext uri="{FF2B5EF4-FFF2-40B4-BE49-F238E27FC236}">
                  <a16:creationId xmlns:a16="http://schemas.microsoft.com/office/drawing/2014/main" id="{38C5C4A2-5CDD-6703-206F-40A5790AF327}"/>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BFD3EA6B-F414-0369-5207-4E19B84BEE2B}"/>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4" name="Vertical Scroll 25">
              <a:extLst>
                <a:ext uri="{FF2B5EF4-FFF2-40B4-BE49-F238E27FC236}">
                  <a16:creationId xmlns:a16="http://schemas.microsoft.com/office/drawing/2014/main" id="{F96FB7C6-FF92-9D80-B510-0A12C8BB29A3}"/>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5" name="Vertical Scroll 25">
              <a:extLst>
                <a:ext uri="{FF2B5EF4-FFF2-40B4-BE49-F238E27FC236}">
                  <a16:creationId xmlns:a16="http://schemas.microsoft.com/office/drawing/2014/main" id="{7D5688B2-862F-4BE9-43B8-8DF5E4A79D26}"/>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3974B46B-4AF2-DF0C-0CAA-647E96E8FB01}"/>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155BB565-B34A-AC21-5952-4350775F6D25}"/>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48" name="Thought Bubble: Cloud 47">
            <a:extLst>
              <a:ext uri="{FF2B5EF4-FFF2-40B4-BE49-F238E27FC236}">
                <a16:creationId xmlns:a16="http://schemas.microsoft.com/office/drawing/2014/main" id="{E4FFFAA3-A115-F804-A86C-9F8D5038A295}"/>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460011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dailymail.co.uk/i/pix/2016/08/23/16/35D1604800000578-0-image-a-2_14719677855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68" y="0"/>
            <a:ext cx="8934464" cy="6736080"/>
          </a:xfrm>
          <a:prstGeom prst="rect">
            <a:avLst/>
          </a:prstGeom>
          <a:solidFill>
            <a:schemeClr val="bg1"/>
          </a:solidFill>
        </p:spPr>
      </p:pic>
      <p:sp>
        <p:nvSpPr>
          <p:cNvPr id="2" name="Title 1">
            <a:extLst>
              <a:ext uri="{FF2B5EF4-FFF2-40B4-BE49-F238E27FC236}">
                <a16:creationId xmlns:a16="http://schemas.microsoft.com/office/drawing/2014/main" id="{8D35D412-3BAF-746E-57FA-1F4B5B710CAB}"/>
              </a:ext>
            </a:extLst>
          </p:cNvPr>
          <p:cNvSpPr>
            <a:spLocks noGrp="1"/>
          </p:cNvSpPr>
          <p:nvPr>
            <p:ph type="title"/>
          </p:nvPr>
        </p:nvSpPr>
        <p:spPr>
          <a:solidFill>
            <a:schemeClr val="bg2"/>
          </a:solidFill>
        </p:spPr>
        <p:txBody>
          <a:bodyPr/>
          <a:lstStyle/>
          <a:p>
            <a:r>
              <a:rPr lang="en-US" dirty="0"/>
              <a:t>Proof of Work</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102</a:t>
            </a:fld>
            <a:endParaRPr lang="en-US" dirty="0"/>
          </a:p>
        </p:txBody>
      </p:sp>
      <p:sp>
        <p:nvSpPr>
          <p:cNvPr id="4" name="AutoShape 2" descr="Image result for roulette whe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TextBox 3"/>
          <p:cNvSpPr txBox="1"/>
          <p:nvPr/>
        </p:nvSpPr>
        <p:spPr bwMode="auto">
          <a:xfrm>
            <a:off x="3125724" y="2100590"/>
            <a:ext cx="542522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Miners buy </a:t>
            </a:r>
            <a:r>
              <a:rPr lang="en-US" sz="2800" b="1" i="1" dirty="0">
                <a:solidFill>
                  <a:srgbClr val="FFFF00"/>
                </a:solidFill>
                <a:latin typeface="Arial" panose="020B0604020202020204" pitchFamily="34" charset="0"/>
                <a:cs typeface="Arial" panose="020B0604020202020204" pitchFamily="34" charset="0"/>
              </a:rPr>
              <a:t>lottery tickets </a:t>
            </a:r>
            <a:r>
              <a:rPr lang="en-US" sz="2800" b="1" dirty="0">
                <a:solidFill>
                  <a:srgbClr val="FFFF00"/>
                </a:solidFill>
                <a:latin typeface="Arial" panose="020B0604020202020204" pitchFamily="34" charset="0"/>
                <a:cs typeface="Arial" panose="020B0604020202020204" pitchFamily="34" charset="0"/>
              </a:rPr>
              <a:t>…</a:t>
            </a:r>
            <a:endParaRPr lang="en-US" sz="2800" b="1" i="1" dirty="0">
              <a:solidFill>
                <a:srgbClr val="FFFF00"/>
              </a:solidFill>
              <a:latin typeface="Arial" panose="020B0604020202020204" pitchFamily="34" charset="0"/>
              <a:cs typeface="Arial" panose="020B0604020202020204" pitchFamily="34" charset="0"/>
            </a:endParaRPr>
          </a:p>
        </p:txBody>
      </p:sp>
      <p:sp>
        <p:nvSpPr>
          <p:cNvPr id="13" name="TextBox 3"/>
          <p:cNvSpPr txBox="1"/>
          <p:nvPr/>
        </p:nvSpPr>
        <p:spPr bwMode="auto">
          <a:xfrm>
            <a:off x="2642418" y="4767538"/>
            <a:ext cx="57085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Winner is paid only if other miners accept that block</a:t>
            </a:r>
          </a:p>
        </p:txBody>
      </p:sp>
      <p:sp>
        <p:nvSpPr>
          <p:cNvPr id="14" name="TextBox 3"/>
          <p:cNvSpPr txBox="1"/>
          <p:nvPr/>
        </p:nvSpPr>
        <p:spPr bwMode="auto">
          <a:xfrm>
            <a:off x="576292" y="3403625"/>
            <a:ext cx="6750337"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Winner gets to choose next block …</a:t>
            </a:r>
          </a:p>
        </p:txBody>
      </p:sp>
    </p:spTree>
    <p:extLst>
      <p:ext uri="{BB962C8B-B14F-4D97-AF65-F5344CB8AC3E}">
        <p14:creationId xmlns:p14="http://schemas.microsoft.com/office/powerpoint/2010/main" val="213859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AA960-BF06-755D-3E6F-58F175E2C03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88C2F9-8182-70FE-638A-49809A51A27A}"/>
              </a:ext>
            </a:extLst>
          </p:cNvPr>
          <p:cNvSpPr>
            <a:spLocks noGrp="1"/>
          </p:cNvSpPr>
          <p:nvPr>
            <p:ph type="sldNum" sz="quarter" idx="11"/>
          </p:nvPr>
        </p:nvSpPr>
        <p:spPr/>
        <p:txBody>
          <a:bodyPr/>
          <a:lstStyle/>
          <a:p>
            <a:pPr>
              <a:defRPr/>
            </a:pPr>
            <a:fld id="{FE25F947-77F5-4CA6-8472-B4B2967773ED}" type="slidenum">
              <a:rPr lang="x-none" smtClean="0"/>
              <a:pPr>
                <a:defRPr/>
              </a:pPr>
              <a:t>103</a:t>
            </a:fld>
            <a:endParaRPr lang="en-US" dirty="0"/>
          </a:p>
        </p:txBody>
      </p:sp>
      <p:pic>
        <p:nvPicPr>
          <p:cNvPr id="6" name="Picture 2" descr="Pink Hard Hat Clip Art">
            <a:extLst>
              <a:ext uri="{FF2B5EF4-FFF2-40B4-BE49-F238E27FC236}">
                <a16:creationId xmlns:a16="http://schemas.microsoft.com/office/drawing/2014/main" id="{334FE38E-E6C6-4EC6-E142-8B13B964A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EDB088EE-48BF-48C2-E56D-97024348DF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CFA0F8BB-AAB8-2C60-D70C-7C58E56D07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C052B981-4F20-2432-AE6E-8ED8414718F5}"/>
              </a:ext>
            </a:extLst>
          </p:cNvPr>
          <p:cNvSpPr>
            <a:spLocks noGrp="1"/>
          </p:cNvSpPr>
          <p:nvPr>
            <p:ph type="title"/>
          </p:nvPr>
        </p:nvSpPr>
        <p:spPr/>
        <p:txBody>
          <a:bodyPr/>
          <a:lstStyle/>
          <a:p>
            <a:r>
              <a:rPr lang="en-US" dirty="0"/>
              <a:t>Miners add new blocks</a:t>
            </a:r>
          </a:p>
        </p:txBody>
      </p:sp>
      <p:grpSp>
        <p:nvGrpSpPr>
          <p:cNvPr id="31" name="Group 30">
            <a:extLst>
              <a:ext uri="{FF2B5EF4-FFF2-40B4-BE49-F238E27FC236}">
                <a16:creationId xmlns:a16="http://schemas.microsoft.com/office/drawing/2014/main" id="{35A0CA0B-B1C5-D917-7DDD-16922009D409}"/>
              </a:ext>
            </a:extLst>
          </p:cNvPr>
          <p:cNvGrpSpPr/>
          <p:nvPr/>
        </p:nvGrpSpPr>
        <p:grpSpPr>
          <a:xfrm>
            <a:off x="3629025" y="1842932"/>
            <a:ext cx="4339365" cy="639604"/>
            <a:chOff x="3000375" y="2927436"/>
            <a:chExt cx="4339365" cy="639604"/>
          </a:xfrm>
        </p:grpSpPr>
        <p:sp>
          <p:nvSpPr>
            <p:cNvPr id="24" name="Vertical Scroll 25">
              <a:extLst>
                <a:ext uri="{FF2B5EF4-FFF2-40B4-BE49-F238E27FC236}">
                  <a16:creationId xmlns:a16="http://schemas.microsoft.com/office/drawing/2014/main" id="{4BC0C607-BA1C-1E79-094A-68D5D61AC62D}"/>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66C04E75-7D31-92CD-AEAD-601FEAABF0B8}"/>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6" name="Vertical Scroll 25">
              <a:extLst>
                <a:ext uri="{FF2B5EF4-FFF2-40B4-BE49-F238E27FC236}">
                  <a16:creationId xmlns:a16="http://schemas.microsoft.com/office/drawing/2014/main" id="{38C317E6-BFB2-D3DC-ACEB-40CF13784B33}"/>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7" name="Vertical Scroll 25">
              <a:extLst>
                <a:ext uri="{FF2B5EF4-FFF2-40B4-BE49-F238E27FC236}">
                  <a16:creationId xmlns:a16="http://schemas.microsoft.com/office/drawing/2014/main" id="{85EA6629-BCFD-2CF7-EE88-53A87C8D85FF}"/>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2154FFB6-9732-9812-7815-7969498134A1}"/>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BB356031-D187-9B83-128D-2AD6F8A1FF85}"/>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32" name="Thought Bubble: Cloud 31">
            <a:extLst>
              <a:ext uri="{FF2B5EF4-FFF2-40B4-BE49-F238E27FC236}">
                <a16:creationId xmlns:a16="http://schemas.microsoft.com/office/drawing/2014/main" id="{4C6FC525-381F-2C3D-85F1-3F88ADB56581}"/>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33" name="Group 32">
            <a:extLst>
              <a:ext uri="{FF2B5EF4-FFF2-40B4-BE49-F238E27FC236}">
                <a16:creationId xmlns:a16="http://schemas.microsoft.com/office/drawing/2014/main" id="{D43F0379-D870-7CEC-756F-13CBA5CA768F}"/>
              </a:ext>
            </a:extLst>
          </p:cNvPr>
          <p:cNvGrpSpPr/>
          <p:nvPr/>
        </p:nvGrpSpPr>
        <p:grpSpPr>
          <a:xfrm>
            <a:off x="3788569" y="3343355"/>
            <a:ext cx="4339365" cy="639604"/>
            <a:chOff x="3000375" y="2927436"/>
            <a:chExt cx="4339365" cy="639604"/>
          </a:xfrm>
        </p:grpSpPr>
        <p:sp>
          <p:nvSpPr>
            <p:cNvPr id="34" name="Vertical Scroll 25">
              <a:extLst>
                <a:ext uri="{FF2B5EF4-FFF2-40B4-BE49-F238E27FC236}">
                  <a16:creationId xmlns:a16="http://schemas.microsoft.com/office/drawing/2014/main" id="{A82D3CC2-6FB4-35DD-F0DE-0821195F07D1}"/>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CE25171B-96E2-8A9E-A439-5E6B9F34EA95}"/>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8ACE8E4E-A688-776D-E2E8-839CD56E7178}"/>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F1442BA8-DD9D-3400-45DE-95A853F8B0B8}"/>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FD26106B-2D31-DFEB-32E2-00672C78E189}"/>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6B496A13-E167-9B4F-9CD2-BF4C79B3F4A3}"/>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40" name="Thought Bubble: Cloud 39">
            <a:extLst>
              <a:ext uri="{FF2B5EF4-FFF2-40B4-BE49-F238E27FC236}">
                <a16:creationId xmlns:a16="http://schemas.microsoft.com/office/drawing/2014/main" id="{BCF76E56-F2BB-D6C9-B902-A4435A028EB6}"/>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41" name="Group 40">
            <a:extLst>
              <a:ext uri="{FF2B5EF4-FFF2-40B4-BE49-F238E27FC236}">
                <a16:creationId xmlns:a16="http://schemas.microsoft.com/office/drawing/2014/main" id="{3D84ED2B-D7BF-8174-D348-F67978A1EE6B}"/>
              </a:ext>
            </a:extLst>
          </p:cNvPr>
          <p:cNvGrpSpPr/>
          <p:nvPr/>
        </p:nvGrpSpPr>
        <p:grpSpPr>
          <a:xfrm>
            <a:off x="3948113" y="4843778"/>
            <a:ext cx="4339365" cy="639604"/>
            <a:chOff x="3000375" y="2927436"/>
            <a:chExt cx="4339365" cy="639604"/>
          </a:xfrm>
        </p:grpSpPr>
        <p:sp>
          <p:nvSpPr>
            <p:cNvPr id="42" name="Vertical Scroll 25">
              <a:extLst>
                <a:ext uri="{FF2B5EF4-FFF2-40B4-BE49-F238E27FC236}">
                  <a16:creationId xmlns:a16="http://schemas.microsoft.com/office/drawing/2014/main" id="{0D0EF0D6-C73C-C051-59E2-BFEA64427D61}"/>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2E4A410E-F632-D70D-5A99-B01B7A5E16D1}"/>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4" name="Vertical Scroll 25">
              <a:extLst>
                <a:ext uri="{FF2B5EF4-FFF2-40B4-BE49-F238E27FC236}">
                  <a16:creationId xmlns:a16="http://schemas.microsoft.com/office/drawing/2014/main" id="{6EA74526-3E75-3797-8194-4B9D06BE034A}"/>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5" name="Vertical Scroll 25">
              <a:extLst>
                <a:ext uri="{FF2B5EF4-FFF2-40B4-BE49-F238E27FC236}">
                  <a16:creationId xmlns:a16="http://schemas.microsoft.com/office/drawing/2014/main" id="{EA5AD040-16F0-03A2-EDAE-19B370CF267E}"/>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153C09BA-795A-1C96-68B3-F96A3E3C3EBB}"/>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8A4C23E8-3A86-29EE-923E-5C3FCC1AABDF}"/>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48" name="Thought Bubble: Cloud 47">
            <a:extLst>
              <a:ext uri="{FF2B5EF4-FFF2-40B4-BE49-F238E27FC236}">
                <a16:creationId xmlns:a16="http://schemas.microsoft.com/office/drawing/2014/main" id="{C70B817A-9956-5404-50A6-18CC96C53FA3}"/>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 name="Rounded Rectangular Callout 7">
            <a:extLst>
              <a:ext uri="{FF2B5EF4-FFF2-40B4-BE49-F238E27FC236}">
                <a16:creationId xmlns:a16="http://schemas.microsoft.com/office/drawing/2014/main" id="{EDBDDD7E-B012-E965-40E7-6E9470965861}"/>
              </a:ext>
            </a:extLst>
          </p:cNvPr>
          <p:cNvSpPr/>
          <p:nvPr/>
        </p:nvSpPr>
        <p:spPr bwMode="auto">
          <a:xfrm>
            <a:off x="2303769" y="1351401"/>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
        <p:nvSpPr>
          <p:cNvPr id="4" name="Rounded Rectangular Callout 7">
            <a:extLst>
              <a:ext uri="{FF2B5EF4-FFF2-40B4-BE49-F238E27FC236}">
                <a16:creationId xmlns:a16="http://schemas.microsoft.com/office/drawing/2014/main" id="{CEA9ED0B-C3FF-C7CA-9FFF-581446D7C153}"/>
              </a:ext>
            </a:extLst>
          </p:cNvPr>
          <p:cNvSpPr/>
          <p:nvPr/>
        </p:nvSpPr>
        <p:spPr bwMode="auto">
          <a:xfrm>
            <a:off x="2171759" y="2616716"/>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
        <p:nvSpPr>
          <p:cNvPr id="5" name="Rounded Rectangular Callout 7">
            <a:extLst>
              <a:ext uri="{FF2B5EF4-FFF2-40B4-BE49-F238E27FC236}">
                <a16:creationId xmlns:a16="http://schemas.microsoft.com/office/drawing/2014/main" id="{8DB886EA-C0C4-8A62-2DB8-B7410F709D39}"/>
              </a:ext>
            </a:extLst>
          </p:cNvPr>
          <p:cNvSpPr/>
          <p:nvPr/>
        </p:nvSpPr>
        <p:spPr bwMode="auto">
          <a:xfrm>
            <a:off x="2212036" y="3951720"/>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
        <p:nvSpPr>
          <p:cNvPr id="8" name="Rounded Rectangular Callout 7">
            <a:extLst>
              <a:ext uri="{FF2B5EF4-FFF2-40B4-BE49-F238E27FC236}">
                <a16:creationId xmlns:a16="http://schemas.microsoft.com/office/drawing/2014/main" id="{9BDE0C1F-0D62-E616-2837-64127AE7B515}"/>
              </a:ext>
            </a:extLst>
          </p:cNvPr>
          <p:cNvSpPr/>
          <p:nvPr/>
        </p:nvSpPr>
        <p:spPr bwMode="auto">
          <a:xfrm>
            <a:off x="2324159" y="2769116"/>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
        <p:nvSpPr>
          <p:cNvPr id="9" name="Rounded Rectangular Callout 7">
            <a:extLst>
              <a:ext uri="{FF2B5EF4-FFF2-40B4-BE49-F238E27FC236}">
                <a16:creationId xmlns:a16="http://schemas.microsoft.com/office/drawing/2014/main" id="{E8E56143-8B71-2112-C326-75F22BC99E88}"/>
              </a:ext>
            </a:extLst>
          </p:cNvPr>
          <p:cNvSpPr/>
          <p:nvPr/>
        </p:nvSpPr>
        <p:spPr bwMode="auto">
          <a:xfrm>
            <a:off x="2530164" y="4136863"/>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
        <p:nvSpPr>
          <p:cNvPr id="10" name="Rounded Rectangular Callout 7">
            <a:extLst>
              <a:ext uri="{FF2B5EF4-FFF2-40B4-BE49-F238E27FC236}">
                <a16:creationId xmlns:a16="http://schemas.microsoft.com/office/drawing/2014/main" id="{C433A6CB-EF4D-4447-E188-64B52F9193A1}"/>
              </a:ext>
            </a:extLst>
          </p:cNvPr>
          <p:cNvSpPr/>
          <p:nvPr/>
        </p:nvSpPr>
        <p:spPr bwMode="auto">
          <a:xfrm>
            <a:off x="2445448" y="1673880"/>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Tree>
    <p:extLst>
      <p:ext uri="{BB962C8B-B14F-4D97-AF65-F5344CB8AC3E}">
        <p14:creationId xmlns:p14="http://schemas.microsoft.com/office/powerpoint/2010/main" val="260338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3B1B-4A15-7390-9E06-FC7C6DE076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2A2E6-296E-E0C4-67AA-89F6EC868F0F}"/>
              </a:ext>
            </a:extLst>
          </p:cNvPr>
          <p:cNvSpPr>
            <a:spLocks noGrp="1"/>
          </p:cNvSpPr>
          <p:nvPr>
            <p:ph type="sldNum" sz="quarter" idx="11"/>
          </p:nvPr>
        </p:nvSpPr>
        <p:spPr/>
        <p:txBody>
          <a:bodyPr/>
          <a:lstStyle/>
          <a:p>
            <a:pPr>
              <a:defRPr/>
            </a:pPr>
            <a:fld id="{FE25F947-77F5-4CA6-8472-B4B2967773ED}" type="slidenum">
              <a:rPr lang="x-none" smtClean="0"/>
              <a:pPr>
                <a:defRPr/>
              </a:pPr>
              <a:t>104</a:t>
            </a:fld>
            <a:endParaRPr lang="en-US" dirty="0"/>
          </a:p>
        </p:txBody>
      </p:sp>
      <p:pic>
        <p:nvPicPr>
          <p:cNvPr id="6" name="Picture 2" descr="Pink Hard Hat Clip Art">
            <a:extLst>
              <a:ext uri="{FF2B5EF4-FFF2-40B4-BE49-F238E27FC236}">
                <a16:creationId xmlns:a16="http://schemas.microsoft.com/office/drawing/2014/main" id="{83F2C1C4-7593-9C31-1AA0-1FCC5CB58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6851F7FA-7446-0F8F-9DC7-2106ECC82A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E9EC04B2-8F6A-4522-269B-2799174E65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588BD433-3D4B-B9E5-1641-37F689F0F0AF}"/>
              </a:ext>
            </a:extLst>
          </p:cNvPr>
          <p:cNvSpPr>
            <a:spLocks noGrp="1"/>
          </p:cNvSpPr>
          <p:nvPr>
            <p:ph type="title"/>
          </p:nvPr>
        </p:nvSpPr>
        <p:spPr/>
        <p:txBody>
          <a:bodyPr/>
          <a:lstStyle/>
          <a:p>
            <a:r>
              <a:rPr lang="en-US" dirty="0"/>
              <a:t>Winning is random</a:t>
            </a:r>
          </a:p>
        </p:txBody>
      </p:sp>
      <p:sp>
        <p:nvSpPr>
          <p:cNvPr id="24" name="Vertical Scroll 25">
            <a:extLst>
              <a:ext uri="{FF2B5EF4-FFF2-40B4-BE49-F238E27FC236}">
                <a16:creationId xmlns:a16="http://schemas.microsoft.com/office/drawing/2014/main" id="{0FF2936C-D401-28AC-7833-FE886C5F6CA1}"/>
              </a:ext>
            </a:extLst>
          </p:cNvPr>
          <p:cNvSpPr/>
          <p:nvPr/>
        </p:nvSpPr>
        <p:spPr>
          <a:xfrm>
            <a:off x="3629025" y="1842932"/>
            <a:ext cx="1145304" cy="639604"/>
          </a:xfrm>
          <a:prstGeom prst="verticalScroll">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14917812-625B-7447-295C-81669249C4DC}"/>
              </a:ext>
            </a:extLst>
          </p:cNvPr>
          <p:cNvCxnSpPr>
            <a:cxnSpLocks/>
          </p:cNvCxnSpPr>
          <p:nvPr/>
        </p:nvCxnSpPr>
        <p:spPr bwMode="auto">
          <a:xfrm>
            <a:off x="4720955"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6" name="Vertical Scroll 25">
            <a:extLst>
              <a:ext uri="{FF2B5EF4-FFF2-40B4-BE49-F238E27FC236}">
                <a16:creationId xmlns:a16="http://schemas.microsoft.com/office/drawing/2014/main" id="{FF7DF814-0B54-0086-B615-30C896956630}"/>
              </a:ext>
            </a:extLst>
          </p:cNvPr>
          <p:cNvSpPr/>
          <p:nvPr/>
        </p:nvSpPr>
        <p:spPr>
          <a:xfrm>
            <a:off x="5057688" y="1842932"/>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7" name="Vertical Scroll 25">
            <a:extLst>
              <a:ext uri="{FF2B5EF4-FFF2-40B4-BE49-F238E27FC236}">
                <a16:creationId xmlns:a16="http://schemas.microsoft.com/office/drawing/2014/main" id="{0ECCA366-2E13-3938-2EE8-70A401944C8D}"/>
              </a:ext>
            </a:extLst>
          </p:cNvPr>
          <p:cNvSpPr/>
          <p:nvPr/>
        </p:nvSpPr>
        <p:spPr>
          <a:xfrm>
            <a:off x="6486351" y="1842932"/>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1CB15AB3-315B-7025-6265-D84CA78C09C7}"/>
              </a:ext>
            </a:extLst>
          </p:cNvPr>
          <p:cNvCxnSpPr>
            <a:cxnSpLocks/>
          </p:cNvCxnSpPr>
          <p:nvPr/>
        </p:nvCxnSpPr>
        <p:spPr bwMode="auto">
          <a:xfrm>
            <a:off x="6149618"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DBE71FB9-8B2D-3967-CC4D-5B631DEFCCAA}"/>
              </a:ext>
            </a:extLst>
          </p:cNvPr>
          <p:cNvCxnSpPr>
            <a:cxnSpLocks/>
          </p:cNvCxnSpPr>
          <p:nvPr/>
        </p:nvCxnSpPr>
        <p:spPr bwMode="auto">
          <a:xfrm>
            <a:off x="7578283"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2" name="Thought Bubble: Cloud 31">
            <a:extLst>
              <a:ext uri="{FF2B5EF4-FFF2-40B4-BE49-F238E27FC236}">
                <a16:creationId xmlns:a16="http://schemas.microsoft.com/office/drawing/2014/main" id="{41AF5502-F75A-2A64-1086-1186575301F4}"/>
              </a:ext>
            </a:extLst>
          </p:cNvPr>
          <p:cNvSpPr/>
          <p:nvPr/>
        </p:nvSpPr>
        <p:spPr bwMode="auto">
          <a:xfrm>
            <a:off x="2815702" y="1911292"/>
            <a:ext cx="5629275" cy="702766"/>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4" name="Vertical Scroll 25">
            <a:extLst>
              <a:ext uri="{FF2B5EF4-FFF2-40B4-BE49-F238E27FC236}">
                <a16:creationId xmlns:a16="http://schemas.microsoft.com/office/drawing/2014/main" id="{9A5DB3A7-DC2E-9531-AA1C-4438DA5F8D78}"/>
              </a:ext>
            </a:extLst>
          </p:cNvPr>
          <p:cNvSpPr/>
          <p:nvPr/>
        </p:nvSpPr>
        <p:spPr>
          <a:xfrm>
            <a:off x="3788569" y="3343355"/>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38DD2B9F-B5C1-D9C2-C0AD-3ABAFF46622B}"/>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B5457178-A846-5D8B-1C2E-4BDB5BED6658}"/>
              </a:ext>
            </a:extLst>
          </p:cNvPr>
          <p:cNvSpPr/>
          <p:nvPr/>
        </p:nvSpPr>
        <p:spPr>
          <a:xfrm>
            <a:off x="5217232" y="334335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C8143546-C1DB-7E17-8967-1CFBBE5DABBF}"/>
              </a:ext>
            </a:extLst>
          </p:cNvPr>
          <p:cNvSpPr/>
          <p:nvPr/>
        </p:nvSpPr>
        <p:spPr>
          <a:xfrm>
            <a:off x="6645895" y="3343355"/>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F09B46FE-40C2-3D4E-FB68-C7E48FB7E9D6}"/>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58EFCC48-91CF-515C-643E-60120E854651}"/>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0" name="Thought Bubble: Cloud 39">
            <a:extLst>
              <a:ext uri="{FF2B5EF4-FFF2-40B4-BE49-F238E27FC236}">
                <a16:creationId xmlns:a16="http://schemas.microsoft.com/office/drawing/2014/main" id="{115AF046-B77C-8EC1-9EF1-F5597828EE1F}"/>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2" name="Vertical Scroll 25">
            <a:extLst>
              <a:ext uri="{FF2B5EF4-FFF2-40B4-BE49-F238E27FC236}">
                <a16:creationId xmlns:a16="http://schemas.microsoft.com/office/drawing/2014/main" id="{EE845ED6-A4CC-BFB1-96D8-EA0D92C3D718}"/>
              </a:ext>
            </a:extLst>
          </p:cNvPr>
          <p:cNvSpPr/>
          <p:nvPr/>
        </p:nvSpPr>
        <p:spPr>
          <a:xfrm>
            <a:off x="3948113" y="4843778"/>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E240D45B-5D01-6692-C226-5738B6322C0E}"/>
              </a:ext>
            </a:extLst>
          </p:cNvPr>
          <p:cNvCxnSpPr>
            <a:cxnSpLocks/>
          </p:cNvCxnSpPr>
          <p:nvPr/>
        </p:nvCxnSpPr>
        <p:spPr bwMode="auto">
          <a:xfrm>
            <a:off x="5040043"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4" name="Vertical Scroll 25">
            <a:extLst>
              <a:ext uri="{FF2B5EF4-FFF2-40B4-BE49-F238E27FC236}">
                <a16:creationId xmlns:a16="http://schemas.microsoft.com/office/drawing/2014/main" id="{3B34D1D5-B7C1-6C2F-DEB8-E1F0610A90B9}"/>
              </a:ext>
            </a:extLst>
          </p:cNvPr>
          <p:cNvSpPr/>
          <p:nvPr/>
        </p:nvSpPr>
        <p:spPr>
          <a:xfrm>
            <a:off x="5376776" y="4843778"/>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5" name="Vertical Scroll 25">
            <a:extLst>
              <a:ext uri="{FF2B5EF4-FFF2-40B4-BE49-F238E27FC236}">
                <a16:creationId xmlns:a16="http://schemas.microsoft.com/office/drawing/2014/main" id="{DBEFA3D1-19BF-1F0E-8F4E-D6556BA3F117}"/>
              </a:ext>
            </a:extLst>
          </p:cNvPr>
          <p:cNvSpPr/>
          <p:nvPr/>
        </p:nvSpPr>
        <p:spPr>
          <a:xfrm>
            <a:off x="6805439" y="4843778"/>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270A0870-CE93-53C0-01CF-2284A0B28845}"/>
              </a:ext>
            </a:extLst>
          </p:cNvPr>
          <p:cNvCxnSpPr>
            <a:cxnSpLocks/>
          </p:cNvCxnSpPr>
          <p:nvPr/>
        </p:nvCxnSpPr>
        <p:spPr bwMode="auto">
          <a:xfrm>
            <a:off x="6468706"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0AB2BDF9-CAC2-88E0-3D9E-C486D86DB7A1}"/>
              </a:ext>
            </a:extLst>
          </p:cNvPr>
          <p:cNvCxnSpPr>
            <a:cxnSpLocks/>
          </p:cNvCxnSpPr>
          <p:nvPr/>
        </p:nvCxnSpPr>
        <p:spPr bwMode="auto">
          <a:xfrm>
            <a:off x="7897371"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8" name="Thought Bubble: Cloud 47">
            <a:extLst>
              <a:ext uri="{FF2B5EF4-FFF2-40B4-BE49-F238E27FC236}">
                <a16:creationId xmlns:a16="http://schemas.microsoft.com/office/drawing/2014/main" id="{E73428D2-59A7-AA42-39B8-BEF28F922C26}"/>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Freeform 27">
            <a:extLst>
              <a:ext uri="{FF2B5EF4-FFF2-40B4-BE49-F238E27FC236}">
                <a16:creationId xmlns:a16="http://schemas.microsoft.com/office/drawing/2014/main" id="{EC668010-8E21-D5D0-0A6F-A506A209DA9D}"/>
              </a:ext>
            </a:extLst>
          </p:cNvPr>
          <p:cNvSpPr>
            <a:spLocks/>
          </p:cNvSpPr>
          <p:nvPr/>
        </p:nvSpPr>
        <p:spPr bwMode="auto">
          <a:xfrm>
            <a:off x="199764" y="1018339"/>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pPr algn="ctr"/>
            <a:r>
              <a:rPr lang="en-US" dirty="0">
                <a:latin typeface="Arial" panose="020B0604020202020204" pitchFamily="34" charset="0"/>
                <a:cs typeface="Arial" panose="020B0604020202020204" pitchFamily="34" charset="0"/>
              </a:rPr>
              <a:t>I won!        </a:t>
            </a:r>
          </a:p>
        </p:txBody>
      </p:sp>
    </p:spTree>
    <p:extLst>
      <p:ext uri="{BB962C8B-B14F-4D97-AF65-F5344CB8AC3E}">
        <p14:creationId xmlns:p14="http://schemas.microsoft.com/office/powerpoint/2010/main" val="23855395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93D3D-C7E4-2370-D539-8A340F71BE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7CE71-E6B9-328F-EBF9-1E7949F3423F}"/>
              </a:ext>
            </a:extLst>
          </p:cNvPr>
          <p:cNvSpPr>
            <a:spLocks noGrp="1"/>
          </p:cNvSpPr>
          <p:nvPr>
            <p:ph type="sldNum" sz="quarter" idx="11"/>
          </p:nvPr>
        </p:nvSpPr>
        <p:spPr/>
        <p:txBody>
          <a:bodyPr/>
          <a:lstStyle/>
          <a:p>
            <a:pPr>
              <a:defRPr/>
            </a:pPr>
            <a:fld id="{FE25F947-77F5-4CA6-8472-B4B2967773ED}" type="slidenum">
              <a:rPr lang="x-none" smtClean="0"/>
              <a:pPr>
                <a:defRPr/>
              </a:pPr>
              <a:t>105</a:t>
            </a:fld>
            <a:endParaRPr lang="en-US" dirty="0"/>
          </a:p>
        </p:txBody>
      </p:sp>
      <p:pic>
        <p:nvPicPr>
          <p:cNvPr id="6" name="Picture 2" descr="Pink Hard Hat Clip Art">
            <a:extLst>
              <a:ext uri="{FF2B5EF4-FFF2-40B4-BE49-F238E27FC236}">
                <a16:creationId xmlns:a16="http://schemas.microsoft.com/office/drawing/2014/main" id="{E20F24B1-7B95-02E4-5161-A5AA918BA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7D130546-4239-19F3-D72E-AF120FB7DC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0C9178FB-8ED0-8E9D-EBB4-6B6C9D8555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E645BEBE-E667-A7DA-6F72-94BBEBB21E9B}"/>
              </a:ext>
            </a:extLst>
          </p:cNvPr>
          <p:cNvSpPr>
            <a:spLocks noGrp="1"/>
          </p:cNvSpPr>
          <p:nvPr>
            <p:ph type="title"/>
          </p:nvPr>
        </p:nvSpPr>
        <p:spPr/>
        <p:txBody>
          <a:bodyPr/>
          <a:lstStyle/>
          <a:p>
            <a:r>
              <a:rPr lang="en-US" dirty="0"/>
              <a:t>Winning miner adds new block</a:t>
            </a:r>
          </a:p>
        </p:txBody>
      </p:sp>
      <p:sp>
        <p:nvSpPr>
          <p:cNvPr id="32" name="Thought Bubble: Cloud 31">
            <a:extLst>
              <a:ext uri="{FF2B5EF4-FFF2-40B4-BE49-F238E27FC236}">
                <a16:creationId xmlns:a16="http://schemas.microsoft.com/office/drawing/2014/main" id="{200A2884-A14B-8B2C-5B4D-D8B62EB6E248}"/>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4" name="Vertical Scroll 25">
            <a:extLst>
              <a:ext uri="{FF2B5EF4-FFF2-40B4-BE49-F238E27FC236}">
                <a16:creationId xmlns:a16="http://schemas.microsoft.com/office/drawing/2014/main" id="{2D88D6F6-4F4F-169F-16F2-55DF88AD5B3D}"/>
              </a:ext>
            </a:extLst>
          </p:cNvPr>
          <p:cNvSpPr/>
          <p:nvPr/>
        </p:nvSpPr>
        <p:spPr>
          <a:xfrm>
            <a:off x="3826364" y="3343355"/>
            <a:ext cx="1145304" cy="639604"/>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C6C6F044-FC2E-4DAF-9DC1-2BC79EC9097F}"/>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13BA1CBC-A12D-96C8-5B50-C08839206731}"/>
              </a:ext>
            </a:extLst>
          </p:cNvPr>
          <p:cNvSpPr/>
          <p:nvPr/>
        </p:nvSpPr>
        <p:spPr>
          <a:xfrm>
            <a:off x="5255027"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2373D771-9013-C96D-7AC8-D96AD9AF4335}"/>
              </a:ext>
            </a:extLst>
          </p:cNvPr>
          <p:cNvSpPr/>
          <p:nvPr/>
        </p:nvSpPr>
        <p:spPr>
          <a:xfrm>
            <a:off x="6683690"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B2BB019B-968E-29A9-DC06-0A1A8A2B7691}"/>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90709479-ED91-6C6F-CC5B-96F7667111A0}"/>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0" name="Thought Bubble: Cloud 39">
            <a:extLst>
              <a:ext uri="{FF2B5EF4-FFF2-40B4-BE49-F238E27FC236}">
                <a16:creationId xmlns:a16="http://schemas.microsoft.com/office/drawing/2014/main" id="{AFB85B03-98C0-C57F-FCD8-7848C15CBC1C}"/>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2" name="Vertical Scroll 25">
            <a:extLst>
              <a:ext uri="{FF2B5EF4-FFF2-40B4-BE49-F238E27FC236}">
                <a16:creationId xmlns:a16="http://schemas.microsoft.com/office/drawing/2014/main" id="{72F0D8D1-CFFE-368B-3689-ADE6AB430F1D}"/>
              </a:ext>
            </a:extLst>
          </p:cNvPr>
          <p:cNvSpPr/>
          <p:nvPr/>
        </p:nvSpPr>
        <p:spPr>
          <a:xfrm>
            <a:off x="3985908" y="4843778"/>
            <a:ext cx="1145304" cy="639604"/>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9F54DE89-830E-4C7B-3BC2-D23789B16E00}"/>
              </a:ext>
            </a:extLst>
          </p:cNvPr>
          <p:cNvCxnSpPr>
            <a:cxnSpLocks/>
          </p:cNvCxnSpPr>
          <p:nvPr/>
        </p:nvCxnSpPr>
        <p:spPr bwMode="auto">
          <a:xfrm>
            <a:off x="5040043"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4" name="Vertical Scroll 25">
            <a:extLst>
              <a:ext uri="{FF2B5EF4-FFF2-40B4-BE49-F238E27FC236}">
                <a16:creationId xmlns:a16="http://schemas.microsoft.com/office/drawing/2014/main" id="{DAD18793-FC05-5905-9110-437A563968C6}"/>
              </a:ext>
            </a:extLst>
          </p:cNvPr>
          <p:cNvSpPr/>
          <p:nvPr/>
        </p:nvSpPr>
        <p:spPr>
          <a:xfrm>
            <a:off x="5376776" y="484377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5" name="Vertical Scroll 25">
            <a:extLst>
              <a:ext uri="{FF2B5EF4-FFF2-40B4-BE49-F238E27FC236}">
                <a16:creationId xmlns:a16="http://schemas.microsoft.com/office/drawing/2014/main" id="{B0A92539-6B65-C33A-7E33-FB0855972CAE}"/>
              </a:ext>
            </a:extLst>
          </p:cNvPr>
          <p:cNvSpPr/>
          <p:nvPr/>
        </p:nvSpPr>
        <p:spPr>
          <a:xfrm>
            <a:off x="6805439" y="484377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6A983C95-92FF-031E-83BB-9329819629F5}"/>
              </a:ext>
            </a:extLst>
          </p:cNvPr>
          <p:cNvCxnSpPr>
            <a:cxnSpLocks/>
          </p:cNvCxnSpPr>
          <p:nvPr/>
        </p:nvCxnSpPr>
        <p:spPr bwMode="auto">
          <a:xfrm>
            <a:off x="6468706"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BC518005-CEC2-4A8E-D12E-00B2C672F737}"/>
              </a:ext>
            </a:extLst>
          </p:cNvPr>
          <p:cNvCxnSpPr>
            <a:cxnSpLocks/>
          </p:cNvCxnSpPr>
          <p:nvPr/>
        </p:nvCxnSpPr>
        <p:spPr bwMode="auto">
          <a:xfrm>
            <a:off x="7897371"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8" name="Thought Bubble: Cloud 47">
            <a:extLst>
              <a:ext uri="{FF2B5EF4-FFF2-40B4-BE49-F238E27FC236}">
                <a16:creationId xmlns:a16="http://schemas.microsoft.com/office/drawing/2014/main" id="{607E69F7-6B01-140B-4FF2-030699CDFC4F}"/>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 name="Vertical Scroll 25">
            <a:extLst>
              <a:ext uri="{FF2B5EF4-FFF2-40B4-BE49-F238E27FC236}">
                <a16:creationId xmlns:a16="http://schemas.microsoft.com/office/drawing/2014/main" id="{E249B529-B023-03C1-B02D-3CF9D63A72E9}"/>
              </a:ext>
            </a:extLst>
          </p:cNvPr>
          <p:cNvSpPr/>
          <p:nvPr/>
        </p:nvSpPr>
        <p:spPr>
          <a:xfrm>
            <a:off x="3649175" y="1787045"/>
            <a:ext cx="1145304" cy="639604"/>
          </a:xfrm>
          <a:prstGeom prst="verticalScroll">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8A81866D-66C8-C4CA-48AD-6B7D12CDC283}"/>
              </a:ext>
            </a:extLst>
          </p:cNvPr>
          <p:cNvCxnSpPr>
            <a:cxnSpLocks/>
          </p:cNvCxnSpPr>
          <p:nvPr/>
        </p:nvCxnSpPr>
        <p:spPr bwMode="auto">
          <a:xfrm>
            <a:off x="4741105"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5" name="Vertical Scroll 25">
            <a:extLst>
              <a:ext uri="{FF2B5EF4-FFF2-40B4-BE49-F238E27FC236}">
                <a16:creationId xmlns:a16="http://schemas.microsoft.com/office/drawing/2014/main" id="{CFF42D5F-9B2F-436D-BD86-B12CA63A713D}"/>
              </a:ext>
            </a:extLst>
          </p:cNvPr>
          <p:cNvSpPr/>
          <p:nvPr/>
        </p:nvSpPr>
        <p:spPr>
          <a:xfrm>
            <a:off x="5077838" y="1787045"/>
            <a:ext cx="1145304" cy="639604"/>
          </a:xfrm>
          <a:prstGeom prst="verticalScroll">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FCCBE89B-BF71-A148-EDAC-7356976CE7B7}"/>
              </a:ext>
            </a:extLst>
          </p:cNvPr>
          <p:cNvCxnSpPr>
            <a:cxnSpLocks/>
          </p:cNvCxnSpPr>
          <p:nvPr/>
        </p:nvCxnSpPr>
        <p:spPr bwMode="auto">
          <a:xfrm>
            <a:off x="6169768"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9" name="Vertical Scroll 25">
            <a:extLst>
              <a:ext uri="{FF2B5EF4-FFF2-40B4-BE49-F238E27FC236}">
                <a16:creationId xmlns:a16="http://schemas.microsoft.com/office/drawing/2014/main" id="{C98BCECE-F414-9450-0A4D-1C956F401EFA}"/>
              </a:ext>
            </a:extLst>
          </p:cNvPr>
          <p:cNvSpPr/>
          <p:nvPr/>
        </p:nvSpPr>
        <p:spPr>
          <a:xfrm>
            <a:off x="6506501" y="178704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332A61E4-DD2F-509B-65A2-6E96682043E1}"/>
              </a:ext>
            </a:extLst>
          </p:cNvPr>
          <p:cNvSpPr/>
          <p:nvPr/>
        </p:nvSpPr>
        <p:spPr>
          <a:xfrm>
            <a:off x="7935164" y="1787045"/>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691285C9-6F5B-7ECA-8314-8884A3115532}"/>
              </a:ext>
            </a:extLst>
          </p:cNvPr>
          <p:cNvCxnSpPr>
            <a:cxnSpLocks/>
          </p:cNvCxnSpPr>
          <p:nvPr/>
        </p:nvCxnSpPr>
        <p:spPr bwMode="auto">
          <a:xfrm>
            <a:off x="7598431"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099CA28E-03FC-5AB1-88F0-30CA33CE0510}"/>
              </a:ext>
            </a:extLst>
          </p:cNvPr>
          <p:cNvCxnSpPr>
            <a:cxnSpLocks/>
          </p:cNvCxnSpPr>
          <p:nvPr/>
        </p:nvCxnSpPr>
        <p:spPr bwMode="auto">
          <a:xfrm>
            <a:off x="9027096"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829352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214DD-C12F-0C49-57D4-CBEC52828C3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397493-981E-AE4D-E5BC-BDF1AEE05476}"/>
              </a:ext>
            </a:extLst>
          </p:cNvPr>
          <p:cNvSpPr>
            <a:spLocks noGrp="1"/>
          </p:cNvSpPr>
          <p:nvPr>
            <p:ph type="sldNum" sz="quarter" idx="11"/>
          </p:nvPr>
        </p:nvSpPr>
        <p:spPr/>
        <p:txBody>
          <a:bodyPr/>
          <a:lstStyle/>
          <a:p>
            <a:pPr>
              <a:defRPr/>
            </a:pPr>
            <a:fld id="{FE25F947-77F5-4CA6-8472-B4B2967773ED}" type="slidenum">
              <a:rPr lang="x-none" smtClean="0"/>
              <a:pPr>
                <a:defRPr/>
              </a:pPr>
              <a:t>106</a:t>
            </a:fld>
            <a:endParaRPr lang="en-US" dirty="0"/>
          </a:p>
        </p:txBody>
      </p:sp>
      <p:pic>
        <p:nvPicPr>
          <p:cNvPr id="6" name="Picture 2" descr="Pink Hard Hat Clip Art">
            <a:extLst>
              <a:ext uri="{FF2B5EF4-FFF2-40B4-BE49-F238E27FC236}">
                <a16:creationId xmlns:a16="http://schemas.microsoft.com/office/drawing/2014/main" id="{088946FE-5CDB-6363-7560-65511C5B4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36A30F31-EA93-8DC9-3F80-FBE0E3B6C6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9A0628AB-3AE8-B958-DB93-F2DE59879B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780D2869-C797-4F6F-840D-068FD385E6AE}"/>
              </a:ext>
            </a:extLst>
          </p:cNvPr>
          <p:cNvSpPr>
            <a:spLocks noGrp="1"/>
          </p:cNvSpPr>
          <p:nvPr>
            <p:ph type="title"/>
          </p:nvPr>
        </p:nvSpPr>
        <p:spPr/>
        <p:txBody>
          <a:bodyPr/>
          <a:lstStyle/>
          <a:p>
            <a:r>
              <a:rPr lang="en-US" dirty="0"/>
              <a:t>New block propagates</a:t>
            </a:r>
          </a:p>
        </p:txBody>
      </p:sp>
      <p:sp>
        <p:nvSpPr>
          <p:cNvPr id="24" name="Vertical Scroll 25">
            <a:extLst>
              <a:ext uri="{FF2B5EF4-FFF2-40B4-BE49-F238E27FC236}">
                <a16:creationId xmlns:a16="http://schemas.microsoft.com/office/drawing/2014/main" id="{53D32F9D-B2C0-F806-3B4B-855149BC3D4B}"/>
              </a:ext>
            </a:extLst>
          </p:cNvPr>
          <p:cNvSpPr/>
          <p:nvPr/>
        </p:nvSpPr>
        <p:spPr>
          <a:xfrm>
            <a:off x="5139801" y="184293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37F53D2A-DD51-363A-551C-2F283CA7952F}"/>
              </a:ext>
            </a:extLst>
          </p:cNvPr>
          <p:cNvCxnSpPr>
            <a:cxnSpLocks/>
          </p:cNvCxnSpPr>
          <p:nvPr/>
        </p:nvCxnSpPr>
        <p:spPr bwMode="auto">
          <a:xfrm>
            <a:off x="6231731"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6" name="Vertical Scroll 25">
            <a:extLst>
              <a:ext uri="{FF2B5EF4-FFF2-40B4-BE49-F238E27FC236}">
                <a16:creationId xmlns:a16="http://schemas.microsoft.com/office/drawing/2014/main" id="{C1767BD8-54FF-1FB5-7DFF-A5CAB342C1C0}"/>
              </a:ext>
            </a:extLst>
          </p:cNvPr>
          <p:cNvSpPr/>
          <p:nvPr/>
        </p:nvSpPr>
        <p:spPr>
          <a:xfrm>
            <a:off x="6568464" y="184293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7" name="Vertical Scroll 25">
            <a:extLst>
              <a:ext uri="{FF2B5EF4-FFF2-40B4-BE49-F238E27FC236}">
                <a16:creationId xmlns:a16="http://schemas.microsoft.com/office/drawing/2014/main" id="{9D09A979-0C12-BE5B-21EA-F49A5563F985}"/>
              </a:ext>
            </a:extLst>
          </p:cNvPr>
          <p:cNvSpPr/>
          <p:nvPr/>
        </p:nvSpPr>
        <p:spPr>
          <a:xfrm>
            <a:off x="7997127" y="184293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64C89F92-8461-6088-C9AE-F831BD0D7796}"/>
              </a:ext>
            </a:extLst>
          </p:cNvPr>
          <p:cNvCxnSpPr>
            <a:cxnSpLocks/>
          </p:cNvCxnSpPr>
          <p:nvPr/>
        </p:nvCxnSpPr>
        <p:spPr bwMode="auto">
          <a:xfrm>
            <a:off x="7660394"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6951B39D-CEE4-9A3D-90FB-47797DCF733D}"/>
              </a:ext>
            </a:extLst>
          </p:cNvPr>
          <p:cNvCxnSpPr>
            <a:cxnSpLocks/>
          </p:cNvCxnSpPr>
          <p:nvPr/>
        </p:nvCxnSpPr>
        <p:spPr bwMode="auto">
          <a:xfrm>
            <a:off x="9089059"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2" name="Thought Bubble: Cloud 31">
            <a:extLst>
              <a:ext uri="{FF2B5EF4-FFF2-40B4-BE49-F238E27FC236}">
                <a16:creationId xmlns:a16="http://schemas.microsoft.com/office/drawing/2014/main" id="{EEFB2306-6646-1B34-1F31-2405C11079E9}"/>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0" name="Thought Bubble: Cloud 39">
            <a:extLst>
              <a:ext uri="{FF2B5EF4-FFF2-40B4-BE49-F238E27FC236}">
                <a16:creationId xmlns:a16="http://schemas.microsoft.com/office/drawing/2014/main" id="{8AEF93B9-A752-C46C-E90E-A96EED66C07D}"/>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hought Bubble: Cloud 47">
            <a:extLst>
              <a:ext uri="{FF2B5EF4-FFF2-40B4-BE49-F238E27FC236}">
                <a16:creationId xmlns:a16="http://schemas.microsoft.com/office/drawing/2014/main" id="{34A3D631-98F3-9440-A7E2-C5B70F8E9349}"/>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 name="Vertical Scroll 25">
            <a:extLst>
              <a:ext uri="{FF2B5EF4-FFF2-40B4-BE49-F238E27FC236}">
                <a16:creationId xmlns:a16="http://schemas.microsoft.com/office/drawing/2014/main" id="{B1113A8A-A8CE-589F-8736-6FB1995D9037}"/>
              </a:ext>
            </a:extLst>
          </p:cNvPr>
          <p:cNvSpPr/>
          <p:nvPr/>
        </p:nvSpPr>
        <p:spPr>
          <a:xfrm>
            <a:off x="3649175" y="1787045"/>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C9B11497-7C18-8C8E-11C4-D5E1450D92CB}"/>
              </a:ext>
            </a:extLst>
          </p:cNvPr>
          <p:cNvCxnSpPr>
            <a:cxnSpLocks/>
          </p:cNvCxnSpPr>
          <p:nvPr/>
        </p:nvCxnSpPr>
        <p:spPr bwMode="auto">
          <a:xfrm>
            <a:off x="4741105"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5" name="Vertical Scroll 25">
            <a:extLst>
              <a:ext uri="{FF2B5EF4-FFF2-40B4-BE49-F238E27FC236}">
                <a16:creationId xmlns:a16="http://schemas.microsoft.com/office/drawing/2014/main" id="{A6C674A2-F0F8-1A5C-A7A5-47C858413E06}"/>
              </a:ext>
            </a:extLst>
          </p:cNvPr>
          <p:cNvSpPr/>
          <p:nvPr/>
        </p:nvSpPr>
        <p:spPr>
          <a:xfrm>
            <a:off x="3551592" y="3328386"/>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C263EA94-C581-3684-FEC4-BDCCC5270FDE}"/>
              </a:ext>
            </a:extLst>
          </p:cNvPr>
          <p:cNvCxnSpPr>
            <a:cxnSpLocks/>
          </p:cNvCxnSpPr>
          <p:nvPr/>
        </p:nvCxnSpPr>
        <p:spPr bwMode="auto">
          <a:xfrm>
            <a:off x="4643522" y="364818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9" name="Vertical Scroll 25">
            <a:extLst>
              <a:ext uri="{FF2B5EF4-FFF2-40B4-BE49-F238E27FC236}">
                <a16:creationId xmlns:a16="http://schemas.microsoft.com/office/drawing/2014/main" id="{E9D01053-4644-5CCB-7DE5-F491AA36FD2C}"/>
              </a:ext>
            </a:extLst>
          </p:cNvPr>
          <p:cNvSpPr/>
          <p:nvPr/>
        </p:nvSpPr>
        <p:spPr>
          <a:xfrm>
            <a:off x="3616131" y="4926877"/>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6F89DA62-B3B7-14D1-1AD0-FA09330DC811}"/>
              </a:ext>
            </a:extLst>
          </p:cNvPr>
          <p:cNvCxnSpPr>
            <a:cxnSpLocks/>
          </p:cNvCxnSpPr>
          <p:nvPr/>
        </p:nvCxnSpPr>
        <p:spPr bwMode="auto">
          <a:xfrm>
            <a:off x="4708061" y="5246679"/>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1" name="Vertical Scroll 25">
            <a:extLst>
              <a:ext uri="{FF2B5EF4-FFF2-40B4-BE49-F238E27FC236}">
                <a16:creationId xmlns:a16="http://schemas.microsoft.com/office/drawing/2014/main" id="{10254FC5-52B6-451B-162F-BBD32D078C29}"/>
              </a:ext>
            </a:extLst>
          </p:cNvPr>
          <p:cNvSpPr/>
          <p:nvPr/>
        </p:nvSpPr>
        <p:spPr>
          <a:xfrm>
            <a:off x="5033629" y="3343355"/>
            <a:ext cx="1145304" cy="639604"/>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CE6FAE78-12F2-E167-FE2B-5E2975A35435}"/>
              </a:ext>
            </a:extLst>
          </p:cNvPr>
          <p:cNvCxnSpPr>
            <a:cxnSpLocks/>
          </p:cNvCxnSpPr>
          <p:nvPr/>
        </p:nvCxnSpPr>
        <p:spPr bwMode="auto">
          <a:xfrm>
            <a:off x="6087764"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4" name="Vertical Scroll 25">
            <a:extLst>
              <a:ext uri="{FF2B5EF4-FFF2-40B4-BE49-F238E27FC236}">
                <a16:creationId xmlns:a16="http://schemas.microsoft.com/office/drawing/2014/main" id="{DA64150D-67F4-B177-21F1-FEBC9456EF41}"/>
              </a:ext>
            </a:extLst>
          </p:cNvPr>
          <p:cNvSpPr/>
          <p:nvPr/>
        </p:nvSpPr>
        <p:spPr>
          <a:xfrm>
            <a:off x="6462292"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C97AE959-6CC6-3AE2-FA01-EE412C6030EC}"/>
              </a:ext>
            </a:extLst>
          </p:cNvPr>
          <p:cNvSpPr/>
          <p:nvPr/>
        </p:nvSpPr>
        <p:spPr>
          <a:xfrm>
            <a:off x="7890955"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5987D6B6-847A-50FC-D4E5-DD0A8FDD451A}"/>
              </a:ext>
            </a:extLst>
          </p:cNvPr>
          <p:cNvCxnSpPr>
            <a:cxnSpLocks/>
          </p:cNvCxnSpPr>
          <p:nvPr/>
        </p:nvCxnSpPr>
        <p:spPr bwMode="auto">
          <a:xfrm>
            <a:off x="75164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750E50FC-4375-4282-8960-78EF69D924DE}"/>
              </a:ext>
            </a:extLst>
          </p:cNvPr>
          <p:cNvCxnSpPr>
            <a:cxnSpLocks/>
          </p:cNvCxnSpPr>
          <p:nvPr/>
        </p:nvCxnSpPr>
        <p:spPr bwMode="auto">
          <a:xfrm>
            <a:off x="894509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8" name="Vertical Scroll 25">
            <a:extLst>
              <a:ext uri="{FF2B5EF4-FFF2-40B4-BE49-F238E27FC236}">
                <a16:creationId xmlns:a16="http://schemas.microsoft.com/office/drawing/2014/main" id="{E88BF819-ABF9-CEC3-C021-94E63A532B7F}"/>
              </a:ext>
            </a:extLst>
          </p:cNvPr>
          <p:cNvSpPr/>
          <p:nvPr/>
        </p:nvSpPr>
        <p:spPr>
          <a:xfrm>
            <a:off x="5034652" y="4843778"/>
            <a:ext cx="1145304" cy="639604"/>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B78EA4B5-181C-DB4E-FE96-E7A2C41F3249}"/>
              </a:ext>
            </a:extLst>
          </p:cNvPr>
          <p:cNvCxnSpPr>
            <a:cxnSpLocks/>
          </p:cNvCxnSpPr>
          <p:nvPr/>
        </p:nvCxnSpPr>
        <p:spPr bwMode="auto">
          <a:xfrm>
            <a:off x="6088787"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0" name="Vertical Scroll 25">
            <a:extLst>
              <a:ext uri="{FF2B5EF4-FFF2-40B4-BE49-F238E27FC236}">
                <a16:creationId xmlns:a16="http://schemas.microsoft.com/office/drawing/2014/main" id="{83659A69-1FA6-6D4A-4285-162776ECAABC}"/>
              </a:ext>
            </a:extLst>
          </p:cNvPr>
          <p:cNvSpPr/>
          <p:nvPr/>
        </p:nvSpPr>
        <p:spPr>
          <a:xfrm>
            <a:off x="6425520" y="484377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C0A6E454-508D-C1F8-5E70-727B972FE38F}"/>
              </a:ext>
            </a:extLst>
          </p:cNvPr>
          <p:cNvSpPr/>
          <p:nvPr/>
        </p:nvSpPr>
        <p:spPr>
          <a:xfrm>
            <a:off x="7854183" y="484377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E505E09D-07AE-1669-8F53-16383DC496A7}"/>
              </a:ext>
            </a:extLst>
          </p:cNvPr>
          <p:cNvCxnSpPr>
            <a:cxnSpLocks/>
          </p:cNvCxnSpPr>
          <p:nvPr/>
        </p:nvCxnSpPr>
        <p:spPr bwMode="auto">
          <a:xfrm>
            <a:off x="7517450"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74B1F074-DAAC-D31F-71AF-B43459BE44EA}"/>
              </a:ext>
            </a:extLst>
          </p:cNvPr>
          <p:cNvCxnSpPr>
            <a:cxnSpLocks/>
          </p:cNvCxnSpPr>
          <p:nvPr/>
        </p:nvCxnSpPr>
        <p:spPr bwMode="auto">
          <a:xfrm>
            <a:off x="8946115"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821016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0773B-81B1-86CE-96A2-CF798EDA52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266E36-DBAA-FEB6-7677-7D6F0CA032CD}"/>
              </a:ext>
            </a:extLst>
          </p:cNvPr>
          <p:cNvSpPr>
            <a:spLocks noGrp="1"/>
          </p:cNvSpPr>
          <p:nvPr>
            <p:ph type="sldNum" sz="quarter" idx="11"/>
          </p:nvPr>
        </p:nvSpPr>
        <p:spPr/>
        <p:txBody>
          <a:bodyPr/>
          <a:lstStyle/>
          <a:p>
            <a:pPr>
              <a:defRPr/>
            </a:pPr>
            <a:fld id="{FE25F947-77F5-4CA6-8472-B4B2967773ED}" type="slidenum">
              <a:rPr lang="x-none" smtClean="0"/>
              <a:pPr>
                <a:defRPr/>
              </a:pPr>
              <a:t>107</a:t>
            </a:fld>
            <a:endParaRPr lang="en-US" dirty="0"/>
          </a:p>
        </p:txBody>
      </p:sp>
      <p:pic>
        <p:nvPicPr>
          <p:cNvPr id="6" name="Picture 2" descr="Pink Hard Hat Clip Art">
            <a:extLst>
              <a:ext uri="{FF2B5EF4-FFF2-40B4-BE49-F238E27FC236}">
                <a16:creationId xmlns:a16="http://schemas.microsoft.com/office/drawing/2014/main" id="{1F010C27-B2FE-DC1A-1544-7016191FB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A3DECAE6-45CE-428E-E9C0-C1CE9FA595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D8DFBFFA-2DEF-0327-B8F0-051C464653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C6C84054-B81F-82EC-8255-3449FD4CFC27}"/>
              </a:ext>
            </a:extLst>
          </p:cNvPr>
          <p:cNvSpPr>
            <a:spLocks noGrp="1"/>
          </p:cNvSpPr>
          <p:nvPr>
            <p:ph type="title"/>
          </p:nvPr>
        </p:nvSpPr>
        <p:spPr/>
        <p:txBody>
          <a:bodyPr/>
          <a:lstStyle/>
          <a:p>
            <a:r>
              <a:rPr lang="en-US" dirty="0"/>
              <a:t>What could go wrong?</a:t>
            </a:r>
          </a:p>
        </p:txBody>
      </p:sp>
      <p:sp>
        <p:nvSpPr>
          <p:cNvPr id="24" name="Vertical Scroll 25">
            <a:extLst>
              <a:ext uri="{FF2B5EF4-FFF2-40B4-BE49-F238E27FC236}">
                <a16:creationId xmlns:a16="http://schemas.microsoft.com/office/drawing/2014/main" id="{E873D9C7-263E-DD04-1F37-7CC35326E83C}"/>
              </a:ext>
            </a:extLst>
          </p:cNvPr>
          <p:cNvSpPr/>
          <p:nvPr/>
        </p:nvSpPr>
        <p:spPr>
          <a:xfrm>
            <a:off x="3629025" y="1842932"/>
            <a:ext cx="1145304" cy="639604"/>
          </a:xfrm>
          <a:prstGeom prst="verticalScroll">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F5F023A2-3FEA-AAB5-BDC6-6FE8707523C2}"/>
              </a:ext>
            </a:extLst>
          </p:cNvPr>
          <p:cNvCxnSpPr>
            <a:cxnSpLocks/>
          </p:cNvCxnSpPr>
          <p:nvPr/>
        </p:nvCxnSpPr>
        <p:spPr bwMode="auto">
          <a:xfrm>
            <a:off x="4720955"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6" name="Vertical Scroll 25">
            <a:extLst>
              <a:ext uri="{FF2B5EF4-FFF2-40B4-BE49-F238E27FC236}">
                <a16:creationId xmlns:a16="http://schemas.microsoft.com/office/drawing/2014/main" id="{BCFC760D-AEDB-575C-B3B6-5117328716C5}"/>
              </a:ext>
            </a:extLst>
          </p:cNvPr>
          <p:cNvSpPr/>
          <p:nvPr/>
        </p:nvSpPr>
        <p:spPr>
          <a:xfrm>
            <a:off x="5057688" y="1842932"/>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7" name="Vertical Scroll 25">
            <a:extLst>
              <a:ext uri="{FF2B5EF4-FFF2-40B4-BE49-F238E27FC236}">
                <a16:creationId xmlns:a16="http://schemas.microsoft.com/office/drawing/2014/main" id="{64D106A1-6F36-A69F-42F2-CFFE84685326}"/>
              </a:ext>
            </a:extLst>
          </p:cNvPr>
          <p:cNvSpPr/>
          <p:nvPr/>
        </p:nvSpPr>
        <p:spPr>
          <a:xfrm>
            <a:off x="6486351" y="1842932"/>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1BEB6719-6072-55C0-F2A0-32FDF8C08B18}"/>
              </a:ext>
            </a:extLst>
          </p:cNvPr>
          <p:cNvCxnSpPr>
            <a:cxnSpLocks/>
          </p:cNvCxnSpPr>
          <p:nvPr/>
        </p:nvCxnSpPr>
        <p:spPr bwMode="auto">
          <a:xfrm>
            <a:off x="6149618"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1FBCECC7-EF3D-ED51-6DBE-2FAE31C1CB77}"/>
              </a:ext>
            </a:extLst>
          </p:cNvPr>
          <p:cNvCxnSpPr>
            <a:cxnSpLocks/>
          </p:cNvCxnSpPr>
          <p:nvPr/>
        </p:nvCxnSpPr>
        <p:spPr bwMode="auto">
          <a:xfrm>
            <a:off x="7578283"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2" name="Thought Bubble: Cloud 31">
            <a:extLst>
              <a:ext uri="{FF2B5EF4-FFF2-40B4-BE49-F238E27FC236}">
                <a16:creationId xmlns:a16="http://schemas.microsoft.com/office/drawing/2014/main" id="{4580E57D-35EE-6F3E-364A-ECA9CC1F4314}"/>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4" name="Vertical Scroll 25">
            <a:extLst>
              <a:ext uri="{FF2B5EF4-FFF2-40B4-BE49-F238E27FC236}">
                <a16:creationId xmlns:a16="http://schemas.microsoft.com/office/drawing/2014/main" id="{50F00DE1-85C0-FD88-2B86-C099D39D6B1E}"/>
              </a:ext>
            </a:extLst>
          </p:cNvPr>
          <p:cNvSpPr/>
          <p:nvPr/>
        </p:nvSpPr>
        <p:spPr>
          <a:xfrm>
            <a:off x="3788569" y="3343355"/>
            <a:ext cx="1145304" cy="639604"/>
          </a:xfrm>
          <a:prstGeom prst="verticalScroll">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AE9E883-91A7-CBBE-D620-9EFF32958BD5}"/>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34342775-B563-D905-A524-C4BB5944D47D}"/>
              </a:ext>
            </a:extLst>
          </p:cNvPr>
          <p:cNvSpPr/>
          <p:nvPr/>
        </p:nvSpPr>
        <p:spPr>
          <a:xfrm>
            <a:off x="5217232" y="334335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EFD561EF-D9F3-F737-ED23-5CD2963C9B7E}"/>
              </a:ext>
            </a:extLst>
          </p:cNvPr>
          <p:cNvSpPr/>
          <p:nvPr/>
        </p:nvSpPr>
        <p:spPr>
          <a:xfrm>
            <a:off x="6645895" y="3343355"/>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71003CAA-FD33-396D-421C-2A32BB4E23B4}"/>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6AC07A0A-A4C9-AF12-5C6C-40A8CE3C7B5A}"/>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0" name="Thought Bubble: Cloud 39">
            <a:extLst>
              <a:ext uri="{FF2B5EF4-FFF2-40B4-BE49-F238E27FC236}">
                <a16:creationId xmlns:a16="http://schemas.microsoft.com/office/drawing/2014/main" id="{91A79656-5D8A-8FD2-1561-87B78A8BC683}"/>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2" name="Vertical Scroll 25">
            <a:extLst>
              <a:ext uri="{FF2B5EF4-FFF2-40B4-BE49-F238E27FC236}">
                <a16:creationId xmlns:a16="http://schemas.microsoft.com/office/drawing/2014/main" id="{0DC068E0-04E1-C724-86FF-7562DB22B8B3}"/>
              </a:ext>
            </a:extLst>
          </p:cNvPr>
          <p:cNvSpPr/>
          <p:nvPr/>
        </p:nvSpPr>
        <p:spPr>
          <a:xfrm>
            <a:off x="3948113" y="4843778"/>
            <a:ext cx="1145304" cy="639604"/>
          </a:xfrm>
          <a:prstGeom prst="verticalScroll">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F5C4AE5A-F091-0247-8F26-A9FC97AD3357}"/>
              </a:ext>
            </a:extLst>
          </p:cNvPr>
          <p:cNvCxnSpPr>
            <a:cxnSpLocks/>
          </p:cNvCxnSpPr>
          <p:nvPr/>
        </p:nvCxnSpPr>
        <p:spPr bwMode="auto">
          <a:xfrm>
            <a:off x="5040043"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4" name="Vertical Scroll 25">
            <a:extLst>
              <a:ext uri="{FF2B5EF4-FFF2-40B4-BE49-F238E27FC236}">
                <a16:creationId xmlns:a16="http://schemas.microsoft.com/office/drawing/2014/main" id="{C4ADAB9F-F08E-5EB5-1364-EC11BC524165}"/>
              </a:ext>
            </a:extLst>
          </p:cNvPr>
          <p:cNvSpPr/>
          <p:nvPr/>
        </p:nvSpPr>
        <p:spPr>
          <a:xfrm>
            <a:off x="5376776" y="4843778"/>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5" name="Vertical Scroll 25">
            <a:extLst>
              <a:ext uri="{FF2B5EF4-FFF2-40B4-BE49-F238E27FC236}">
                <a16:creationId xmlns:a16="http://schemas.microsoft.com/office/drawing/2014/main" id="{DAF00605-8E82-E325-A7C3-A15F31E66595}"/>
              </a:ext>
            </a:extLst>
          </p:cNvPr>
          <p:cNvSpPr/>
          <p:nvPr/>
        </p:nvSpPr>
        <p:spPr>
          <a:xfrm>
            <a:off x="6805439" y="4843778"/>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E7C4A09E-9BA6-9C6A-E861-03CF82D2D4B3}"/>
              </a:ext>
            </a:extLst>
          </p:cNvPr>
          <p:cNvCxnSpPr>
            <a:cxnSpLocks/>
          </p:cNvCxnSpPr>
          <p:nvPr/>
        </p:nvCxnSpPr>
        <p:spPr bwMode="auto">
          <a:xfrm>
            <a:off x="6468706"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414D6DD2-563E-59A0-EA05-08D41AAF0C56}"/>
              </a:ext>
            </a:extLst>
          </p:cNvPr>
          <p:cNvCxnSpPr>
            <a:cxnSpLocks/>
          </p:cNvCxnSpPr>
          <p:nvPr/>
        </p:nvCxnSpPr>
        <p:spPr bwMode="auto">
          <a:xfrm>
            <a:off x="7897371"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8" name="Thought Bubble: Cloud 47">
            <a:extLst>
              <a:ext uri="{FF2B5EF4-FFF2-40B4-BE49-F238E27FC236}">
                <a16:creationId xmlns:a16="http://schemas.microsoft.com/office/drawing/2014/main" id="{75A5FB85-32F7-D9F9-1F08-4DB04C488DF1}"/>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8" name="Freeform 27">
            <a:extLst>
              <a:ext uri="{FF2B5EF4-FFF2-40B4-BE49-F238E27FC236}">
                <a16:creationId xmlns:a16="http://schemas.microsoft.com/office/drawing/2014/main" id="{30E67E97-D7A5-B465-70DE-85444F76AD25}"/>
              </a:ext>
            </a:extLst>
          </p:cNvPr>
          <p:cNvSpPr>
            <a:spLocks/>
          </p:cNvSpPr>
          <p:nvPr/>
        </p:nvSpPr>
        <p:spPr bwMode="auto">
          <a:xfrm>
            <a:off x="199764" y="1018339"/>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pPr algn="ctr"/>
            <a:r>
              <a:rPr lang="en-US" dirty="0">
                <a:latin typeface="Arial" panose="020B0604020202020204" pitchFamily="34" charset="0"/>
                <a:cs typeface="Arial" panose="020B0604020202020204" pitchFamily="34" charset="0"/>
              </a:rPr>
              <a:t>I won!        </a:t>
            </a:r>
          </a:p>
        </p:txBody>
      </p:sp>
      <p:sp>
        <p:nvSpPr>
          <p:cNvPr id="9" name="Freeform 27">
            <a:extLst>
              <a:ext uri="{FF2B5EF4-FFF2-40B4-BE49-F238E27FC236}">
                <a16:creationId xmlns:a16="http://schemas.microsoft.com/office/drawing/2014/main" id="{CC66F34A-5D47-4994-41CE-DA513B713B20}"/>
              </a:ext>
            </a:extLst>
          </p:cNvPr>
          <p:cNvSpPr>
            <a:spLocks/>
          </p:cNvSpPr>
          <p:nvPr/>
        </p:nvSpPr>
        <p:spPr bwMode="auto">
          <a:xfrm>
            <a:off x="183671" y="3794408"/>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pPr algn="ctr"/>
            <a:r>
              <a:rPr lang="en-US" dirty="0">
                <a:latin typeface="Arial" panose="020B0604020202020204" pitchFamily="34" charset="0"/>
                <a:cs typeface="Arial" panose="020B0604020202020204" pitchFamily="34" charset="0"/>
              </a:rPr>
              <a:t>So did I!        </a:t>
            </a:r>
          </a:p>
        </p:txBody>
      </p:sp>
    </p:spTree>
    <p:extLst>
      <p:ext uri="{BB962C8B-B14F-4D97-AF65-F5344CB8AC3E}">
        <p14:creationId xmlns:p14="http://schemas.microsoft.com/office/powerpoint/2010/main" val="33322897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FA0BC-0A01-69AF-84FD-32CD17C7CFA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231DF7-413C-4906-7617-50C30C033DE6}"/>
              </a:ext>
            </a:extLst>
          </p:cNvPr>
          <p:cNvSpPr>
            <a:spLocks noGrp="1"/>
          </p:cNvSpPr>
          <p:nvPr>
            <p:ph type="sldNum" sz="quarter" idx="11"/>
          </p:nvPr>
        </p:nvSpPr>
        <p:spPr/>
        <p:txBody>
          <a:bodyPr/>
          <a:lstStyle/>
          <a:p>
            <a:pPr>
              <a:defRPr/>
            </a:pPr>
            <a:fld id="{FE25F947-77F5-4CA6-8472-B4B2967773ED}" type="slidenum">
              <a:rPr lang="x-none" smtClean="0"/>
              <a:pPr>
                <a:defRPr/>
              </a:pPr>
              <a:t>108</a:t>
            </a:fld>
            <a:endParaRPr lang="en-US" dirty="0"/>
          </a:p>
        </p:txBody>
      </p:sp>
      <p:pic>
        <p:nvPicPr>
          <p:cNvPr id="6" name="Picture 2" descr="Pink Hard Hat Clip Art">
            <a:extLst>
              <a:ext uri="{FF2B5EF4-FFF2-40B4-BE49-F238E27FC236}">
                <a16:creationId xmlns:a16="http://schemas.microsoft.com/office/drawing/2014/main" id="{9736DEB5-6D66-E490-B1A0-8CF5D289F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3BE484F4-69DE-CB96-4A29-E44D0F5AD6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1371CDF5-508A-4E6F-85A5-C776BF3D67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ED20638C-3090-499E-FA99-00DF576A301A}"/>
              </a:ext>
            </a:extLst>
          </p:cNvPr>
          <p:cNvSpPr>
            <a:spLocks noGrp="1"/>
          </p:cNvSpPr>
          <p:nvPr>
            <p:ph type="title"/>
          </p:nvPr>
        </p:nvSpPr>
        <p:spPr/>
        <p:txBody>
          <a:bodyPr/>
          <a:lstStyle/>
          <a:p>
            <a:r>
              <a:rPr lang="en-US" dirty="0"/>
              <a:t>Competing New Blocks</a:t>
            </a:r>
          </a:p>
        </p:txBody>
      </p:sp>
      <p:sp>
        <p:nvSpPr>
          <p:cNvPr id="32" name="Thought Bubble: Cloud 31">
            <a:extLst>
              <a:ext uri="{FF2B5EF4-FFF2-40B4-BE49-F238E27FC236}">
                <a16:creationId xmlns:a16="http://schemas.microsoft.com/office/drawing/2014/main" id="{E372181F-661E-BB47-8C4D-16306D0647F7}"/>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4" name="Vertical Scroll 25">
            <a:extLst>
              <a:ext uri="{FF2B5EF4-FFF2-40B4-BE49-F238E27FC236}">
                <a16:creationId xmlns:a16="http://schemas.microsoft.com/office/drawing/2014/main" id="{269D67E8-56C8-4DF5-D736-7483E81A6D78}"/>
              </a:ext>
            </a:extLst>
          </p:cNvPr>
          <p:cNvSpPr/>
          <p:nvPr/>
        </p:nvSpPr>
        <p:spPr>
          <a:xfrm>
            <a:off x="3788569"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D533D55E-EFA7-29A6-71C0-948F679D8E99}"/>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66083ACF-52BD-4B46-182D-4A16534330F8}"/>
              </a:ext>
            </a:extLst>
          </p:cNvPr>
          <p:cNvSpPr/>
          <p:nvPr/>
        </p:nvSpPr>
        <p:spPr>
          <a:xfrm>
            <a:off x="5217232"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4A9FD66A-464C-865E-77BB-3E81D51D2990}"/>
              </a:ext>
            </a:extLst>
          </p:cNvPr>
          <p:cNvSpPr/>
          <p:nvPr/>
        </p:nvSpPr>
        <p:spPr>
          <a:xfrm>
            <a:off x="6645895"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67B3D6C8-0BA4-026A-CECB-8650DFA12CB5}"/>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7D2AFBFF-6B64-C649-99B0-A0368CA54F56}"/>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0" name="Thought Bubble: Cloud 39">
            <a:extLst>
              <a:ext uri="{FF2B5EF4-FFF2-40B4-BE49-F238E27FC236}">
                <a16:creationId xmlns:a16="http://schemas.microsoft.com/office/drawing/2014/main" id="{15EF8C0B-0EC1-7007-BCA0-56C693271BB9}"/>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hought Bubble: Cloud 47">
            <a:extLst>
              <a:ext uri="{FF2B5EF4-FFF2-40B4-BE49-F238E27FC236}">
                <a16:creationId xmlns:a16="http://schemas.microsoft.com/office/drawing/2014/main" id="{7D0D4EAA-729D-C79D-0E08-F568B67ACDE9}"/>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 name="Vertical Scroll 25">
            <a:extLst>
              <a:ext uri="{FF2B5EF4-FFF2-40B4-BE49-F238E27FC236}">
                <a16:creationId xmlns:a16="http://schemas.microsoft.com/office/drawing/2014/main" id="{EA14860A-627C-DF58-6707-9AB39F33F885}"/>
              </a:ext>
            </a:extLst>
          </p:cNvPr>
          <p:cNvSpPr/>
          <p:nvPr/>
        </p:nvSpPr>
        <p:spPr>
          <a:xfrm>
            <a:off x="3649175" y="1787045"/>
            <a:ext cx="1145304" cy="639604"/>
          </a:xfrm>
          <a:prstGeom prst="verticalScroll">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F4992E4A-570E-4D80-EB20-98245813C105}"/>
              </a:ext>
            </a:extLst>
          </p:cNvPr>
          <p:cNvCxnSpPr>
            <a:cxnSpLocks/>
          </p:cNvCxnSpPr>
          <p:nvPr/>
        </p:nvCxnSpPr>
        <p:spPr bwMode="auto">
          <a:xfrm>
            <a:off x="4741105"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5" name="Vertical Scroll 25">
            <a:extLst>
              <a:ext uri="{FF2B5EF4-FFF2-40B4-BE49-F238E27FC236}">
                <a16:creationId xmlns:a16="http://schemas.microsoft.com/office/drawing/2014/main" id="{02E29509-02E7-C915-B616-AB41158EC9D8}"/>
              </a:ext>
            </a:extLst>
          </p:cNvPr>
          <p:cNvSpPr/>
          <p:nvPr/>
        </p:nvSpPr>
        <p:spPr>
          <a:xfrm>
            <a:off x="3880536" y="4843778"/>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3E6706B6-00F8-8412-F952-C44A38ED3176}"/>
              </a:ext>
            </a:extLst>
          </p:cNvPr>
          <p:cNvCxnSpPr>
            <a:cxnSpLocks/>
          </p:cNvCxnSpPr>
          <p:nvPr/>
        </p:nvCxnSpPr>
        <p:spPr bwMode="auto">
          <a:xfrm>
            <a:off x="4972466"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9" name="Vertical Scroll 25">
            <a:extLst>
              <a:ext uri="{FF2B5EF4-FFF2-40B4-BE49-F238E27FC236}">
                <a16:creationId xmlns:a16="http://schemas.microsoft.com/office/drawing/2014/main" id="{5AC306EF-1300-C864-F697-FD0380DC47F7}"/>
              </a:ext>
            </a:extLst>
          </p:cNvPr>
          <p:cNvSpPr/>
          <p:nvPr/>
        </p:nvSpPr>
        <p:spPr>
          <a:xfrm>
            <a:off x="5107994" y="1771914"/>
            <a:ext cx="1145304" cy="639604"/>
          </a:xfrm>
          <a:prstGeom prst="vertic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F850FC64-840D-366E-DF66-CA96F952997C}"/>
              </a:ext>
            </a:extLst>
          </p:cNvPr>
          <p:cNvCxnSpPr>
            <a:cxnSpLocks/>
          </p:cNvCxnSpPr>
          <p:nvPr/>
        </p:nvCxnSpPr>
        <p:spPr bwMode="auto">
          <a:xfrm>
            <a:off x="6199924" y="2091716"/>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1" name="Vertical Scroll 25">
            <a:extLst>
              <a:ext uri="{FF2B5EF4-FFF2-40B4-BE49-F238E27FC236}">
                <a16:creationId xmlns:a16="http://schemas.microsoft.com/office/drawing/2014/main" id="{71857810-7DC8-63BE-6BE8-4E925A0CF0AA}"/>
              </a:ext>
            </a:extLst>
          </p:cNvPr>
          <p:cNvSpPr/>
          <p:nvPr/>
        </p:nvSpPr>
        <p:spPr>
          <a:xfrm>
            <a:off x="6536657" y="1771914"/>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5E50A065-281A-37F5-C90B-70217289297C}"/>
              </a:ext>
            </a:extLst>
          </p:cNvPr>
          <p:cNvSpPr/>
          <p:nvPr/>
        </p:nvSpPr>
        <p:spPr>
          <a:xfrm>
            <a:off x="7965320" y="1771914"/>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4" name="Straight Arrow Connector 13">
            <a:extLst>
              <a:ext uri="{FF2B5EF4-FFF2-40B4-BE49-F238E27FC236}">
                <a16:creationId xmlns:a16="http://schemas.microsoft.com/office/drawing/2014/main" id="{81F9C1CC-590A-DC91-D790-5A75E8F770D9}"/>
              </a:ext>
            </a:extLst>
          </p:cNvPr>
          <p:cNvCxnSpPr>
            <a:cxnSpLocks/>
          </p:cNvCxnSpPr>
          <p:nvPr/>
        </p:nvCxnSpPr>
        <p:spPr bwMode="auto">
          <a:xfrm>
            <a:off x="7628587" y="2091716"/>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A2DE7FF2-EB2E-8AE5-BCA5-20FB108F0C9D}"/>
              </a:ext>
            </a:extLst>
          </p:cNvPr>
          <p:cNvCxnSpPr>
            <a:cxnSpLocks/>
          </p:cNvCxnSpPr>
          <p:nvPr/>
        </p:nvCxnSpPr>
        <p:spPr bwMode="auto">
          <a:xfrm>
            <a:off x="9057252" y="2091716"/>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6" name="Vertical Scroll 25">
            <a:extLst>
              <a:ext uri="{FF2B5EF4-FFF2-40B4-BE49-F238E27FC236}">
                <a16:creationId xmlns:a16="http://schemas.microsoft.com/office/drawing/2014/main" id="{C886E715-1851-19F0-8782-AECBF3F5A148}"/>
              </a:ext>
            </a:extLst>
          </p:cNvPr>
          <p:cNvSpPr/>
          <p:nvPr/>
        </p:nvSpPr>
        <p:spPr>
          <a:xfrm>
            <a:off x="5362573" y="4843778"/>
            <a:ext cx="1145304" cy="639604"/>
          </a:xfrm>
          <a:prstGeom prst="vertic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7" name="Straight Arrow Connector 16">
            <a:extLst>
              <a:ext uri="{FF2B5EF4-FFF2-40B4-BE49-F238E27FC236}">
                <a16:creationId xmlns:a16="http://schemas.microsoft.com/office/drawing/2014/main" id="{64CC9FDD-D2BB-2C74-E2AE-5B073FD3446B}"/>
              </a:ext>
            </a:extLst>
          </p:cNvPr>
          <p:cNvCxnSpPr>
            <a:cxnSpLocks/>
          </p:cNvCxnSpPr>
          <p:nvPr/>
        </p:nvCxnSpPr>
        <p:spPr bwMode="auto">
          <a:xfrm>
            <a:off x="6454503"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8" name="Vertical Scroll 25">
            <a:extLst>
              <a:ext uri="{FF2B5EF4-FFF2-40B4-BE49-F238E27FC236}">
                <a16:creationId xmlns:a16="http://schemas.microsoft.com/office/drawing/2014/main" id="{F5B5D36B-E0BF-652A-9153-978BA5CFDF6B}"/>
              </a:ext>
            </a:extLst>
          </p:cNvPr>
          <p:cNvSpPr/>
          <p:nvPr/>
        </p:nvSpPr>
        <p:spPr>
          <a:xfrm>
            <a:off x="6791236" y="4843778"/>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9" name="Vertical Scroll 25">
            <a:extLst>
              <a:ext uri="{FF2B5EF4-FFF2-40B4-BE49-F238E27FC236}">
                <a16:creationId xmlns:a16="http://schemas.microsoft.com/office/drawing/2014/main" id="{FC8960B4-8730-C813-CB36-E7EEF3BDB746}"/>
              </a:ext>
            </a:extLst>
          </p:cNvPr>
          <p:cNvSpPr/>
          <p:nvPr/>
        </p:nvSpPr>
        <p:spPr>
          <a:xfrm>
            <a:off x="8219899" y="4843778"/>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0" name="Straight Arrow Connector 19">
            <a:extLst>
              <a:ext uri="{FF2B5EF4-FFF2-40B4-BE49-F238E27FC236}">
                <a16:creationId xmlns:a16="http://schemas.microsoft.com/office/drawing/2014/main" id="{0AB4391B-8654-6106-027D-D00EC10B6E48}"/>
              </a:ext>
            </a:extLst>
          </p:cNvPr>
          <p:cNvCxnSpPr>
            <a:cxnSpLocks/>
          </p:cNvCxnSpPr>
          <p:nvPr/>
        </p:nvCxnSpPr>
        <p:spPr bwMode="auto">
          <a:xfrm>
            <a:off x="7883166"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B1640265-E31B-7A30-9EEE-225C6176B6C4}"/>
              </a:ext>
            </a:extLst>
          </p:cNvPr>
          <p:cNvCxnSpPr>
            <a:cxnSpLocks/>
          </p:cNvCxnSpPr>
          <p:nvPr/>
        </p:nvCxnSpPr>
        <p:spPr bwMode="auto">
          <a:xfrm>
            <a:off x="9311831"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235534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E2F7B-CF11-8C4E-E783-C0720B651EA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2A1DCF-954E-1388-EBB7-0A001694E62C}"/>
              </a:ext>
            </a:extLst>
          </p:cNvPr>
          <p:cNvSpPr>
            <a:spLocks noGrp="1"/>
          </p:cNvSpPr>
          <p:nvPr>
            <p:ph type="sldNum" sz="quarter" idx="11"/>
          </p:nvPr>
        </p:nvSpPr>
        <p:spPr/>
        <p:txBody>
          <a:bodyPr/>
          <a:lstStyle/>
          <a:p>
            <a:pPr>
              <a:defRPr/>
            </a:pPr>
            <a:fld id="{FE25F947-77F5-4CA6-8472-B4B2967773ED}" type="slidenum">
              <a:rPr lang="x-none" smtClean="0"/>
              <a:pPr>
                <a:defRPr/>
              </a:pPr>
              <a:t>109</a:t>
            </a:fld>
            <a:endParaRPr lang="en-US" dirty="0"/>
          </a:p>
        </p:txBody>
      </p:sp>
      <p:sp>
        <p:nvSpPr>
          <p:cNvPr id="12" name="Title 11">
            <a:extLst>
              <a:ext uri="{FF2B5EF4-FFF2-40B4-BE49-F238E27FC236}">
                <a16:creationId xmlns:a16="http://schemas.microsoft.com/office/drawing/2014/main" id="{A5024A96-DB40-39FA-A75B-D27E29494AEF}"/>
              </a:ext>
            </a:extLst>
          </p:cNvPr>
          <p:cNvSpPr>
            <a:spLocks noGrp="1"/>
          </p:cNvSpPr>
          <p:nvPr>
            <p:ph type="title"/>
          </p:nvPr>
        </p:nvSpPr>
        <p:spPr/>
        <p:txBody>
          <a:bodyPr/>
          <a:lstStyle/>
          <a:p>
            <a:r>
              <a:rPr lang="en-US" dirty="0"/>
              <a:t>The Chain is forked!</a:t>
            </a:r>
          </a:p>
        </p:txBody>
      </p:sp>
      <p:sp>
        <p:nvSpPr>
          <p:cNvPr id="34" name="Vertical Scroll 25">
            <a:extLst>
              <a:ext uri="{FF2B5EF4-FFF2-40B4-BE49-F238E27FC236}">
                <a16:creationId xmlns:a16="http://schemas.microsoft.com/office/drawing/2014/main" id="{E10A8879-D3E3-217F-4539-4C731632C677}"/>
              </a:ext>
            </a:extLst>
          </p:cNvPr>
          <p:cNvSpPr/>
          <p:nvPr/>
        </p:nvSpPr>
        <p:spPr>
          <a:xfrm>
            <a:off x="3788569"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00C7B18F-E19C-984C-8BCB-515C3E0150A4}"/>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0C0D805C-EE1F-6133-6AF6-6466C35B6B53}"/>
              </a:ext>
            </a:extLst>
          </p:cNvPr>
          <p:cNvSpPr/>
          <p:nvPr/>
        </p:nvSpPr>
        <p:spPr>
          <a:xfrm>
            <a:off x="5217232"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F4301199-09C2-D047-ADCF-A490AB7A6885}"/>
              </a:ext>
            </a:extLst>
          </p:cNvPr>
          <p:cNvSpPr/>
          <p:nvPr/>
        </p:nvSpPr>
        <p:spPr>
          <a:xfrm>
            <a:off x="6645895"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7F0EB444-2320-BC9A-D1B1-C33975A94761}"/>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ADE29767-EBC8-5975-ED53-19651FC5C686}"/>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 name="Vertical Scroll 25">
            <a:extLst>
              <a:ext uri="{FF2B5EF4-FFF2-40B4-BE49-F238E27FC236}">
                <a16:creationId xmlns:a16="http://schemas.microsoft.com/office/drawing/2014/main" id="{EA81D75C-F999-8D14-3447-526D423418BA}"/>
              </a:ext>
            </a:extLst>
          </p:cNvPr>
          <p:cNvSpPr/>
          <p:nvPr/>
        </p:nvSpPr>
        <p:spPr>
          <a:xfrm>
            <a:off x="2077550" y="2789396"/>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4D440CF6-3019-A0AA-EEB1-5AAF589ECBE0}"/>
              </a:ext>
            </a:extLst>
          </p:cNvPr>
          <p:cNvCxnSpPr>
            <a:cxnSpLocks/>
            <a:stCxn id="3" idx="3"/>
          </p:cNvCxnSpPr>
          <p:nvPr/>
        </p:nvCxnSpPr>
        <p:spPr bwMode="auto">
          <a:xfrm>
            <a:off x="3142904" y="3109198"/>
            <a:ext cx="699037" cy="56142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5" name="Vertical Scroll 25">
            <a:extLst>
              <a:ext uri="{FF2B5EF4-FFF2-40B4-BE49-F238E27FC236}">
                <a16:creationId xmlns:a16="http://schemas.microsoft.com/office/drawing/2014/main" id="{50F9DCDB-46BA-E6AE-90C0-7C939F4DEB3D}"/>
              </a:ext>
            </a:extLst>
          </p:cNvPr>
          <p:cNvSpPr/>
          <p:nvPr/>
        </p:nvSpPr>
        <p:spPr>
          <a:xfrm>
            <a:off x="2077550" y="4322284"/>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7BD8DB31-2DB8-E32D-6E85-729E2F028F7E}"/>
              </a:ext>
            </a:extLst>
          </p:cNvPr>
          <p:cNvCxnSpPr>
            <a:cxnSpLocks/>
            <a:stCxn id="5" idx="3"/>
          </p:cNvCxnSpPr>
          <p:nvPr/>
        </p:nvCxnSpPr>
        <p:spPr bwMode="auto">
          <a:xfrm flipV="1">
            <a:off x="3142904" y="3748802"/>
            <a:ext cx="645665" cy="8932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66382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2">
            <a:extLst>
              <a:ext uri="{FF2B5EF4-FFF2-40B4-BE49-F238E27FC236}">
                <a16:creationId xmlns:a16="http://schemas.microsoft.com/office/drawing/2014/main" id="{2BD1E49B-A87A-9F29-5931-7125716D24E1}"/>
              </a:ext>
            </a:extLst>
          </p:cNvPr>
          <p:cNvGrpSpPr>
            <a:grpSpLocks/>
          </p:cNvGrpSpPr>
          <p:nvPr/>
        </p:nvGrpSpPr>
        <p:grpSpPr bwMode="auto">
          <a:xfrm flipH="1">
            <a:off x="4545487" y="5369552"/>
            <a:ext cx="1107141" cy="990600"/>
            <a:chOff x="3168" y="1824"/>
            <a:chExt cx="912" cy="816"/>
          </a:xfrm>
          <a:effectLst>
            <a:glow rad="139700">
              <a:schemeClr val="accent3">
                <a:satMod val="175000"/>
                <a:alpha val="40000"/>
              </a:schemeClr>
            </a:glow>
          </a:effectLst>
        </p:grpSpPr>
        <p:sp>
          <p:nvSpPr>
            <p:cNvPr id="112" name="Freeform 3">
              <a:extLst>
                <a:ext uri="{FF2B5EF4-FFF2-40B4-BE49-F238E27FC236}">
                  <a16:creationId xmlns:a16="http://schemas.microsoft.com/office/drawing/2014/main" id="{FC22917A-6BEA-4A6C-8F27-5A85B9D194C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3" name="Freeform 4">
              <a:extLst>
                <a:ext uri="{FF2B5EF4-FFF2-40B4-BE49-F238E27FC236}">
                  <a16:creationId xmlns:a16="http://schemas.microsoft.com/office/drawing/2014/main" id="{A30B77AD-174E-310A-4666-9E86C9214C5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4" name="Freeform 5">
              <a:extLst>
                <a:ext uri="{FF2B5EF4-FFF2-40B4-BE49-F238E27FC236}">
                  <a16:creationId xmlns:a16="http://schemas.microsoft.com/office/drawing/2014/main" id="{710FE6D2-9AEA-639D-B8A4-81ED5D6FE998}"/>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5" name="Freeform 6">
              <a:extLst>
                <a:ext uri="{FF2B5EF4-FFF2-40B4-BE49-F238E27FC236}">
                  <a16:creationId xmlns:a16="http://schemas.microsoft.com/office/drawing/2014/main" id="{AE38D45B-44CD-34AA-08E3-9AC7C17F88B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6" name="Freeform 7">
              <a:extLst>
                <a:ext uri="{FF2B5EF4-FFF2-40B4-BE49-F238E27FC236}">
                  <a16:creationId xmlns:a16="http://schemas.microsoft.com/office/drawing/2014/main" id="{7A8453EC-1BC8-706E-3800-82BA110256C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7" name="Freeform 8">
              <a:extLst>
                <a:ext uri="{FF2B5EF4-FFF2-40B4-BE49-F238E27FC236}">
                  <a16:creationId xmlns:a16="http://schemas.microsoft.com/office/drawing/2014/main" id="{30EB219F-6881-3891-C114-9E343122842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8" name="Freeform 9">
              <a:extLst>
                <a:ext uri="{FF2B5EF4-FFF2-40B4-BE49-F238E27FC236}">
                  <a16:creationId xmlns:a16="http://schemas.microsoft.com/office/drawing/2014/main" id="{F7EF433D-0F6C-C74D-C77A-489099EDFB5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9" name="Freeform 10">
              <a:extLst>
                <a:ext uri="{FF2B5EF4-FFF2-40B4-BE49-F238E27FC236}">
                  <a16:creationId xmlns:a16="http://schemas.microsoft.com/office/drawing/2014/main" id="{D3D4F7C5-6EE0-CB5E-8408-5BFD6B24C1F9}"/>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0" name="Freeform 11">
              <a:extLst>
                <a:ext uri="{FF2B5EF4-FFF2-40B4-BE49-F238E27FC236}">
                  <a16:creationId xmlns:a16="http://schemas.microsoft.com/office/drawing/2014/main" id="{544C51EF-96B2-A95A-BE05-EF5008169D2B}"/>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2" name="Title 1"/>
          <p:cNvSpPr>
            <a:spLocks noGrp="1"/>
          </p:cNvSpPr>
          <p:nvPr>
            <p:ph type="title"/>
          </p:nvPr>
        </p:nvSpPr>
        <p:spPr/>
        <p:txBody>
          <a:bodyPr/>
          <a:lstStyle/>
          <a:p>
            <a:r>
              <a:rPr lang="en-US" dirty="0">
                <a:solidFill>
                  <a:srgbClr val="FFFF00"/>
                </a:solidFill>
              </a:rPr>
              <a:t>Identifying Input Values</a:t>
            </a:r>
          </a:p>
        </p:txBody>
      </p:sp>
      <p:sp>
        <p:nvSpPr>
          <p:cNvPr id="4" name="Slide Number Placeholder 3"/>
          <p:cNvSpPr>
            <a:spLocks noGrp="1"/>
          </p:cNvSpPr>
          <p:nvPr>
            <p:ph type="sldNum" sz="quarter" idx="4294967295"/>
          </p:nvPr>
        </p:nvSpPr>
        <p:spPr>
          <a:xfrm>
            <a:off x="6553200" y="6082140"/>
            <a:ext cx="1905000" cy="457200"/>
          </a:xfrm>
          <a:prstGeom prst="rect">
            <a:avLst/>
          </a:prstGeom>
        </p:spPr>
        <p:txBody>
          <a:bodyPr/>
          <a:lstStyle/>
          <a:p>
            <a:fld id="{E43608CE-920D-4F6F-98C9-0491388AB413}" type="slidenum">
              <a:rPr lang="en-US" smtClean="0"/>
              <a:pPr/>
              <a:t>11</a:t>
            </a:fld>
            <a:endParaRPr lang="en-US"/>
          </a:p>
        </p:txBody>
      </p:sp>
      <p:sp>
        <p:nvSpPr>
          <p:cNvPr id="55" name="Rounded Rectangular Callout 54"/>
          <p:cNvSpPr/>
          <p:nvPr/>
        </p:nvSpPr>
        <p:spPr bwMode="auto">
          <a:xfrm>
            <a:off x="6176854" y="170736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6" name="Rounded Rectangular Callout 55"/>
          <p:cNvSpPr/>
          <p:nvPr/>
        </p:nvSpPr>
        <p:spPr bwMode="auto">
          <a:xfrm>
            <a:off x="6176854" y="278831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57" name="Rounded Rectangular Callout 56"/>
          <p:cNvSpPr/>
          <p:nvPr/>
        </p:nvSpPr>
        <p:spPr bwMode="auto">
          <a:xfrm>
            <a:off x="6176854" y="386925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8" name="Picture 2" descr="http://b2b.cbsimg.net/blogs/cherry09062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6773" y="1755127"/>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9" name="Picture 2" descr="http://b2b.cbsimg.net/blogs/cherry09062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6773" y="2833056"/>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0" name="Picture 2" descr="http://b2b.cbsimg.net/blogs/cherry09062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6773" y="391098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1" name="Rounded Rectangular Callout 60"/>
          <p:cNvSpPr/>
          <p:nvPr/>
        </p:nvSpPr>
        <p:spPr bwMode="auto">
          <a:xfrm flipH="1">
            <a:off x="471055" y="2279624"/>
            <a:ext cx="1503422"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r>
              <a:rPr lang="en-US" dirty="0">
                <a:latin typeface="Arial" pitchFamily="34" charset="0"/>
                <a:cs typeface="Arial" pitchFamily="34" charset="0"/>
              </a:rPr>
              <a:t>    </a:t>
            </a:r>
            <a:r>
              <a:rPr lang="en-US" dirty="0">
                <a:solidFill>
                  <a:srgbClr val="FFFF00"/>
                </a:solidFill>
                <a:latin typeface="Arial" pitchFamily="34" charset="0"/>
                <a:cs typeface="Arial" pitchFamily="34" charset="0"/>
              </a:rPr>
              <a:t> !</a:t>
            </a:r>
          </a:p>
        </p:txBody>
      </p:sp>
      <p:sp>
        <p:nvSpPr>
          <p:cNvPr id="64" name="Right Brace 63"/>
          <p:cNvSpPr/>
          <p:nvPr/>
        </p:nvSpPr>
        <p:spPr bwMode="auto">
          <a:xfrm>
            <a:off x="7426036" y="1710470"/>
            <a:ext cx="678873" cy="4143399"/>
          </a:xfrm>
          <a:prstGeom prst="rightBrace">
            <a:avLst/>
          </a:pr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sp>
        <p:nvSpPr>
          <p:cNvPr id="65" name="TextBox 64"/>
          <p:cNvSpPr txBox="1"/>
          <p:nvPr/>
        </p:nvSpPr>
        <p:spPr>
          <a:xfrm>
            <a:off x="8152581" y="3495335"/>
            <a:ext cx="766557" cy="584775"/>
          </a:xfrm>
          <a:prstGeom prst="rect">
            <a:avLst/>
          </a:prstGeom>
          <a:noFill/>
        </p:spPr>
        <p:txBody>
          <a:bodyPr wrap="none" rtlCol="0">
            <a:spAutoFit/>
          </a:bodyPr>
          <a:lstStyle/>
          <a:p>
            <a:r>
              <a:rPr lang="en-US" sz="3200" i="1" dirty="0">
                <a:solidFill>
                  <a:srgbClr val="FFFF00"/>
                </a:solidFill>
                <a:latin typeface="Arial" pitchFamily="34" charset="0"/>
                <a:cs typeface="Arial" pitchFamily="34" charset="0"/>
              </a:rPr>
              <a:t>f+1</a:t>
            </a:r>
          </a:p>
        </p:txBody>
      </p:sp>
      <p:sp>
        <p:nvSpPr>
          <p:cNvPr id="66" name="Freeform 65"/>
          <p:cNvSpPr/>
          <p:nvPr/>
        </p:nvSpPr>
        <p:spPr bwMode="auto">
          <a:xfrm flipH="1">
            <a:off x="5007858" y="410948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sp>
        <p:nvSpPr>
          <p:cNvPr id="69" name="Freeform 68"/>
          <p:cNvSpPr/>
          <p:nvPr/>
        </p:nvSpPr>
        <p:spPr bwMode="auto">
          <a:xfrm flipH="1">
            <a:off x="5131123" y="2363041"/>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sp>
        <p:nvSpPr>
          <p:cNvPr id="70" name="Freeform 69"/>
          <p:cNvSpPr/>
          <p:nvPr/>
        </p:nvSpPr>
        <p:spPr bwMode="auto">
          <a:xfrm flipH="1">
            <a:off x="5198731" y="3319919"/>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sp>
        <p:nvSpPr>
          <p:cNvPr id="104" name="Rounded Rectangular Callout 103"/>
          <p:cNvSpPr/>
          <p:nvPr/>
        </p:nvSpPr>
        <p:spPr bwMode="auto">
          <a:xfrm>
            <a:off x="6106525" y="495055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5" name="Picture 2" descr="http://b2b.cbsimg.net/blogs/cherry09062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0173" y="4992695"/>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6" name="Donut 105"/>
          <p:cNvSpPr/>
          <p:nvPr/>
        </p:nvSpPr>
        <p:spPr bwMode="auto">
          <a:xfrm>
            <a:off x="4381853" y="5444214"/>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8" name="Picture 2" descr="http://b2b.cbsimg.net/blogs/cherry09062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482" y="2377532"/>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2D2B271-AECE-76DE-BAE9-E01F7E19B823}"/>
              </a:ext>
            </a:extLst>
          </p:cNvPr>
          <p:cNvGrpSpPr>
            <a:grpSpLocks/>
          </p:cNvGrpSpPr>
          <p:nvPr/>
        </p:nvGrpSpPr>
        <p:grpSpPr bwMode="auto">
          <a:xfrm>
            <a:off x="2508158" y="2998756"/>
            <a:ext cx="1107141" cy="990600"/>
            <a:chOff x="3168" y="1824"/>
            <a:chExt cx="912" cy="816"/>
          </a:xfrm>
          <a:effectLst>
            <a:glow rad="139700">
              <a:schemeClr val="accent3">
                <a:satMod val="175000"/>
                <a:alpha val="40000"/>
              </a:schemeClr>
            </a:glow>
          </a:effectLst>
        </p:grpSpPr>
        <p:sp>
          <p:nvSpPr>
            <p:cNvPr id="5" name="Freeform 3">
              <a:extLst>
                <a:ext uri="{FF2B5EF4-FFF2-40B4-BE49-F238E27FC236}">
                  <a16:creationId xmlns:a16="http://schemas.microsoft.com/office/drawing/2014/main" id="{2306ADB0-6B83-C7E0-4BE6-94527D1AC02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 name="Freeform 4">
              <a:extLst>
                <a:ext uri="{FF2B5EF4-FFF2-40B4-BE49-F238E27FC236}">
                  <a16:creationId xmlns:a16="http://schemas.microsoft.com/office/drawing/2014/main" id="{6F61704A-B321-F383-1EAC-844020077DF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5">
              <a:extLst>
                <a:ext uri="{FF2B5EF4-FFF2-40B4-BE49-F238E27FC236}">
                  <a16:creationId xmlns:a16="http://schemas.microsoft.com/office/drawing/2014/main" id="{03BBDDD3-F548-0FFD-1C08-1BDC7BA2CF24}"/>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6">
              <a:extLst>
                <a:ext uri="{FF2B5EF4-FFF2-40B4-BE49-F238E27FC236}">
                  <a16:creationId xmlns:a16="http://schemas.microsoft.com/office/drawing/2014/main" id="{E968F41C-DD8C-E588-9A47-01B85A9BBC9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7">
              <a:extLst>
                <a:ext uri="{FF2B5EF4-FFF2-40B4-BE49-F238E27FC236}">
                  <a16:creationId xmlns:a16="http://schemas.microsoft.com/office/drawing/2014/main" id="{FC6F240D-6DF4-3575-043F-50E94B7951A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8">
              <a:extLst>
                <a:ext uri="{FF2B5EF4-FFF2-40B4-BE49-F238E27FC236}">
                  <a16:creationId xmlns:a16="http://schemas.microsoft.com/office/drawing/2014/main" id="{2AA017A2-6315-7B84-7F2A-B4317FADF7F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9">
              <a:extLst>
                <a:ext uri="{FF2B5EF4-FFF2-40B4-BE49-F238E27FC236}">
                  <a16:creationId xmlns:a16="http://schemas.microsoft.com/office/drawing/2014/main" id="{A0D87C75-A996-13BE-E00C-3F8E834EEB98}"/>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10">
              <a:extLst>
                <a:ext uri="{FF2B5EF4-FFF2-40B4-BE49-F238E27FC236}">
                  <a16:creationId xmlns:a16="http://schemas.microsoft.com/office/drawing/2014/main" id="{52025811-7B91-BE74-23CC-5322005811EC}"/>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1">
              <a:extLst>
                <a:ext uri="{FF2B5EF4-FFF2-40B4-BE49-F238E27FC236}">
                  <a16:creationId xmlns:a16="http://schemas.microsoft.com/office/drawing/2014/main" id="{99210944-9C89-B70B-364B-E785B6A7FDCE}"/>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a:extLst>
              <a:ext uri="{FF2B5EF4-FFF2-40B4-BE49-F238E27FC236}">
                <a16:creationId xmlns:a16="http://schemas.microsoft.com/office/drawing/2014/main" id="{88152908-E357-736E-73D6-E599DDE79BD0}"/>
              </a:ext>
            </a:extLst>
          </p:cNvPr>
          <p:cNvGrpSpPr>
            <a:grpSpLocks/>
          </p:cNvGrpSpPr>
          <p:nvPr/>
        </p:nvGrpSpPr>
        <p:grpSpPr bwMode="auto">
          <a:xfrm flipH="1">
            <a:off x="4472348" y="2656120"/>
            <a:ext cx="1107141" cy="990600"/>
            <a:chOff x="3168" y="1824"/>
            <a:chExt cx="912" cy="816"/>
          </a:xfrm>
          <a:effectLst>
            <a:glow rad="139700">
              <a:schemeClr val="accent3">
                <a:satMod val="175000"/>
                <a:alpha val="40000"/>
              </a:schemeClr>
            </a:glow>
          </a:effectLst>
        </p:grpSpPr>
        <p:sp>
          <p:nvSpPr>
            <p:cNvPr id="88" name="Freeform 3">
              <a:extLst>
                <a:ext uri="{FF2B5EF4-FFF2-40B4-BE49-F238E27FC236}">
                  <a16:creationId xmlns:a16="http://schemas.microsoft.com/office/drawing/2014/main" id="{DD488E0B-C0BB-FC0C-68D0-A0D4FB6C4ED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4">
              <a:extLst>
                <a:ext uri="{FF2B5EF4-FFF2-40B4-BE49-F238E27FC236}">
                  <a16:creationId xmlns:a16="http://schemas.microsoft.com/office/drawing/2014/main" id="{A13D3896-4C06-17E9-D3C1-FE2AFFF6227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5">
              <a:extLst>
                <a:ext uri="{FF2B5EF4-FFF2-40B4-BE49-F238E27FC236}">
                  <a16:creationId xmlns:a16="http://schemas.microsoft.com/office/drawing/2014/main" id="{39E72775-9FAC-0916-FF24-1FA9B301F2A8}"/>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1" name="Freeform 6">
              <a:extLst>
                <a:ext uri="{FF2B5EF4-FFF2-40B4-BE49-F238E27FC236}">
                  <a16:creationId xmlns:a16="http://schemas.microsoft.com/office/drawing/2014/main" id="{9A6B77EE-0D44-D61B-B12C-EA9F5511845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7">
              <a:extLst>
                <a:ext uri="{FF2B5EF4-FFF2-40B4-BE49-F238E27FC236}">
                  <a16:creationId xmlns:a16="http://schemas.microsoft.com/office/drawing/2014/main" id="{EF1D5340-87FE-5611-0E55-2C95DECEDA5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8">
              <a:extLst>
                <a:ext uri="{FF2B5EF4-FFF2-40B4-BE49-F238E27FC236}">
                  <a16:creationId xmlns:a16="http://schemas.microsoft.com/office/drawing/2014/main" id="{7F0E76FD-4D97-4BA0-39C9-70A407E7B3F7}"/>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7" name="Freeform 9">
              <a:extLst>
                <a:ext uri="{FF2B5EF4-FFF2-40B4-BE49-F238E27FC236}">
                  <a16:creationId xmlns:a16="http://schemas.microsoft.com/office/drawing/2014/main" id="{27D8D99B-086E-70C6-18F5-8250157DC8D3}"/>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9" name="Freeform 10">
              <a:extLst>
                <a:ext uri="{FF2B5EF4-FFF2-40B4-BE49-F238E27FC236}">
                  <a16:creationId xmlns:a16="http://schemas.microsoft.com/office/drawing/2014/main" id="{0FDDF263-BD77-0620-1F9C-FFAE48D32EDF}"/>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0" name="Freeform 11">
              <a:extLst>
                <a:ext uri="{FF2B5EF4-FFF2-40B4-BE49-F238E27FC236}">
                  <a16:creationId xmlns:a16="http://schemas.microsoft.com/office/drawing/2014/main" id="{67C95ECD-AD5B-41DC-46A9-7E38943C021E}"/>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a:extLst>
              <a:ext uri="{FF2B5EF4-FFF2-40B4-BE49-F238E27FC236}">
                <a16:creationId xmlns:a16="http://schemas.microsoft.com/office/drawing/2014/main" id="{B01848A9-53FA-693D-FFA4-76D4AF219124}"/>
              </a:ext>
            </a:extLst>
          </p:cNvPr>
          <p:cNvGrpSpPr>
            <a:grpSpLocks/>
          </p:cNvGrpSpPr>
          <p:nvPr/>
        </p:nvGrpSpPr>
        <p:grpSpPr bwMode="auto">
          <a:xfrm flipH="1">
            <a:off x="4472348" y="3494330"/>
            <a:ext cx="1107141" cy="1086786"/>
            <a:chOff x="3168" y="1824"/>
            <a:chExt cx="912" cy="816"/>
          </a:xfrm>
          <a:effectLst>
            <a:glow rad="139700">
              <a:schemeClr val="accent3">
                <a:satMod val="175000"/>
                <a:alpha val="40000"/>
              </a:schemeClr>
            </a:glow>
          </a:effectLst>
        </p:grpSpPr>
        <p:sp>
          <p:nvSpPr>
            <p:cNvPr id="79" name="Freeform 3">
              <a:extLst>
                <a:ext uri="{FF2B5EF4-FFF2-40B4-BE49-F238E27FC236}">
                  <a16:creationId xmlns:a16="http://schemas.microsoft.com/office/drawing/2014/main" id="{B817DDA5-2A69-D124-05C8-AE839634C14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4">
              <a:extLst>
                <a:ext uri="{FF2B5EF4-FFF2-40B4-BE49-F238E27FC236}">
                  <a16:creationId xmlns:a16="http://schemas.microsoft.com/office/drawing/2014/main" id="{05A6F66A-ABC2-64FE-CEF2-69724EF86C0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5">
              <a:extLst>
                <a:ext uri="{FF2B5EF4-FFF2-40B4-BE49-F238E27FC236}">
                  <a16:creationId xmlns:a16="http://schemas.microsoft.com/office/drawing/2014/main" id="{B9E8C559-1502-1020-D248-437A9C0ED8EC}"/>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2" name="Freeform 6">
              <a:extLst>
                <a:ext uri="{FF2B5EF4-FFF2-40B4-BE49-F238E27FC236}">
                  <a16:creationId xmlns:a16="http://schemas.microsoft.com/office/drawing/2014/main" id="{2BE0576C-B9BE-2219-0818-D9B01E77BCF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7">
              <a:extLst>
                <a:ext uri="{FF2B5EF4-FFF2-40B4-BE49-F238E27FC236}">
                  <a16:creationId xmlns:a16="http://schemas.microsoft.com/office/drawing/2014/main" id="{99EF114D-0427-2F65-2FB5-CBAE0994B66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8">
              <a:extLst>
                <a:ext uri="{FF2B5EF4-FFF2-40B4-BE49-F238E27FC236}">
                  <a16:creationId xmlns:a16="http://schemas.microsoft.com/office/drawing/2014/main" id="{54AD3439-A62F-B7C1-8804-CD55085051E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9">
              <a:extLst>
                <a:ext uri="{FF2B5EF4-FFF2-40B4-BE49-F238E27FC236}">
                  <a16:creationId xmlns:a16="http://schemas.microsoft.com/office/drawing/2014/main" id="{8220D73C-3F4D-9DF2-526F-9D649D1807C6}"/>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10">
              <a:extLst>
                <a:ext uri="{FF2B5EF4-FFF2-40B4-BE49-F238E27FC236}">
                  <a16:creationId xmlns:a16="http://schemas.microsoft.com/office/drawing/2014/main" id="{81B56627-82D8-4B2F-8FE1-0BDE02B1EF5C}"/>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11">
              <a:extLst>
                <a:ext uri="{FF2B5EF4-FFF2-40B4-BE49-F238E27FC236}">
                  <a16:creationId xmlns:a16="http://schemas.microsoft.com/office/drawing/2014/main" id="{89ECF073-D3F1-C459-E8C7-AF07A75FF9B9}"/>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7" name="Group 2">
            <a:extLst>
              <a:ext uri="{FF2B5EF4-FFF2-40B4-BE49-F238E27FC236}">
                <a16:creationId xmlns:a16="http://schemas.microsoft.com/office/drawing/2014/main" id="{34A430E0-933F-3626-85A9-8BCECC5FC017}"/>
              </a:ext>
            </a:extLst>
          </p:cNvPr>
          <p:cNvGrpSpPr>
            <a:grpSpLocks/>
          </p:cNvGrpSpPr>
          <p:nvPr/>
        </p:nvGrpSpPr>
        <p:grpSpPr bwMode="auto">
          <a:xfrm flipH="1">
            <a:off x="4472348" y="4428725"/>
            <a:ext cx="1107141" cy="990600"/>
            <a:chOff x="3168" y="1824"/>
            <a:chExt cx="912" cy="816"/>
          </a:xfrm>
          <a:effectLst>
            <a:glow rad="139700">
              <a:schemeClr val="accent3">
                <a:satMod val="175000"/>
                <a:alpha val="40000"/>
              </a:schemeClr>
            </a:glow>
          </a:effectLst>
        </p:grpSpPr>
        <p:sp>
          <p:nvSpPr>
            <p:cNvPr id="68" name="Freeform 3">
              <a:extLst>
                <a:ext uri="{FF2B5EF4-FFF2-40B4-BE49-F238E27FC236}">
                  <a16:creationId xmlns:a16="http://schemas.microsoft.com/office/drawing/2014/main" id="{4703E80D-096E-28AA-1D18-08E2C606BCE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4">
              <a:extLst>
                <a:ext uri="{FF2B5EF4-FFF2-40B4-BE49-F238E27FC236}">
                  <a16:creationId xmlns:a16="http://schemas.microsoft.com/office/drawing/2014/main" id="{7DC686BD-0EA9-3858-167A-C0E607D1D0B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5">
              <a:extLst>
                <a:ext uri="{FF2B5EF4-FFF2-40B4-BE49-F238E27FC236}">
                  <a16:creationId xmlns:a16="http://schemas.microsoft.com/office/drawing/2014/main" id="{5CFBADDA-99DE-2E6A-A3BE-7E46907F09BB}"/>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3" name="Freeform 6">
              <a:extLst>
                <a:ext uri="{FF2B5EF4-FFF2-40B4-BE49-F238E27FC236}">
                  <a16:creationId xmlns:a16="http://schemas.microsoft.com/office/drawing/2014/main" id="{680CBB85-CFE6-EFBA-749A-82E3D6BFE201}"/>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7">
              <a:extLst>
                <a:ext uri="{FF2B5EF4-FFF2-40B4-BE49-F238E27FC236}">
                  <a16:creationId xmlns:a16="http://schemas.microsoft.com/office/drawing/2014/main" id="{2BA2D292-4161-905C-4B39-E792E82BF00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8">
              <a:extLst>
                <a:ext uri="{FF2B5EF4-FFF2-40B4-BE49-F238E27FC236}">
                  <a16:creationId xmlns:a16="http://schemas.microsoft.com/office/drawing/2014/main" id="{C7B17799-9605-314F-BF00-66CCE7B48B2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9">
              <a:extLst>
                <a:ext uri="{FF2B5EF4-FFF2-40B4-BE49-F238E27FC236}">
                  <a16:creationId xmlns:a16="http://schemas.microsoft.com/office/drawing/2014/main" id="{2C0E4780-596F-56FA-6F57-0EAC3D2DD8D8}"/>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10">
              <a:extLst>
                <a:ext uri="{FF2B5EF4-FFF2-40B4-BE49-F238E27FC236}">
                  <a16:creationId xmlns:a16="http://schemas.microsoft.com/office/drawing/2014/main" id="{42E0AC06-2F43-137A-36AD-1FD64726A410}"/>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11">
              <a:extLst>
                <a:ext uri="{FF2B5EF4-FFF2-40B4-BE49-F238E27FC236}">
                  <a16:creationId xmlns:a16="http://schemas.microsoft.com/office/drawing/2014/main" id="{BBE21F98-CB3F-6DB7-541C-B128A9BAE16E}"/>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1577470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6" grpId="0" animBg="1"/>
      <p:bldP spid="69" grpId="0" animBg="1"/>
      <p:bldP spid="70" grpId="0" animBg="1"/>
      <p:bldP spid="10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BDB70-C33A-5337-F184-35A37DBFCFB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C6321B-1DAD-21E0-5C09-F5862188B70B}"/>
              </a:ext>
            </a:extLst>
          </p:cNvPr>
          <p:cNvSpPr>
            <a:spLocks noGrp="1"/>
          </p:cNvSpPr>
          <p:nvPr>
            <p:ph type="sldNum" sz="quarter" idx="11"/>
          </p:nvPr>
        </p:nvSpPr>
        <p:spPr/>
        <p:txBody>
          <a:bodyPr/>
          <a:lstStyle/>
          <a:p>
            <a:pPr>
              <a:defRPr/>
            </a:pPr>
            <a:fld id="{FE25F947-77F5-4CA6-8472-B4B2967773ED}" type="slidenum">
              <a:rPr lang="x-none" smtClean="0"/>
              <a:pPr>
                <a:defRPr/>
              </a:pPr>
              <a:t>110</a:t>
            </a:fld>
            <a:endParaRPr lang="en-US" dirty="0"/>
          </a:p>
        </p:txBody>
      </p:sp>
      <p:sp>
        <p:nvSpPr>
          <p:cNvPr id="12" name="Title 11">
            <a:extLst>
              <a:ext uri="{FF2B5EF4-FFF2-40B4-BE49-F238E27FC236}">
                <a16:creationId xmlns:a16="http://schemas.microsoft.com/office/drawing/2014/main" id="{7957EF59-D3D7-7A75-DF3C-F20D2341C189}"/>
              </a:ext>
            </a:extLst>
          </p:cNvPr>
          <p:cNvSpPr>
            <a:spLocks noGrp="1"/>
          </p:cNvSpPr>
          <p:nvPr>
            <p:ph type="title"/>
          </p:nvPr>
        </p:nvSpPr>
        <p:spPr/>
        <p:txBody>
          <a:bodyPr/>
          <a:lstStyle/>
          <a:p>
            <a:r>
              <a:rPr lang="en-US" dirty="0"/>
              <a:t>Eventually one branch prevails, other is orphaned</a:t>
            </a:r>
          </a:p>
        </p:txBody>
      </p:sp>
      <p:sp>
        <p:nvSpPr>
          <p:cNvPr id="34" name="Vertical Scroll 25">
            <a:extLst>
              <a:ext uri="{FF2B5EF4-FFF2-40B4-BE49-F238E27FC236}">
                <a16:creationId xmlns:a16="http://schemas.microsoft.com/office/drawing/2014/main" id="{D1100055-FFA9-AC6D-3596-1F8091131A20}"/>
              </a:ext>
            </a:extLst>
          </p:cNvPr>
          <p:cNvSpPr/>
          <p:nvPr/>
        </p:nvSpPr>
        <p:spPr>
          <a:xfrm>
            <a:off x="3788569"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DF34BD07-A958-8A3C-AAA3-21255B05F6A5}"/>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E0FE7C56-AD05-5EDC-7EAD-BBF012E8F164}"/>
              </a:ext>
            </a:extLst>
          </p:cNvPr>
          <p:cNvSpPr/>
          <p:nvPr/>
        </p:nvSpPr>
        <p:spPr>
          <a:xfrm>
            <a:off x="5217232"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BBD70FCF-ADFA-BB37-E374-06C0650161D4}"/>
              </a:ext>
            </a:extLst>
          </p:cNvPr>
          <p:cNvSpPr/>
          <p:nvPr/>
        </p:nvSpPr>
        <p:spPr>
          <a:xfrm>
            <a:off x="6645895"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7564F61E-33CE-3580-B87C-0F7C11E40CC0}"/>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09F78BC7-FFEB-EC5E-75D0-FCE68D0013B5}"/>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 name="Vertical Scroll 25">
            <a:extLst>
              <a:ext uri="{FF2B5EF4-FFF2-40B4-BE49-F238E27FC236}">
                <a16:creationId xmlns:a16="http://schemas.microsoft.com/office/drawing/2014/main" id="{E6C094E9-769D-B72A-38B8-6C915069F6B4}"/>
              </a:ext>
            </a:extLst>
          </p:cNvPr>
          <p:cNvSpPr/>
          <p:nvPr/>
        </p:nvSpPr>
        <p:spPr>
          <a:xfrm>
            <a:off x="2077550" y="2789396"/>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12597E56-39B5-D9AD-2A29-CBDC31283F53}"/>
              </a:ext>
            </a:extLst>
          </p:cNvPr>
          <p:cNvCxnSpPr>
            <a:cxnSpLocks/>
            <a:stCxn id="3" idx="3"/>
          </p:cNvCxnSpPr>
          <p:nvPr/>
        </p:nvCxnSpPr>
        <p:spPr bwMode="auto">
          <a:xfrm>
            <a:off x="3142904" y="3109198"/>
            <a:ext cx="699037" cy="56142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5" name="Vertical Scroll 25">
            <a:extLst>
              <a:ext uri="{FF2B5EF4-FFF2-40B4-BE49-F238E27FC236}">
                <a16:creationId xmlns:a16="http://schemas.microsoft.com/office/drawing/2014/main" id="{0C5B82E0-F019-957B-3159-BE77A35BC548}"/>
              </a:ext>
            </a:extLst>
          </p:cNvPr>
          <p:cNvSpPr/>
          <p:nvPr/>
        </p:nvSpPr>
        <p:spPr>
          <a:xfrm>
            <a:off x="2077550" y="4322284"/>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B01B961A-1DF6-E8CE-9677-37F7BE45A6FC}"/>
              </a:ext>
            </a:extLst>
          </p:cNvPr>
          <p:cNvCxnSpPr>
            <a:cxnSpLocks/>
            <a:stCxn id="5" idx="3"/>
          </p:cNvCxnSpPr>
          <p:nvPr/>
        </p:nvCxnSpPr>
        <p:spPr bwMode="auto">
          <a:xfrm flipV="1">
            <a:off x="3142904" y="3748802"/>
            <a:ext cx="645665" cy="8932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Vertical Scroll 25">
            <a:extLst>
              <a:ext uri="{FF2B5EF4-FFF2-40B4-BE49-F238E27FC236}">
                <a16:creationId xmlns:a16="http://schemas.microsoft.com/office/drawing/2014/main" id="{9354AE15-FCE4-80F5-BB4E-797E105EC539}"/>
              </a:ext>
            </a:extLst>
          </p:cNvPr>
          <p:cNvSpPr/>
          <p:nvPr/>
        </p:nvSpPr>
        <p:spPr>
          <a:xfrm>
            <a:off x="540544" y="2789396"/>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8EB25E8A-AFA9-940B-43A2-233BEC7900C3}"/>
              </a:ext>
            </a:extLst>
          </p:cNvPr>
          <p:cNvCxnSpPr>
            <a:cxnSpLocks/>
          </p:cNvCxnSpPr>
          <p:nvPr/>
        </p:nvCxnSpPr>
        <p:spPr bwMode="auto">
          <a:xfrm>
            <a:off x="1632474" y="310919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F1839C47-6955-AFF3-C56F-84C302C12165}"/>
              </a:ext>
            </a:extLst>
          </p:cNvPr>
          <p:cNvCxnSpPr>
            <a:cxnSpLocks/>
          </p:cNvCxnSpPr>
          <p:nvPr/>
        </p:nvCxnSpPr>
        <p:spPr bwMode="auto">
          <a:xfrm>
            <a:off x="84661" y="310919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1" name="TextBox 3">
            <a:extLst>
              <a:ext uri="{FF2B5EF4-FFF2-40B4-BE49-F238E27FC236}">
                <a16:creationId xmlns:a16="http://schemas.microsoft.com/office/drawing/2014/main" id="{6B7333F9-49A1-2629-FFE4-8063578FBEB6}"/>
              </a:ext>
            </a:extLst>
          </p:cNvPr>
          <p:cNvSpPr txBox="1"/>
          <p:nvPr/>
        </p:nvSpPr>
        <p:spPr bwMode="auto">
          <a:xfrm>
            <a:off x="3614221" y="4405025"/>
            <a:ext cx="4843979"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Orphans mean wasted work, slower finality</a:t>
            </a:r>
            <a:endParaRPr lang="en-US" sz="28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865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80AB0D7-629F-A220-50E3-2894D6166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 y="1934286"/>
            <a:ext cx="9148550" cy="5808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60E080-F6A9-C1CC-7E05-8BADF2357EEE}"/>
              </a:ext>
            </a:extLst>
          </p:cNvPr>
          <p:cNvSpPr>
            <a:spLocks noGrp="1"/>
          </p:cNvSpPr>
          <p:nvPr>
            <p:ph type="title"/>
          </p:nvPr>
        </p:nvSpPr>
        <p:spPr/>
        <p:txBody>
          <a:bodyPr/>
          <a:lstStyle/>
          <a:p>
            <a:r>
              <a:rPr lang="en-US" dirty="0"/>
              <a:t>PoW rate-limits itself</a:t>
            </a:r>
          </a:p>
        </p:txBody>
      </p:sp>
      <p:sp>
        <p:nvSpPr>
          <p:cNvPr id="3" name="Slide Number Placeholder 2">
            <a:extLst>
              <a:ext uri="{FF2B5EF4-FFF2-40B4-BE49-F238E27FC236}">
                <a16:creationId xmlns:a16="http://schemas.microsoft.com/office/drawing/2014/main" id="{510FBC22-CCA0-D5D9-DB1F-ECF0AF0CFEBB}"/>
              </a:ext>
            </a:extLst>
          </p:cNvPr>
          <p:cNvSpPr>
            <a:spLocks noGrp="1"/>
          </p:cNvSpPr>
          <p:nvPr>
            <p:ph type="sldNum" sz="quarter" idx="11"/>
          </p:nvPr>
        </p:nvSpPr>
        <p:spPr/>
        <p:txBody>
          <a:bodyPr/>
          <a:lstStyle/>
          <a:p>
            <a:pPr>
              <a:defRPr/>
            </a:pPr>
            <a:fld id="{D65C4E5D-DA99-460E-9E68-E8A28959880C}" type="slidenum">
              <a:rPr lang="x-none" smtClean="0"/>
              <a:pPr>
                <a:defRPr/>
              </a:pPr>
              <a:t>111</a:t>
            </a:fld>
            <a:endParaRPr lang="en-US" dirty="0"/>
          </a:p>
        </p:txBody>
      </p:sp>
      <p:sp>
        <p:nvSpPr>
          <p:cNvPr id="4" name="TextBox 3">
            <a:extLst>
              <a:ext uri="{FF2B5EF4-FFF2-40B4-BE49-F238E27FC236}">
                <a16:creationId xmlns:a16="http://schemas.microsoft.com/office/drawing/2014/main" id="{12986FAE-EFFF-4683-9F12-CEAA91FE909F}"/>
              </a:ext>
            </a:extLst>
          </p:cNvPr>
          <p:cNvSpPr txBox="1"/>
          <p:nvPr/>
        </p:nvSpPr>
        <p:spPr bwMode="auto">
          <a:xfrm>
            <a:off x="754554" y="2049219"/>
            <a:ext cx="6700873"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Bitcoin (&amp; ilk) deliberately </a:t>
            </a:r>
            <a:r>
              <a:rPr lang="en-US" sz="2800" i="1" dirty="0">
                <a:solidFill>
                  <a:schemeClr val="tx1"/>
                </a:solidFill>
                <a:latin typeface="Arial" panose="020B0604020202020204" pitchFamily="34" charset="0"/>
                <a:cs typeface="Arial" panose="020B0604020202020204" pitchFamily="34" charset="0"/>
              </a:rPr>
              <a:t>slow</a:t>
            </a:r>
            <a:r>
              <a:rPr lang="en-US" sz="2800" dirty="0">
                <a:solidFill>
                  <a:srgbClr val="FFFF00"/>
                </a:solidFill>
                <a:latin typeface="Arial" panose="020B0604020202020204" pitchFamily="34" charset="0"/>
                <a:cs typeface="Arial" panose="020B0604020202020204" pitchFamily="34" charset="0"/>
              </a:rPr>
              <a:t> block rate</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430C3E-4A1A-80CF-1D75-AB2229313ECA}"/>
              </a:ext>
            </a:extLst>
          </p:cNvPr>
          <p:cNvSpPr txBox="1"/>
          <p:nvPr/>
        </p:nvSpPr>
        <p:spPr bwMode="auto">
          <a:xfrm>
            <a:off x="754554" y="3953301"/>
            <a:ext cx="278313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Limits scalability</a:t>
            </a:r>
          </a:p>
        </p:txBody>
      </p:sp>
      <p:sp>
        <p:nvSpPr>
          <p:cNvPr id="6" name="TextBox 3">
            <a:extLst>
              <a:ext uri="{FF2B5EF4-FFF2-40B4-BE49-F238E27FC236}">
                <a16:creationId xmlns:a16="http://schemas.microsoft.com/office/drawing/2014/main" id="{D1B6DF98-F6EB-F01E-50F7-C25D1AD88B8A}"/>
              </a:ext>
            </a:extLst>
          </p:cNvPr>
          <p:cNvSpPr txBox="1"/>
          <p:nvPr/>
        </p:nvSpPr>
        <p:spPr bwMode="auto">
          <a:xfrm>
            <a:off x="754554" y="3001260"/>
            <a:ext cx="5142755"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Frequent blocks, frequent forks</a:t>
            </a:r>
          </a:p>
        </p:txBody>
      </p:sp>
      <p:sp>
        <p:nvSpPr>
          <p:cNvPr id="9" name="TextBox 8">
            <a:extLst>
              <a:ext uri="{FF2B5EF4-FFF2-40B4-BE49-F238E27FC236}">
                <a16:creationId xmlns:a16="http://schemas.microsoft.com/office/drawing/2014/main" id="{AFF58BE2-5DCF-9943-864E-9DC063249BF2}"/>
              </a:ext>
            </a:extLst>
          </p:cNvPr>
          <p:cNvSpPr txBox="1"/>
          <p:nvPr/>
        </p:nvSpPr>
        <p:spPr bwMode="auto">
          <a:xfrm>
            <a:off x="754554" y="4905341"/>
            <a:ext cx="739978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Needed: PoW protocol that does not self-limit</a:t>
            </a:r>
          </a:p>
        </p:txBody>
      </p:sp>
    </p:spTree>
    <p:extLst>
      <p:ext uri="{BB962C8B-B14F-4D97-AF65-F5344CB8AC3E}">
        <p14:creationId xmlns:p14="http://schemas.microsoft.com/office/powerpoint/2010/main" val="41898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0A00D-68F7-7B0F-F1EA-7BC8173889F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566539-131D-B50E-8161-20F953AE8BD9}"/>
              </a:ext>
            </a:extLst>
          </p:cNvPr>
          <p:cNvSpPr>
            <a:spLocks noGrp="1"/>
          </p:cNvSpPr>
          <p:nvPr>
            <p:ph type="sldNum" sz="quarter" idx="11"/>
          </p:nvPr>
        </p:nvSpPr>
        <p:spPr/>
        <p:txBody>
          <a:bodyPr/>
          <a:lstStyle/>
          <a:p>
            <a:pPr>
              <a:defRPr/>
            </a:pPr>
            <a:fld id="{FE25F947-77F5-4CA6-8472-B4B2967773ED}" type="slidenum">
              <a:rPr lang="x-none" smtClean="0"/>
              <a:pPr>
                <a:defRPr/>
              </a:pPr>
              <a:t>112</a:t>
            </a:fld>
            <a:endParaRPr lang="en-US" dirty="0"/>
          </a:p>
        </p:txBody>
      </p:sp>
      <p:sp>
        <p:nvSpPr>
          <p:cNvPr id="14" name="Vertical Scroll 25">
            <a:extLst>
              <a:ext uri="{FF2B5EF4-FFF2-40B4-BE49-F238E27FC236}">
                <a16:creationId xmlns:a16="http://schemas.microsoft.com/office/drawing/2014/main" id="{58520862-D8F0-8B9A-12DD-B70A03619F04}"/>
              </a:ext>
            </a:extLst>
          </p:cNvPr>
          <p:cNvSpPr/>
          <p:nvPr/>
        </p:nvSpPr>
        <p:spPr>
          <a:xfrm>
            <a:off x="6818372" y="3293745"/>
            <a:ext cx="1145304" cy="451485"/>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2D24C691-0E92-C414-C67D-E1C372B3FF67}"/>
              </a:ext>
            </a:extLst>
          </p:cNvPr>
          <p:cNvSpPr/>
          <p:nvPr/>
        </p:nvSpPr>
        <p:spPr>
          <a:xfrm>
            <a:off x="4912235" y="234706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76E35758-620A-7B84-E5E3-A6DA36824968}"/>
              </a:ext>
            </a:extLst>
          </p:cNvPr>
          <p:cNvSpPr/>
          <p:nvPr/>
        </p:nvSpPr>
        <p:spPr>
          <a:xfrm>
            <a:off x="4912235" y="3745230"/>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624A5FC1-81DE-B23C-34DA-3EB07D3F4EB6}"/>
              </a:ext>
            </a:extLst>
          </p:cNvPr>
          <p:cNvSpPr/>
          <p:nvPr/>
        </p:nvSpPr>
        <p:spPr>
          <a:xfrm>
            <a:off x="4912235" y="514339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434B8D99-A035-B476-F6E6-CC2856012C75}"/>
              </a:ext>
            </a:extLst>
          </p:cNvPr>
          <p:cNvSpPr/>
          <p:nvPr/>
        </p:nvSpPr>
        <p:spPr>
          <a:xfrm>
            <a:off x="3297250" y="417143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A5050E7E-14CE-57A9-96DD-4AEBD5C89D12}"/>
              </a:ext>
            </a:extLst>
          </p:cNvPr>
          <p:cNvSpPr/>
          <p:nvPr/>
        </p:nvSpPr>
        <p:spPr>
          <a:xfrm>
            <a:off x="3297250" y="1705276"/>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03D0C47B-C39E-0B5B-59CD-CA757A3523AD}"/>
              </a:ext>
            </a:extLst>
          </p:cNvPr>
          <p:cNvSpPr/>
          <p:nvPr/>
        </p:nvSpPr>
        <p:spPr>
          <a:xfrm>
            <a:off x="3297250" y="2938354"/>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6" name="Vertical Scroll 25">
            <a:extLst>
              <a:ext uri="{FF2B5EF4-FFF2-40B4-BE49-F238E27FC236}">
                <a16:creationId xmlns:a16="http://schemas.microsoft.com/office/drawing/2014/main" id="{B5963D39-0394-6717-5059-BFB5D5AFFA7E}"/>
              </a:ext>
            </a:extLst>
          </p:cNvPr>
          <p:cNvSpPr/>
          <p:nvPr/>
        </p:nvSpPr>
        <p:spPr>
          <a:xfrm>
            <a:off x="3297250" y="5404510"/>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7" name="Vertical Scroll 25">
            <a:extLst>
              <a:ext uri="{FF2B5EF4-FFF2-40B4-BE49-F238E27FC236}">
                <a16:creationId xmlns:a16="http://schemas.microsoft.com/office/drawing/2014/main" id="{8F897857-D3C2-38E7-E9AA-BD68517B0438}"/>
              </a:ext>
            </a:extLst>
          </p:cNvPr>
          <p:cNvSpPr/>
          <p:nvPr/>
        </p:nvSpPr>
        <p:spPr>
          <a:xfrm>
            <a:off x="1163265" y="499769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8" name="Vertical Scroll 25">
            <a:extLst>
              <a:ext uri="{FF2B5EF4-FFF2-40B4-BE49-F238E27FC236}">
                <a16:creationId xmlns:a16="http://schemas.microsoft.com/office/drawing/2014/main" id="{3A823CF6-44E6-F339-BED3-B6470D66ECED}"/>
              </a:ext>
            </a:extLst>
          </p:cNvPr>
          <p:cNvSpPr/>
          <p:nvPr/>
        </p:nvSpPr>
        <p:spPr>
          <a:xfrm>
            <a:off x="1163265" y="399075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0" name="Vertical Scroll 25">
            <a:extLst>
              <a:ext uri="{FF2B5EF4-FFF2-40B4-BE49-F238E27FC236}">
                <a16:creationId xmlns:a16="http://schemas.microsoft.com/office/drawing/2014/main" id="{2D6D9FA9-4240-A6B5-F5BA-59C3A7920F45}"/>
              </a:ext>
            </a:extLst>
          </p:cNvPr>
          <p:cNvSpPr/>
          <p:nvPr/>
        </p:nvSpPr>
        <p:spPr>
          <a:xfrm>
            <a:off x="1163265" y="298380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BDBB45BE-49F4-3B76-ACD1-476D8DAB9562}"/>
              </a:ext>
            </a:extLst>
          </p:cNvPr>
          <p:cNvSpPr/>
          <p:nvPr/>
        </p:nvSpPr>
        <p:spPr>
          <a:xfrm>
            <a:off x="1163265" y="197686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19A8540E-3BD8-468B-7D77-31B3BBA1C5E4}"/>
              </a:ext>
            </a:extLst>
          </p:cNvPr>
          <p:cNvCxnSpPr>
            <a:cxnSpLocks/>
            <a:stCxn id="9" idx="3"/>
            <a:endCxn id="14" idx="1"/>
          </p:cNvCxnSpPr>
          <p:nvPr/>
        </p:nvCxnSpPr>
        <p:spPr bwMode="auto">
          <a:xfrm>
            <a:off x="5977589" y="2666870"/>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ABB242B-11A7-4AE6-33EC-8EB827106FF0}"/>
              </a:ext>
            </a:extLst>
          </p:cNvPr>
          <p:cNvCxnSpPr>
            <a:cxnSpLocks/>
            <a:stCxn id="10" idx="3"/>
            <a:endCxn id="14" idx="1"/>
          </p:cNvCxnSpPr>
          <p:nvPr/>
        </p:nvCxnSpPr>
        <p:spPr bwMode="auto">
          <a:xfrm flipV="1">
            <a:off x="5977589" y="3519488"/>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10E9DFFF-A7AF-200C-E0F7-C09DF8847D33}"/>
              </a:ext>
            </a:extLst>
          </p:cNvPr>
          <p:cNvCxnSpPr>
            <a:cxnSpLocks/>
            <a:stCxn id="11" idx="3"/>
            <a:endCxn id="14" idx="1"/>
          </p:cNvCxnSpPr>
          <p:nvPr/>
        </p:nvCxnSpPr>
        <p:spPr bwMode="auto">
          <a:xfrm flipV="1">
            <a:off x="5977589" y="3519488"/>
            <a:ext cx="897219"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D17728B9-B6F9-6607-2570-911BDD30C371}"/>
              </a:ext>
            </a:extLst>
          </p:cNvPr>
          <p:cNvCxnSpPr>
            <a:cxnSpLocks/>
            <a:stCxn id="16" idx="3"/>
            <a:endCxn id="11"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F4085F2A-5B49-7A85-5DF3-2DF927C6547E}"/>
              </a:ext>
            </a:extLst>
          </p:cNvPr>
          <p:cNvCxnSpPr>
            <a:cxnSpLocks/>
            <a:stCxn id="12" idx="3"/>
            <a:endCxn id="10" idx="1"/>
          </p:cNvCxnSpPr>
          <p:nvPr/>
        </p:nvCxnSpPr>
        <p:spPr bwMode="auto">
          <a:xfrm flipV="1">
            <a:off x="4362604" y="4065032"/>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36E46C90-50FE-B53F-CA2E-8DA51C523AD1}"/>
              </a:ext>
            </a:extLst>
          </p:cNvPr>
          <p:cNvSpPr>
            <a:spLocks noGrp="1"/>
          </p:cNvSpPr>
          <p:nvPr>
            <p:ph type="title"/>
          </p:nvPr>
        </p:nvSpPr>
        <p:spPr/>
        <p:txBody>
          <a:bodyPr/>
          <a:lstStyle/>
          <a:p>
            <a:r>
              <a:rPr lang="en-US" dirty="0"/>
              <a:t>Kicking out the jams?</a:t>
            </a:r>
          </a:p>
        </p:txBody>
      </p:sp>
      <p:cxnSp>
        <p:nvCxnSpPr>
          <p:cNvPr id="39" name="Straight Arrow Connector 38">
            <a:extLst>
              <a:ext uri="{FF2B5EF4-FFF2-40B4-BE49-F238E27FC236}">
                <a16:creationId xmlns:a16="http://schemas.microsoft.com/office/drawing/2014/main" id="{50DF6DE1-B32F-7E5A-675F-D626B8B279A2}"/>
              </a:ext>
            </a:extLst>
          </p:cNvPr>
          <p:cNvCxnSpPr>
            <a:cxnSpLocks/>
            <a:stCxn id="15" idx="3"/>
            <a:endCxn id="9" idx="1"/>
          </p:cNvCxnSpPr>
          <p:nvPr/>
        </p:nvCxnSpPr>
        <p:spPr bwMode="auto">
          <a:xfrm flipV="1">
            <a:off x="4362604" y="2666870"/>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E66CD6C8-789E-7175-2878-28E11BF23572}"/>
              </a:ext>
            </a:extLst>
          </p:cNvPr>
          <p:cNvCxnSpPr>
            <a:cxnSpLocks/>
            <a:stCxn id="13" idx="3"/>
            <a:endCxn id="9" idx="1"/>
          </p:cNvCxnSpPr>
          <p:nvPr/>
        </p:nvCxnSpPr>
        <p:spPr bwMode="auto">
          <a:xfrm>
            <a:off x="4362604" y="2025078"/>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466284DA-1010-FE3C-E084-97569671AC32}"/>
              </a:ext>
            </a:extLst>
          </p:cNvPr>
          <p:cNvCxnSpPr>
            <a:cxnSpLocks/>
            <a:stCxn id="21" idx="3"/>
            <a:endCxn id="13" idx="1"/>
          </p:cNvCxnSpPr>
          <p:nvPr/>
        </p:nvCxnSpPr>
        <p:spPr bwMode="auto">
          <a:xfrm flipV="1">
            <a:off x="2228619" y="2025078"/>
            <a:ext cx="1148582"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470CC3A1-4DED-BC53-D0BC-8F82852EBEF7}"/>
              </a:ext>
            </a:extLst>
          </p:cNvPr>
          <p:cNvCxnSpPr>
            <a:cxnSpLocks/>
            <a:stCxn id="20" idx="3"/>
            <a:endCxn id="15" idx="1"/>
          </p:cNvCxnSpPr>
          <p:nvPr/>
        </p:nvCxnSpPr>
        <p:spPr bwMode="auto">
          <a:xfrm flipV="1">
            <a:off x="2228619" y="3258156"/>
            <a:ext cx="1148582" cy="4545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6D6492E8-0416-A6C4-5131-26ED571B3EC2}"/>
              </a:ext>
            </a:extLst>
          </p:cNvPr>
          <p:cNvCxnSpPr>
            <a:cxnSpLocks/>
            <a:stCxn id="18" idx="3"/>
          </p:cNvCxnSpPr>
          <p:nvPr/>
        </p:nvCxnSpPr>
        <p:spPr bwMode="auto">
          <a:xfrm flipV="1">
            <a:off x="2228619" y="3258156"/>
            <a:ext cx="1139303" cy="105239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DC92A0AD-C358-23FE-4490-490F866D15A1}"/>
              </a:ext>
            </a:extLst>
          </p:cNvPr>
          <p:cNvCxnSpPr>
            <a:cxnSpLocks/>
            <a:stCxn id="17" idx="3"/>
            <a:endCxn id="16" idx="1"/>
          </p:cNvCxnSpPr>
          <p:nvPr/>
        </p:nvCxnSpPr>
        <p:spPr bwMode="auto">
          <a:xfrm>
            <a:off x="2228619" y="5317499"/>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1" name="TextBox 60">
            <a:extLst>
              <a:ext uri="{FF2B5EF4-FFF2-40B4-BE49-F238E27FC236}">
                <a16:creationId xmlns:a16="http://schemas.microsoft.com/office/drawing/2014/main" id="{2A932577-A29E-020B-7206-ABE94C035FF7}"/>
              </a:ext>
            </a:extLst>
          </p:cNvPr>
          <p:cNvSpPr txBox="1"/>
          <p:nvPr/>
        </p:nvSpPr>
        <p:spPr bwMode="auto">
          <a:xfrm>
            <a:off x="2228619" y="4828889"/>
            <a:ext cx="6188945"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If we dial up the block rate (to 11?) the chain becomes a tree </a:t>
            </a:r>
            <a:endParaRPr lang="en-US" sz="28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08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2F454-8D74-496E-9A8D-B193ED056A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ED76AE-B8EC-DAB6-C755-3C693C0DA9F1}"/>
              </a:ext>
            </a:extLst>
          </p:cNvPr>
          <p:cNvSpPr>
            <a:spLocks noGrp="1"/>
          </p:cNvSpPr>
          <p:nvPr>
            <p:ph type="sldNum" sz="quarter" idx="11"/>
          </p:nvPr>
        </p:nvSpPr>
        <p:spPr/>
        <p:txBody>
          <a:bodyPr/>
          <a:lstStyle/>
          <a:p>
            <a:pPr>
              <a:defRPr/>
            </a:pPr>
            <a:fld id="{FE25F947-77F5-4CA6-8472-B4B2967773ED}" type="slidenum">
              <a:rPr lang="x-none" smtClean="0"/>
              <a:pPr>
                <a:defRPr/>
              </a:pPr>
              <a:t>113</a:t>
            </a:fld>
            <a:endParaRPr lang="en-US" dirty="0"/>
          </a:p>
        </p:txBody>
      </p:sp>
      <p:sp>
        <p:nvSpPr>
          <p:cNvPr id="14" name="Vertical Scroll 25">
            <a:extLst>
              <a:ext uri="{FF2B5EF4-FFF2-40B4-BE49-F238E27FC236}">
                <a16:creationId xmlns:a16="http://schemas.microsoft.com/office/drawing/2014/main" id="{765D1B18-CC72-C07F-0BFA-BF2B6E601C8C}"/>
              </a:ext>
            </a:extLst>
          </p:cNvPr>
          <p:cNvSpPr/>
          <p:nvPr/>
        </p:nvSpPr>
        <p:spPr>
          <a:xfrm>
            <a:off x="6818372" y="3293745"/>
            <a:ext cx="1145304" cy="451485"/>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3CC9BA3E-F3AA-62C9-8F31-8D95955EFFCF}"/>
              </a:ext>
            </a:extLst>
          </p:cNvPr>
          <p:cNvSpPr/>
          <p:nvPr/>
        </p:nvSpPr>
        <p:spPr>
          <a:xfrm>
            <a:off x="4912235" y="234706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D18F955D-2C89-6FAB-418C-04557DF62DD1}"/>
              </a:ext>
            </a:extLst>
          </p:cNvPr>
          <p:cNvSpPr/>
          <p:nvPr/>
        </p:nvSpPr>
        <p:spPr>
          <a:xfrm>
            <a:off x="4912235" y="3745230"/>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DBC2D418-30E5-3F25-0836-FAE1879BC713}"/>
              </a:ext>
            </a:extLst>
          </p:cNvPr>
          <p:cNvSpPr/>
          <p:nvPr/>
        </p:nvSpPr>
        <p:spPr>
          <a:xfrm>
            <a:off x="4912235" y="514339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B24395A4-F9F8-9096-7A7B-8520C8BB37F9}"/>
              </a:ext>
            </a:extLst>
          </p:cNvPr>
          <p:cNvSpPr/>
          <p:nvPr/>
        </p:nvSpPr>
        <p:spPr>
          <a:xfrm>
            <a:off x="3297250" y="417143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E07C708A-E6A4-ACA1-B07C-323F994B9D76}"/>
              </a:ext>
            </a:extLst>
          </p:cNvPr>
          <p:cNvSpPr/>
          <p:nvPr/>
        </p:nvSpPr>
        <p:spPr>
          <a:xfrm>
            <a:off x="3297250" y="1705276"/>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D54B8F6B-3B40-EA55-AC77-7F9FD078D3A3}"/>
              </a:ext>
            </a:extLst>
          </p:cNvPr>
          <p:cNvSpPr/>
          <p:nvPr/>
        </p:nvSpPr>
        <p:spPr>
          <a:xfrm>
            <a:off x="3297250" y="2938354"/>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6" name="Vertical Scroll 25">
            <a:extLst>
              <a:ext uri="{FF2B5EF4-FFF2-40B4-BE49-F238E27FC236}">
                <a16:creationId xmlns:a16="http://schemas.microsoft.com/office/drawing/2014/main" id="{47634803-FC79-1E19-CAF8-72DDBD18E5B9}"/>
              </a:ext>
            </a:extLst>
          </p:cNvPr>
          <p:cNvSpPr/>
          <p:nvPr/>
        </p:nvSpPr>
        <p:spPr>
          <a:xfrm>
            <a:off x="3297250" y="5404510"/>
            <a:ext cx="1145304" cy="639604"/>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7" name="Vertical Scroll 25">
            <a:extLst>
              <a:ext uri="{FF2B5EF4-FFF2-40B4-BE49-F238E27FC236}">
                <a16:creationId xmlns:a16="http://schemas.microsoft.com/office/drawing/2014/main" id="{A3CF2EF1-4702-433A-E19D-EEE239C70BF5}"/>
              </a:ext>
            </a:extLst>
          </p:cNvPr>
          <p:cNvSpPr/>
          <p:nvPr/>
        </p:nvSpPr>
        <p:spPr>
          <a:xfrm>
            <a:off x="1163265" y="499769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8" name="Vertical Scroll 25">
            <a:extLst>
              <a:ext uri="{FF2B5EF4-FFF2-40B4-BE49-F238E27FC236}">
                <a16:creationId xmlns:a16="http://schemas.microsoft.com/office/drawing/2014/main" id="{9C0E970F-7A1C-6336-B631-F8EEE1BB6FCB}"/>
              </a:ext>
            </a:extLst>
          </p:cNvPr>
          <p:cNvSpPr/>
          <p:nvPr/>
        </p:nvSpPr>
        <p:spPr>
          <a:xfrm>
            <a:off x="1163265" y="399075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0" name="Vertical Scroll 25">
            <a:extLst>
              <a:ext uri="{FF2B5EF4-FFF2-40B4-BE49-F238E27FC236}">
                <a16:creationId xmlns:a16="http://schemas.microsoft.com/office/drawing/2014/main" id="{71BBA5BE-A299-3D12-7107-881A770776CB}"/>
              </a:ext>
            </a:extLst>
          </p:cNvPr>
          <p:cNvSpPr/>
          <p:nvPr/>
        </p:nvSpPr>
        <p:spPr>
          <a:xfrm>
            <a:off x="1163265" y="298380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EAECC894-2DE4-D647-3889-093115EE0783}"/>
              </a:ext>
            </a:extLst>
          </p:cNvPr>
          <p:cNvSpPr/>
          <p:nvPr/>
        </p:nvSpPr>
        <p:spPr>
          <a:xfrm>
            <a:off x="1163265" y="197686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E6CA1CCF-4394-87B2-85CD-EC1F7FF6255F}"/>
              </a:ext>
            </a:extLst>
          </p:cNvPr>
          <p:cNvCxnSpPr>
            <a:cxnSpLocks/>
            <a:stCxn id="9" idx="3"/>
            <a:endCxn id="14" idx="1"/>
          </p:cNvCxnSpPr>
          <p:nvPr/>
        </p:nvCxnSpPr>
        <p:spPr bwMode="auto">
          <a:xfrm>
            <a:off x="5977589" y="2666870"/>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B65501BB-94EE-CDB3-6270-37DAC6CFB19A}"/>
              </a:ext>
            </a:extLst>
          </p:cNvPr>
          <p:cNvCxnSpPr>
            <a:cxnSpLocks/>
            <a:stCxn id="10" idx="3"/>
            <a:endCxn id="14" idx="1"/>
          </p:cNvCxnSpPr>
          <p:nvPr/>
        </p:nvCxnSpPr>
        <p:spPr bwMode="auto">
          <a:xfrm flipV="1">
            <a:off x="5977589" y="3519488"/>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375AE6EE-651A-C376-F3E9-798A28E78062}"/>
              </a:ext>
            </a:extLst>
          </p:cNvPr>
          <p:cNvCxnSpPr>
            <a:cxnSpLocks/>
            <a:stCxn id="11" idx="3"/>
            <a:endCxn id="14" idx="1"/>
          </p:cNvCxnSpPr>
          <p:nvPr/>
        </p:nvCxnSpPr>
        <p:spPr bwMode="auto">
          <a:xfrm flipV="1">
            <a:off x="5977589" y="3519488"/>
            <a:ext cx="897219"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42899F2B-6BDD-DCFA-6E83-F24D1EBECE52}"/>
              </a:ext>
            </a:extLst>
          </p:cNvPr>
          <p:cNvCxnSpPr>
            <a:cxnSpLocks/>
            <a:stCxn id="16" idx="3"/>
            <a:endCxn id="11"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565AC6DB-A7D0-5053-29BE-D2F71B82CC61}"/>
              </a:ext>
            </a:extLst>
          </p:cNvPr>
          <p:cNvCxnSpPr>
            <a:cxnSpLocks/>
            <a:stCxn id="12" idx="3"/>
            <a:endCxn id="10" idx="1"/>
          </p:cNvCxnSpPr>
          <p:nvPr/>
        </p:nvCxnSpPr>
        <p:spPr bwMode="auto">
          <a:xfrm flipV="1">
            <a:off x="4362604" y="4065032"/>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9E48264A-3B34-8065-514D-FC06CDB18925}"/>
              </a:ext>
            </a:extLst>
          </p:cNvPr>
          <p:cNvSpPr>
            <a:spLocks noGrp="1"/>
          </p:cNvSpPr>
          <p:nvPr>
            <p:ph type="title"/>
          </p:nvPr>
        </p:nvSpPr>
        <p:spPr/>
        <p:txBody>
          <a:bodyPr/>
          <a:lstStyle/>
          <a:p>
            <a:r>
              <a:rPr lang="en-US" dirty="0"/>
              <a:t>Embrace the chaos</a:t>
            </a:r>
          </a:p>
        </p:txBody>
      </p:sp>
      <p:cxnSp>
        <p:nvCxnSpPr>
          <p:cNvPr id="39" name="Straight Arrow Connector 38">
            <a:extLst>
              <a:ext uri="{FF2B5EF4-FFF2-40B4-BE49-F238E27FC236}">
                <a16:creationId xmlns:a16="http://schemas.microsoft.com/office/drawing/2014/main" id="{F698DB09-13D2-C7F0-3D54-78B44428A350}"/>
              </a:ext>
            </a:extLst>
          </p:cNvPr>
          <p:cNvCxnSpPr>
            <a:cxnSpLocks/>
            <a:stCxn id="15" idx="3"/>
            <a:endCxn id="9" idx="1"/>
          </p:cNvCxnSpPr>
          <p:nvPr/>
        </p:nvCxnSpPr>
        <p:spPr bwMode="auto">
          <a:xfrm flipV="1">
            <a:off x="4362604" y="2666870"/>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52C25F95-35A5-C171-EBDD-C4A28A62A37D}"/>
              </a:ext>
            </a:extLst>
          </p:cNvPr>
          <p:cNvCxnSpPr>
            <a:cxnSpLocks/>
            <a:stCxn id="13" idx="3"/>
            <a:endCxn id="9" idx="1"/>
          </p:cNvCxnSpPr>
          <p:nvPr/>
        </p:nvCxnSpPr>
        <p:spPr bwMode="auto">
          <a:xfrm>
            <a:off x="4362604" y="2025078"/>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285B00AC-6918-DF75-2312-0CA25D380C55}"/>
              </a:ext>
            </a:extLst>
          </p:cNvPr>
          <p:cNvCxnSpPr>
            <a:cxnSpLocks/>
            <a:stCxn id="21" idx="3"/>
            <a:endCxn id="13" idx="1"/>
          </p:cNvCxnSpPr>
          <p:nvPr/>
        </p:nvCxnSpPr>
        <p:spPr bwMode="auto">
          <a:xfrm flipV="1">
            <a:off x="2228619" y="2025078"/>
            <a:ext cx="1148582"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0400621E-0EA5-780B-9920-AB729989F960}"/>
              </a:ext>
            </a:extLst>
          </p:cNvPr>
          <p:cNvCxnSpPr>
            <a:cxnSpLocks/>
            <a:stCxn id="20" idx="3"/>
            <a:endCxn id="15" idx="1"/>
          </p:cNvCxnSpPr>
          <p:nvPr/>
        </p:nvCxnSpPr>
        <p:spPr bwMode="auto">
          <a:xfrm flipV="1">
            <a:off x="2228619" y="3258156"/>
            <a:ext cx="1148582" cy="4545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A9615461-4B31-DC13-0BCF-0E73273CA5B5}"/>
              </a:ext>
            </a:extLst>
          </p:cNvPr>
          <p:cNvCxnSpPr>
            <a:cxnSpLocks/>
            <a:stCxn id="18" idx="3"/>
          </p:cNvCxnSpPr>
          <p:nvPr/>
        </p:nvCxnSpPr>
        <p:spPr bwMode="auto">
          <a:xfrm flipV="1">
            <a:off x="2228619" y="3258156"/>
            <a:ext cx="1139303" cy="105239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3BBA3933-2307-17BB-0EA2-3440BF799A12}"/>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03017501-47FD-CD21-D6F6-DCCC4B71D34C}"/>
              </a:ext>
            </a:extLst>
          </p:cNvPr>
          <p:cNvCxnSpPr>
            <a:cxnSpLocks/>
            <a:stCxn id="21" idx="3"/>
            <a:endCxn id="15" idx="1"/>
          </p:cNvCxnSpPr>
          <p:nvPr/>
        </p:nvCxnSpPr>
        <p:spPr bwMode="auto">
          <a:xfrm>
            <a:off x="2228619" y="2296664"/>
            <a:ext cx="1148582" cy="961492"/>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E0323A21-4059-9EED-0EF1-C46451C5F03E}"/>
              </a:ext>
            </a:extLst>
          </p:cNvPr>
          <p:cNvCxnSpPr>
            <a:cxnSpLocks/>
            <a:stCxn id="21" idx="3"/>
          </p:cNvCxnSpPr>
          <p:nvPr/>
        </p:nvCxnSpPr>
        <p:spPr bwMode="auto">
          <a:xfrm>
            <a:off x="2228619" y="2296664"/>
            <a:ext cx="1181367" cy="2274745"/>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546F2F1-25A6-1736-DA3E-91E44466B994}"/>
              </a:ext>
            </a:extLst>
          </p:cNvPr>
          <p:cNvCxnSpPr>
            <a:cxnSpLocks/>
            <a:stCxn id="13" idx="3"/>
            <a:endCxn id="10" idx="1"/>
          </p:cNvCxnSpPr>
          <p:nvPr/>
        </p:nvCxnSpPr>
        <p:spPr bwMode="auto">
          <a:xfrm>
            <a:off x="4362604" y="2025078"/>
            <a:ext cx="629582" cy="2039954"/>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52CB8741-2DFF-0D1B-F6EB-30466012AE5A}"/>
              </a:ext>
            </a:extLst>
          </p:cNvPr>
          <p:cNvCxnSpPr>
            <a:cxnSpLocks/>
            <a:stCxn id="20" idx="3"/>
            <a:endCxn id="13" idx="1"/>
          </p:cNvCxnSpPr>
          <p:nvPr/>
        </p:nvCxnSpPr>
        <p:spPr bwMode="auto">
          <a:xfrm flipV="1">
            <a:off x="2228619" y="2025078"/>
            <a:ext cx="1148582" cy="1278531"/>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E0E5A857-1311-83EF-D07D-584CD8BA731F}"/>
              </a:ext>
            </a:extLst>
          </p:cNvPr>
          <p:cNvCxnSpPr>
            <a:cxnSpLocks/>
            <a:stCxn id="20" idx="3"/>
          </p:cNvCxnSpPr>
          <p:nvPr/>
        </p:nvCxnSpPr>
        <p:spPr bwMode="auto">
          <a:xfrm>
            <a:off x="2228619" y="3303609"/>
            <a:ext cx="1119579" cy="1394474"/>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94D6F200-DFCC-A1E0-AA91-5560A56D39F1}"/>
              </a:ext>
            </a:extLst>
          </p:cNvPr>
          <p:cNvCxnSpPr>
            <a:cxnSpLocks/>
            <a:stCxn id="18" idx="3"/>
            <a:endCxn id="16" idx="1"/>
          </p:cNvCxnSpPr>
          <p:nvPr/>
        </p:nvCxnSpPr>
        <p:spPr bwMode="auto">
          <a:xfrm>
            <a:off x="2228619" y="4310554"/>
            <a:ext cx="1148582" cy="1413758"/>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7B878C4E-3076-7D16-FD26-1D8183D307B1}"/>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359FD9B1-D2F9-2C6C-ACE6-B85349278A11}"/>
              </a:ext>
            </a:extLst>
          </p:cNvPr>
          <p:cNvCxnSpPr>
            <a:cxnSpLocks/>
            <a:stCxn id="16" idx="3"/>
            <a:endCxn id="10" idx="1"/>
          </p:cNvCxnSpPr>
          <p:nvPr/>
        </p:nvCxnSpPr>
        <p:spPr bwMode="auto">
          <a:xfrm flipV="1">
            <a:off x="4362604" y="4065032"/>
            <a:ext cx="629582" cy="1659280"/>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1C331125-078A-2946-8EFC-3604E2D9D79F}"/>
              </a:ext>
            </a:extLst>
          </p:cNvPr>
          <p:cNvCxnSpPr>
            <a:cxnSpLocks/>
            <a:stCxn id="12" idx="3"/>
            <a:endCxn id="11" idx="1"/>
          </p:cNvCxnSpPr>
          <p:nvPr/>
        </p:nvCxnSpPr>
        <p:spPr bwMode="auto">
          <a:xfrm>
            <a:off x="4362604" y="4491234"/>
            <a:ext cx="629582" cy="971960"/>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8ECE29D1-4CB9-6BD2-9EBF-A6DCA2169C94}"/>
              </a:ext>
            </a:extLst>
          </p:cNvPr>
          <p:cNvCxnSpPr>
            <a:cxnSpLocks/>
            <a:stCxn id="17" idx="3"/>
            <a:endCxn id="15" idx="1"/>
          </p:cNvCxnSpPr>
          <p:nvPr/>
        </p:nvCxnSpPr>
        <p:spPr bwMode="auto">
          <a:xfrm flipV="1">
            <a:off x="2228619" y="3258156"/>
            <a:ext cx="1148582" cy="2059343"/>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2F3612FC-552F-4DB9-8A85-A9ACE3B6342A}"/>
              </a:ext>
            </a:extLst>
          </p:cNvPr>
          <p:cNvCxnSpPr>
            <a:cxnSpLocks/>
            <a:stCxn id="15" idx="3"/>
            <a:endCxn id="10" idx="1"/>
          </p:cNvCxnSpPr>
          <p:nvPr/>
        </p:nvCxnSpPr>
        <p:spPr bwMode="auto">
          <a:xfrm>
            <a:off x="4362604" y="3258156"/>
            <a:ext cx="629582" cy="806876"/>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sp>
        <p:nvSpPr>
          <p:cNvPr id="80" name="TextBox 79">
            <a:extLst>
              <a:ext uri="{FF2B5EF4-FFF2-40B4-BE49-F238E27FC236}">
                <a16:creationId xmlns:a16="http://schemas.microsoft.com/office/drawing/2014/main" id="{391BFFC2-5CCD-7871-71F7-CD9FBA6204BD}"/>
              </a:ext>
            </a:extLst>
          </p:cNvPr>
          <p:cNvSpPr txBox="1"/>
          <p:nvPr/>
        </p:nvSpPr>
        <p:spPr bwMode="auto">
          <a:xfrm>
            <a:off x="2303372" y="5545604"/>
            <a:ext cx="6214548"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Make new blocks reference </a:t>
            </a:r>
            <a:r>
              <a:rPr lang="en-US" sz="2800" i="1" dirty="0">
                <a:solidFill>
                  <a:srgbClr val="FFFF00"/>
                </a:solidFill>
                <a:latin typeface="Arial" panose="020B0604020202020204" pitchFamily="34" charset="0"/>
                <a:cs typeface="Arial" panose="020B0604020202020204" pitchFamily="34" charset="0"/>
              </a:rPr>
              <a:t>all</a:t>
            </a:r>
            <a:r>
              <a:rPr lang="en-US" sz="2800" dirty="0">
                <a:solidFill>
                  <a:srgbClr val="FFFF00"/>
                </a:solidFill>
                <a:latin typeface="Arial" panose="020B0604020202020204" pitchFamily="34" charset="0"/>
                <a:cs typeface="Arial" panose="020B0604020202020204" pitchFamily="34" charset="0"/>
              </a:rPr>
              <a:t> known predecessors</a:t>
            </a:r>
          </a:p>
        </p:txBody>
      </p:sp>
    </p:spTree>
    <p:extLst>
      <p:ext uri="{BB962C8B-B14F-4D97-AF65-F5344CB8AC3E}">
        <p14:creationId xmlns:p14="http://schemas.microsoft.com/office/powerpoint/2010/main" val="1585922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5A7C5-0B0F-6B3B-4631-45980443BD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F4C0E6-D857-BDBB-0BCF-5243E4B58EF6}"/>
              </a:ext>
            </a:extLst>
          </p:cNvPr>
          <p:cNvSpPr>
            <a:spLocks noGrp="1"/>
          </p:cNvSpPr>
          <p:nvPr>
            <p:ph type="sldNum" sz="quarter" idx="11"/>
          </p:nvPr>
        </p:nvSpPr>
        <p:spPr/>
        <p:txBody>
          <a:bodyPr/>
          <a:lstStyle/>
          <a:p>
            <a:pPr>
              <a:defRPr/>
            </a:pPr>
            <a:fld id="{FE25F947-77F5-4CA6-8472-B4B2967773ED}" type="slidenum">
              <a:rPr lang="x-none" smtClean="0"/>
              <a:pPr>
                <a:defRPr/>
              </a:pPr>
              <a:t>114</a:t>
            </a:fld>
            <a:endParaRPr lang="en-US" dirty="0"/>
          </a:p>
        </p:txBody>
      </p:sp>
      <p:sp>
        <p:nvSpPr>
          <p:cNvPr id="14" name="Vertical Scroll 25">
            <a:extLst>
              <a:ext uri="{FF2B5EF4-FFF2-40B4-BE49-F238E27FC236}">
                <a16:creationId xmlns:a16="http://schemas.microsoft.com/office/drawing/2014/main" id="{52133050-55CF-3784-5425-5E6159883B8A}"/>
              </a:ext>
            </a:extLst>
          </p:cNvPr>
          <p:cNvSpPr/>
          <p:nvPr/>
        </p:nvSpPr>
        <p:spPr>
          <a:xfrm>
            <a:off x="6818372" y="3293745"/>
            <a:ext cx="1145304" cy="451485"/>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15A9BBBF-1B8A-741E-6635-C857D0620DED}"/>
              </a:ext>
            </a:extLst>
          </p:cNvPr>
          <p:cNvSpPr/>
          <p:nvPr/>
        </p:nvSpPr>
        <p:spPr>
          <a:xfrm>
            <a:off x="4912235" y="234706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FFD58E78-2BA2-4D09-F3AC-AF7BEF28408C}"/>
              </a:ext>
            </a:extLst>
          </p:cNvPr>
          <p:cNvSpPr/>
          <p:nvPr/>
        </p:nvSpPr>
        <p:spPr>
          <a:xfrm>
            <a:off x="4912235" y="3745230"/>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98DDDE9A-D2AF-7833-139C-38AF70F8CA57}"/>
              </a:ext>
            </a:extLst>
          </p:cNvPr>
          <p:cNvSpPr/>
          <p:nvPr/>
        </p:nvSpPr>
        <p:spPr>
          <a:xfrm>
            <a:off x="4912235" y="514339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D8392738-947C-EB35-7A25-399C8051DF04}"/>
              </a:ext>
            </a:extLst>
          </p:cNvPr>
          <p:cNvSpPr/>
          <p:nvPr/>
        </p:nvSpPr>
        <p:spPr>
          <a:xfrm>
            <a:off x="3297250" y="417143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3392768C-9A83-26C9-1A63-FEB19E4DBEB1}"/>
              </a:ext>
            </a:extLst>
          </p:cNvPr>
          <p:cNvSpPr/>
          <p:nvPr/>
        </p:nvSpPr>
        <p:spPr>
          <a:xfrm>
            <a:off x="3297250" y="2938354"/>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7" name="Vertical Scroll 25">
            <a:extLst>
              <a:ext uri="{FF2B5EF4-FFF2-40B4-BE49-F238E27FC236}">
                <a16:creationId xmlns:a16="http://schemas.microsoft.com/office/drawing/2014/main" id="{A4B8878B-FB47-EDB7-9B90-B8221BAC5B07}"/>
              </a:ext>
            </a:extLst>
          </p:cNvPr>
          <p:cNvSpPr/>
          <p:nvPr/>
        </p:nvSpPr>
        <p:spPr>
          <a:xfrm>
            <a:off x="1163265" y="499769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8" name="Vertical Scroll 25">
            <a:extLst>
              <a:ext uri="{FF2B5EF4-FFF2-40B4-BE49-F238E27FC236}">
                <a16:creationId xmlns:a16="http://schemas.microsoft.com/office/drawing/2014/main" id="{E068172E-A3B3-AEC8-0E3C-0F5F98A55A34}"/>
              </a:ext>
            </a:extLst>
          </p:cNvPr>
          <p:cNvSpPr/>
          <p:nvPr/>
        </p:nvSpPr>
        <p:spPr>
          <a:xfrm>
            <a:off x="1163265" y="399075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0" name="Vertical Scroll 25">
            <a:extLst>
              <a:ext uri="{FF2B5EF4-FFF2-40B4-BE49-F238E27FC236}">
                <a16:creationId xmlns:a16="http://schemas.microsoft.com/office/drawing/2014/main" id="{EC77B29D-F699-05BF-9202-0ADA80894710}"/>
              </a:ext>
            </a:extLst>
          </p:cNvPr>
          <p:cNvSpPr/>
          <p:nvPr/>
        </p:nvSpPr>
        <p:spPr>
          <a:xfrm>
            <a:off x="1163265" y="298380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BEA4808E-8075-7AD0-9628-26960CF82703}"/>
              </a:ext>
            </a:extLst>
          </p:cNvPr>
          <p:cNvSpPr/>
          <p:nvPr/>
        </p:nvSpPr>
        <p:spPr>
          <a:xfrm>
            <a:off x="1163265" y="197686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FC7EE660-4D6E-DC10-C798-969BC3CFB678}"/>
              </a:ext>
            </a:extLst>
          </p:cNvPr>
          <p:cNvCxnSpPr>
            <a:cxnSpLocks/>
            <a:stCxn id="9" idx="3"/>
            <a:endCxn id="14" idx="1"/>
          </p:cNvCxnSpPr>
          <p:nvPr/>
        </p:nvCxnSpPr>
        <p:spPr bwMode="auto">
          <a:xfrm>
            <a:off x="5977589" y="2666870"/>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ECC7BCCB-5301-6662-2D31-D89B01E075A9}"/>
              </a:ext>
            </a:extLst>
          </p:cNvPr>
          <p:cNvCxnSpPr>
            <a:cxnSpLocks/>
            <a:stCxn id="10" idx="3"/>
            <a:endCxn id="14" idx="1"/>
          </p:cNvCxnSpPr>
          <p:nvPr/>
        </p:nvCxnSpPr>
        <p:spPr bwMode="auto">
          <a:xfrm flipV="1">
            <a:off x="5977589" y="3519488"/>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80DCE7BC-3092-9367-136B-AE95260041DB}"/>
              </a:ext>
            </a:extLst>
          </p:cNvPr>
          <p:cNvCxnSpPr>
            <a:cxnSpLocks/>
            <a:stCxn id="11" idx="3"/>
            <a:endCxn id="14" idx="1"/>
          </p:cNvCxnSpPr>
          <p:nvPr/>
        </p:nvCxnSpPr>
        <p:spPr bwMode="auto">
          <a:xfrm flipV="1">
            <a:off x="5977589" y="3519488"/>
            <a:ext cx="897219"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3C37E9DA-3799-3D6D-6DE1-73BCFADF3B93}"/>
              </a:ext>
            </a:extLst>
          </p:cNvPr>
          <p:cNvCxnSpPr>
            <a:cxnSpLocks/>
            <a:stCxn id="16" idx="3"/>
            <a:endCxn id="11"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1F6BC603-12B3-A305-5E0C-647CCC37D635}"/>
              </a:ext>
            </a:extLst>
          </p:cNvPr>
          <p:cNvCxnSpPr>
            <a:cxnSpLocks/>
            <a:stCxn id="12" idx="3"/>
            <a:endCxn id="10" idx="1"/>
          </p:cNvCxnSpPr>
          <p:nvPr/>
        </p:nvCxnSpPr>
        <p:spPr bwMode="auto">
          <a:xfrm flipV="1">
            <a:off x="4362604" y="4065032"/>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66AFC14D-5B40-AB84-4246-0246F7EAF329}"/>
              </a:ext>
            </a:extLst>
          </p:cNvPr>
          <p:cNvSpPr>
            <a:spLocks noGrp="1"/>
          </p:cNvSpPr>
          <p:nvPr>
            <p:ph type="title"/>
          </p:nvPr>
        </p:nvSpPr>
        <p:spPr/>
        <p:txBody>
          <a:bodyPr/>
          <a:lstStyle/>
          <a:p>
            <a:r>
              <a:rPr lang="en-US" dirty="0"/>
              <a:t>Embrace the chaos</a:t>
            </a:r>
          </a:p>
        </p:txBody>
      </p:sp>
      <p:cxnSp>
        <p:nvCxnSpPr>
          <p:cNvPr id="39" name="Straight Arrow Connector 38">
            <a:extLst>
              <a:ext uri="{FF2B5EF4-FFF2-40B4-BE49-F238E27FC236}">
                <a16:creationId xmlns:a16="http://schemas.microsoft.com/office/drawing/2014/main" id="{876F4BE6-CD62-9AEC-D9A1-824D570F91D9}"/>
              </a:ext>
            </a:extLst>
          </p:cNvPr>
          <p:cNvCxnSpPr>
            <a:cxnSpLocks/>
            <a:stCxn id="15" idx="3"/>
            <a:endCxn id="9" idx="1"/>
          </p:cNvCxnSpPr>
          <p:nvPr/>
        </p:nvCxnSpPr>
        <p:spPr bwMode="auto">
          <a:xfrm flipV="1">
            <a:off x="4362604" y="2666870"/>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5E4E533F-E14B-1509-D29F-EDC5D5D22C7B}"/>
              </a:ext>
            </a:extLst>
          </p:cNvPr>
          <p:cNvCxnSpPr>
            <a:cxnSpLocks/>
            <a:stCxn id="13" idx="3"/>
            <a:endCxn id="9" idx="1"/>
          </p:cNvCxnSpPr>
          <p:nvPr/>
        </p:nvCxnSpPr>
        <p:spPr bwMode="auto">
          <a:xfrm>
            <a:off x="4362604" y="2025078"/>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7C44A680-B093-A062-5D0E-56B08D8F2C57}"/>
              </a:ext>
            </a:extLst>
          </p:cNvPr>
          <p:cNvCxnSpPr>
            <a:cxnSpLocks/>
            <a:stCxn id="21" idx="3"/>
            <a:endCxn id="13" idx="1"/>
          </p:cNvCxnSpPr>
          <p:nvPr/>
        </p:nvCxnSpPr>
        <p:spPr bwMode="auto">
          <a:xfrm flipV="1">
            <a:off x="2228619" y="2025078"/>
            <a:ext cx="1148582"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B98407CD-992C-98E2-0B94-B7DE150296EB}"/>
              </a:ext>
            </a:extLst>
          </p:cNvPr>
          <p:cNvCxnSpPr>
            <a:cxnSpLocks/>
            <a:stCxn id="20" idx="3"/>
            <a:endCxn id="15" idx="1"/>
          </p:cNvCxnSpPr>
          <p:nvPr/>
        </p:nvCxnSpPr>
        <p:spPr bwMode="auto">
          <a:xfrm flipV="1">
            <a:off x="2228619" y="3258156"/>
            <a:ext cx="1148582" cy="4545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9B1BEEF5-96AC-FE30-178F-99E000A2CBC1}"/>
              </a:ext>
            </a:extLst>
          </p:cNvPr>
          <p:cNvCxnSpPr>
            <a:cxnSpLocks/>
            <a:stCxn id="18" idx="3"/>
          </p:cNvCxnSpPr>
          <p:nvPr/>
        </p:nvCxnSpPr>
        <p:spPr bwMode="auto">
          <a:xfrm flipV="1">
            <a:off x="2228619" y="3258156"/>
            <a:ext cx="1139303" cy="105239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9E136385-62B5-FD2B-9271-A2836D8F0A97}"/>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87D03EBA-6971-5B46-D51E-E6CBE11FB578}"/>
              </a:ext>
            </a:extLst>
          </p:cNvPr>
          <p:cNvCxnSpPr>
            <a:cxnSpLocks/>
            <a:stCxn id="21" idx="3"/>
            <a:endCxn id="15" idx="1"/>
          </p:cNvCxnSpPr>
          <p:nvPr/>
        </p:nvCxnSpPr>
        <p:spPr bwMode="auto">
          <a:xfrm>
            <a:off x="2228619" y="2296664"/>
            <a:ext cx="1148582" cy="9614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0BC2AD80-F7E7-28EA-DB2F-F4EEA3D65C18}"/>
              </a:ext>
            </a:extLst>
          </p:cNvPr>
          <p:cNvCxnSpPr>
            <a:cxnSpLocks/>
            <a:stCxn id="21" idx="3"/>
          </p:cNvCxnSpPr>
          <p:nvPr/>
        </p:nvCxnSpPr>
        <p:spPr bwMode="auto">
          <a:xfrm>
            <a:off x="2228619" y="2296664"/>
            <a:ext cx="1181367" cy="227474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5D4F03CA-41DF-1007-6044-24A5630DBA88}"/>
              </a:ext>
            </a:extLst>
          </p:cNvPr>
          <p:cNvCxnSpPr>
            <a:cxnSpLocks/>
            <a:stCxn id="13" idx="3"/>
            <a:endCxn id="10" idx="1"/>
          </p:cNvCxnSpPr>
          <p:nvPr/>
        </p:nvCxnSpPr>
        <p:spPr bwMode="auto">
          <a:xfrm>
            <a:off x="4362604" y="2025078"/>
            <a:ext cx="629582"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64ECE6E7-6803-5731-78DB-0ABC8D66F495}"/>
              </a:ext>
            </a:extLst>
          </p:cNvPr>
          <p:cNvCxnSpPr>
            <a:cxnSpLocks/>
            <a:stCxn id="20" idx="3"/>
            <a:endCxn id="13" idx="1"/>
          </p:cNvCxnSpPr>
          <p:nvPr/>
        </p:nvCxnSpPr>
        <p:spPr bwMode="auto">
          <a:xfrm flipV="1">
            <a:off x="2228619" y="2025078"/>
            <a:ext cx="1148582" cy="127853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CBC33726-71B2-2DC9-ABC6-E908325248CD}"/>
              </a:ext>
            </a:extLst>
          </p:cNvPr>
          <p:cNvCxnSpPr>
            <a:cxnSpLocks/>
            <a:stCxn id="20" idx="3"/>
          </p:cNvCxnSpPr>
          <p:nvPr/>
        </p:nvCxnSpPr>
        <p:spPr bwMode="auto">
          <a:xfrm>
            <a:off x="2228619" y="3303609"/>
            <a:ext cx="1119579" cy="139447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9B41FE6B-05E6-10F1-F035-A61A93572D32}"/>
              </a:ext>
            </a:extLst>
          </p:cNvPr>
          <p:cNvCxnSpPr>
            <a:cxnSpLocks/>
            <a:stCxn id="18" idx="3"/>
            <a:endCxn id="16" idx="1"/>
          </p:cNvCxnSpPr>
          <p:nvPr/>
        </p:nvCxnSpPr>
        <p:spPr bwMode="auto">
          <a:xfrm>
            <a:off x="2228619" y="4310554"/>
            <a:ext cx="1148582" cy="141375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BE43FF48-D75F-0FD4-C530-0FBB906654F5}"/>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2BD5F475-B381-83F7-C77E-710142FF49B0}"/>
              </a:ext>
            </a:extLst>
          </p:cNvPr>
          <p:cNvCxnSpPr>
            <a:cxnSpLocks/>
            <a:stCxn id="16" idx="3"/>
            <a:endCxn id="10" idx="1"/>
          </p:cNvCxnSpPr>
          <p:nvPr/>
        </p:nvCxnSpPr>
        <p:spPr bwMode="auto">
          <a:xfrm flipV="1">
            <a:off x="4362604" y="4065032"/>
            <a:ext cx="629582" cy="165928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E7D42799-4B1A-3480-B390-DB20B05DE4E6}"/>
              </a:ext>
            </a:extLst>
          </p:cNvPr>
          <p:cNvCxnSpPr>
            <a:cxnSpLocks/>
            <a:stCxn id="12" idx="3"/>
            <a:endCxn id="11" idx="1"/>
          </p:cNvCxnSpPr>
          <p:nvPr/>
        </p:nvCxnSpPr>
        <p:spPr bwMode="auto">
          <a:xfrm>
            <a:off x="4362604" y="4491234"/>
            <a:ext cx="629582" cy="97196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784480D5-B982-D129-F96C-5A85BFAAE7E5}"/>
              </a:ext>
            </a:extLst>
          </p:cNvPr>
          <p:cNvCxnSpPr>
            <a:cxnSpLocks/>
            <a:stCxn id="17" idx="3"/>
            <a:endCxn id="15" idx="1"/>
          </p:cNvCxnSpPr>
          <p:nvPr/>
        </p:nvCxnSpPr>
        <p:spPr bwMode="auto">
          <a:xfrm flipV="1">
            <a:off x="2228619" y="3258156"/>
            <a:ext cx="1148582" cy="205934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40A3C683-E345-C58F-7FDE-93A6E0A67C8A}"/>
              </a:ext>
            </a:extLst>
          </p:cNvPr>
          <p:cNvCxnSpPr>
            <a:cxnSpLocks/>
            <a:stCxn id="15" idx="3"/>
            <a:endCxn id="10" idx="1"/>
          </p:cNvCxnSpPr>
          <p:nvPr/>
        </p:nvCxnSpPr>
        <p:spPr bwMode="auto">
          <a:xfrm>
            <a:off x="4362604" y="3258156"/>
            <a:ext cx="629582" cy="80687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 name="Speech Bubble: Rectangle with Corners Rounded 3">
            <a:extLst>
              <a:ext uri="{FF2B5EF4-FFF2-40B4-BE49-F238E27FC236}">
                <a16:creationId xmlns:a16="http://schemas.microsoft.com/office/drawing/2014/main" id="{AB0AC13D-18A6-D187-48A3-227F6691C27A}"/>
              </a:ext>
            </a:extLst>
          </p:cNvPr>
          <p:cNvSpPr/>
          <p:nvPr/>
        </p:nvSpPr>
        <p:spPr bwMode="auto">
          <a:xfrm>
            <a:off x="1163265" y="1261141"/>
            <a:ext cx="1981201" cy="510778"/>
          </a:xfrm>
          <a:prstGeom prst="wedgeRoundRectCallout">
            <a:avLst>
              <a:gd name="adj1" fmla="val 58203"/>
              <a:gd name="adj2" fmla="val 96172"/>
              <a:gd name="adj3" fmla="val 16667"/>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am honest</a:t>
            </a:r>
          </a:p>
        </p:txBody>
      </p:sp>
      <p:sp>
        <p:nvSpPr>
          <p:cNvPr id="5" name="Speech Bubble: Rectangle with Corners Rounded 4">
            <a:extLst>
              <a:ext uri="{FF2B5EF4-FFF2-40B4-BE49-F238E27FC236}">
                <a16:creationId xmlns:a16="http://schemas.microsoft.com/office/drawing/2014/main" id="{9244E6E9-9B96-5046-B467-F02D23AF8B91}"/>
              </a:ext>
            </a:extLst>
          </p:cNvPr>
          <p:cNvSpPr/>
          <p:nvPr/>
        </p:nvSpPr>
        <p:spPr bwMode="auto">
          <a:xfrm>
            <a:off x="1081208" y="4874448"/>
            <a:ext cx="1981201" cy="510778"/>
          </a:xfrm>
          <a:prstGeom prst="wedgeRoundRectCallout">
            <a:avLst>
              <a:gd name="adj1" fmla="val 57842"/>
              <a:gd name="adj2" fmla="val 98969"/>
              <a:gd name="adj3" fmla="val 16667"/>
            </a:avLst>
          </a:prstGeom>
          <a:solidFill>
            <a:schemeClr val="bg2"/>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am honest</a:t>
            </a:r>
          </a:p>
        </p:txBody>
      </p:sp>
      <p:sp>
        <p:nvSpPr>
          <p:cNvPr id="19" name="Speech Bubble: Rectangle with Corners Rounded 18">
            <a:extLst>
              <a:ext uri="{FF2B5EF4-FFF2-40B4-BE49-F238E27FC236}">
                <a16:creationId xmlns:a16="http://schemas.microsoft.com/office/drawing/2014/main" id="{DBEC2F3B-3BC4-185F-2A08-694554247EA6}"/>
              </a:ext>
            </a:extLst>
          </p:cNvPr>
          <p:cNvSpPr/>
          <p:nvPr/>
        </p:nvSpPr>
        <p:spPr bwMode="auto">
          <a:xfrm>
            <a:off x="5212184" y="1573930"/>
            <a:ext cx="2789971" cy="919401"/>
          </a:xfrm>
          <a:prstGeom prst="wedgeRoundRectCallout">
            <a:avLst>
              <a:gd name="adj1" fmla="val -81825"/>
              <a:gd name="adj2" fmla="val -2196"/>
              <a:gd name="adj3" fmla="val 16667"/>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We don’t know about each other</a:t>
            </a:r>
          </a:p>
        </p:txBody>
      </p:sp>
      <p:sp>
        <p:nvSpPr>
          <p:cNvPr id="24" name="Speech Bubble: Rectangle with Corners Rounded 23">
            <a:extLst>
              <a:ext uri="{FF2B5EF4-FFF2-40B4-BE49-F238E27FC236}">
                <a16:creationId xmlns:a16="http://schemas.microsoft.com/office/drawing/2014/main" id="{F5505AC6-34DC-04DB-F1A6-73A0660C2FEA}"/>
              </a:ext>
            </a:extLst>
          </p:cNvPr>
          <p:cNvSpPr/>
          <p:nvPr/>
        </p:nvSpPr>
        <p:spPr bwMode="auto">
          <a:xfrm>
            <a:off x="5212184" y="4531541"/>
            <a:ext cx="2789971" cy="1328023"/>
          </a:xfrm>
          <a:prstGeom prst="wedgeRoundRectCallout">
            <a:avLst>
              <a:gd name="adj1" fmla="val -79009"/>
              <a:gd name="adj2" fmla="val 39822"/>
              <a:gd name="adj3" fmla="val 16667"/>
            </a:avLst>
          </a:prstGeom>
          <a:solidFill>
            <a:schemeClr val="bg2"/>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Because we were created at about the same time!</a:t>
            </a:r>
          </a:p>
        </p:txBody>
      </p:sp>
      <p:sp>
        <p:nvSpPr>
          <p:cNvPr id="16" name="Vertical Scroll 25">
            <a:extLst>
              <a:ext uri="{FF2B5EF4-FFF2-40B4-BE49-F238E27FC236}">
                <a16:creationId xmlns:a16="http://schemas.microsoft.com/office/drawing/2014/main" id="{85A80AA2-DC55-CBA3-B09B-8D99F610C5B6}"/>
              </a:ext>
            </a:extLst>
          </p:cNvPr>
          <p:cNvSpPr/>
          <p:nvPr/>
        </p:nvSpPr>
        <p:spPr>
          <a:xfrm>
            <a:off x="3297250" y="5404510"/>
            <a:ext cx="1145304" cy="639604"/>
          </a:xfrm>
          <a:prstGeom prst="verticalScroll">
            <a:avLst/>
          </a:prstGeom>
          <a:solidFill>
            <a:schemeClr val="bg2"/>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0AC3C396-92DE-FC8B-8D44-325C4AB917C6}"/>
              </a:ext>
            </a:extLst>
          </p:cNvPr>
          <p:cNvSpPr/>
          <p:nvPr/>
        </p:nvSpPr>
        <p:spPr>
          <a:xfrm>
            <a:off x="3297250" y="1705276"/>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8039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animBg="1"/>
      <p:bldP spid="2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9415E-8284-E33C-3129-B22AD575D7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AB385-4CAC-1707-5947-D3F2D1163204}"/>
              </a:ext>
            </a:extLst>
          </p:cNvPr>
          <p:cNvSpPr>
            <a:spLocks noGrp="1"/>
          </p:cNvSpPr>
          <p:nvPr>
            <p:ph type="sldNum" sz="quarter" idx="11"/>
          </p:nvPr>
        </p:nvSpPr>
        <p:spPr/>
        <p:txBody>
          <a:bodyPr/>
          <a:lstStyle/>
          <a:p>
            <a:pPr>
              <a:defRPr/>
            </a:pPr>
            <a:fld id="{FE25F947-77F5-4CA6-8472-B4B2967773ED}" type="slidenum">
              <a:rPr lang="x-none" smtClean="0"/>
              <a:pPr>
                <a:defRPr/>
              </a:pPr>
              <a:t>115</a:t>
            </a:fld>
            <a:endParaRPr lang="en-US" dirty="0"/>
          </a:p>
        </p:txBody>
      </p:sp>
      <p:sp>
        <p:nvSpPr>
          <p:cNvPr id="14" name="Vertical Scroll 25">
            <a:extLst>
              <a:ext uri="{FF2B5EF4-FFF2-40B4-BE49-F238E27FC236}">
                <a16:creationId xmlns:a16="http://schemas.microsoft.com/office/drawing/2014/main" id="{AB47CF29-B07C-A86F-A09E-CAC0452B09B0}"/>
              </a:ext>
            </a:extLst>
          </p:cNvPr>
          <p:cNvSpPr/>
          <p:nvPr/>
        </p:nvSpPr>
        <p:spPr>
          <a:xfrm>
            <a:off x="6818372" y="3293745"/>
            <a:ext cx="1145304" cy="451485"/>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5F6D54FE-C0E1-5D49-13BE-0DC3D3128E10}"/>
              </a:ext>
            </a:extLst>
          </p:cNvPr>
          <p:cNvSpPr/>
          <p:nvPr/>
        </p:nvSpPr>
        <p:spPr>
          <a:xfrm>
            <a:off x="4912235" y="234706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928949AB-0305-B446-A535-C94C332CF6F5}"/>
              </a:ext>
            </a:extLst>
          </p:cNvPr>
          <p:cNvSpPr/>
          <p:nvPr/>
        </p:nvSpPr>
        <p:spPr>
          <a:xfrm>
            <a:off x="4912235" y="3745230"/>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C6B2B8A4-4C1B-1DA8-CB50-20C6C887586B}"/>
              </a:ext>
            </a:extLst>
          </p:cNvPr>
          <p:cNvSpPr/>
          <p:nvPr/>
        </p:nvSpPr>
        <p:spPr>
          <a:xfrm>
            <a:off x="4912235" y="514339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321795BB-A06A-3E5B-AADF-A3166F112DB0}"/>
              </a:ext>
            </a:extLst>
          </p:cNvPr>
          <p:cNvSpPr/>
          <p:nvPr/>
        </p:nvSpPr>
        <p:spPr>
          <a:xfrm>
            <a:off x="3297250" y="4171432"/>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7D96871F-0727-10C4-D620-76A7E10B300D}"/>
              </a:ext>
            </a:extLst>
          </p:cNvPr>
          <p:cNvSpPr/>
          <p:nvPr/>
        </p:nvSpPr>
        <p:spPr>
          <a:xfrm>
            <a:off x="3297250" y="2938354"/>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7" name="Vertical Scroll 25">
            <a:extLst>
              <a:ext uri="{FF2B5EF4-FFF2-40B4-BE49-F238E27FC236}">
                <a16:creationId xmlns:a16="http://schemas.microsoft.com/office/drawing/2014/main" id="{9AFEF869-D27A-0579-2B02-0B433396DE14}"/>
              </a:ext>
            </a:extLst>
          </p:cNvPr>
          <p:cNvSpPr/>
          <p:nvPr/>
        </p:nvSpPr>
        <p:spPr>
          <a:xfrm>
            <a:off x="1163265" y="499769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8" name="Vertical Scroll 25">
            <a:extLst>
              <a:ext uri="{FF2B5EF4-FFF2-40B4-BE49-F238E27FC236}">
                <a16:creationId xmlns:a16="http://schemas.microsoft.com/office/drawing/2014/main" id="{E9FCE2FB-12EC-7484-9957-7F1076D15DED}"/>
              </a:ext>
            </a:extLst>
          </p:cNvPr>
          <p:cNvSpPr/>
          <p:nvPr/>
        </p:nvSpPr>
        <p:spPr>
          <a:xfrm>
            <a:off x="1163265" y="399075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0" name="Vertical Scroll 25">
            <a:extLst>
              <a:ext uri="{FF2B5EF4-FFF2-40B4-BE49-F238E27FC236}">
                <a16:creationId xmlns:a16="http://schemas.microsoft.com/office/drawing/2014/main" id="{17592DF9-C517-9190-108A-D149105CD5A5}"/>
              </a:ext>
            </a:extLst>
          </p:cNvPr>
          <p:cNvSpPr/>
          <p:nvPr/>
        </p:nvSpPr>
        <p:spPr>
          <a:xfrm>
            <a:off x="1163265" y="298380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618CE839-4982-4AFD-FA08-70DBEC52F00B}"/>
              </a:ext>
            </a:extLst>
          </p:cNvPr>
          <p:cNvSpPr/>
          <p:nvPr/>
        </p:nvSpPr>
        <p:spPr>
          <a:xfrm>
            <a:off x="1163265" y="197686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9403C288-CECC-5D12-2519-9192E4D74157}"/>
              </a:ext>
            </a:extLst>
          </p:cNvPr>
          <p:cNvCxnSpPr>
            <a:cxnSpLocks/>
            <a:stCxn id="9" idx="3"/>
            <a:endCxn id="14" idx="1"/>
          </p:cNvCxnSpPr>
          <p:nvPr/>
        </p:nvCxnSpPr>
        <p:spPr bwMode="auto">
          <a:xfrm>
            <a:off x="5977589" y="2666870"/>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FBCCC242-136E-70FE-5E68-4B2CA6F13742}"/>
              </a:ext>
            </a:extLst>
          </p:cNvPr>
          <p:cNvCxnSpPr>
            <a:cxnSpLocks/>
            <a:stCxn id="10" idx="3"/>
            <a:endCxn id="14" idx="1"/>
          </p:cNvCxnSpPr>
          <p:nvPr/>
        </p:nvCxnSpPr>
        <p:spPr bwMode="auto">
          <a:xfrm flipV="1">
            <a:off x="5977589" y="3519488"/>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0B162E1B-970B-7CA1-CB54-907C12719127}"/>
              </a:ext>
            </a:extLst>
          </p:cNvPr>
          <p:cNvCxnSpPr>
            <a:cxnSpLocks/>
            <a:stCxn id="11" idx="3"/>
            <a:endCxn id="14" idx="1"/>
          </p:cNvCxnSpPr>
          <p:nvPr/>
        </p:nvCxnSpPr>
        <p:spPr bwMode="auto">
          <a:xfrm flipV="1">
            <a:off x="5977589" y="3519488"/>
            <a:ext cx="897219"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A47DDEF7-724B-F721-9912-039FB38B3CAB}"/>
              </a:ext>
            </a:extLst>
          </p:cNvPr>
          <p:cNvCxnSpPr>
            <a:cxnSpLocks/>
            <a:stCxn id="16" idx="3"/>
            <a:endCxn id="11"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E0AD26BE-D55C-C343-9487-8E0B6862B1E1}"/>
              </a:ext>
            </a:extLst>
          </p:cNvPr>
          <p:cNvCxnSpPr>
            <a:cxnSpLocks/>
            <a:stCxn id="12" idx="3"/>
            <a:endCxn id="10" idx="1"/>
          </p:cNvCxnSpPr>
          <p:nvPr/>
        </p:nvCxnSpPr>
        <p:spPr bwMode="auto">
          <a:xfrm flipV="1">
            <a:off x="4362604" y="4065032"/>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425AE9CF-83C5-8CC9-0BBB-B1C2ED30F5EC}"/>
              </a:ext>
            </a:extLst>
          </p:cNvPr>
          <p:cNvSpPr>
            <a:spLocks noGrp="1"/>
          </p:cNvSpPr>
          <p:nvPr>
            <p:ph type="title"/>
          </p:nvPr>
        </p:nvSpPr>
        <p:spPr/>
        <p:txBody>
          <a:bodyPr/>
          <a:lstStyle/>
          <a:p>
            <a:r>
              <a:rPr lang="en-US" dirty="0"/>
              <a:t>Embrace the chaos</a:t>
            </a:r>
          </a:p>
        </p:txBody>
      </p:sp>
      <p:cxnSp>
        <p:nvCxnSpPr>
          <p:cNvPr id="39" name="Straight Arrow Connector 38">
            <a:extLst>
              <a:ext uri="{FF2B5EF4-FFF2-40B4-BE49-F238E27FC236}">
                <a16:creationId xmlns:a16="http://schemas.microsoft.com/office/drawing/2014/main" id="{86CC42D6-E4A6-E417-E01C-F4E12809E0EC}"/>
              </a:ext>
            </a:extLst>
          </p:cNvPr>
          <p:cNvCxnSpPr>
            <a:cxnSpLocks/>
            <a:stCxn id="15" idx="3"/>
            <a:endCxn id="9" idx="1"/>
          </p:cNvCxnSpPr>
          <p:nvPr/>
        </p:nvCxnSpPr>
        <p:spPr bwMode="auto">
          <a:xfrm flipV="1">
            <a:off x="4362604" y="2666870"/>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292CFF2E-962E-A131-B2D9-E93AE5906F26}"/>
              </a:ext>
            </a:extLst>
          </p:cNvPr>
          <p:cNvCxnSpPr>
            <a:cxnSpLocks/>
            <a:stCxn id="13" idx="3"/>
            <a:endCxn id="9" idx="1"/>
          </p:cNvCxnSpPr>
          <p:nvPr/>
        </p:nvCxnSpPr>
        <p:spPr bwMode="auto">
          <a:xfrm>
            <a:off x="4362604" y="2025078"/>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F27BDC53-08DE-D551-4873-8D40876A1F69}"/>
              </a:ext>
            </a:extLst>
          </p:cNvPr>
          <p:cNvCxnSpPr>
            <a:cxnSpLocks/>
            <a:stCxn id="21" idx="3"/>
            <a:endCxn id="13" idx="1"/>
          </p:cNvCxnSpPr>
          <p:nvPr/>
        </p:nvCxnSpPr>
        <p:spPr bwMode="auto">
          <a:xfrm flipV="1">
            <a:off x="2228619" y="2025078"/>
            <a:ext cx="1148582"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54327A29-02E3-2537-13F6-8FDED3B6271C}"/>
              </a:ext>
            </a:extLst>
          </p:cNvPr>
          <p:cNvCxnSpPr>
            <a:cxnSpLocks/>
            <a:stCxn id="20" idx="3"/>
            <a:endCxn id="15" idx="1"/>
          </p:cNvCxnSpPr>
          <p:nvPr/>
        </p:nvCxnSpPr>
        <p:spPr bwMode="auto">
          <a:xfrm flipV="1">
            <a:off x="2228619" y="3258156"/>
            <a:ext cx="1148582" cy="4545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D941DB42-1585-9949-33C3-6188B6C370D3}"/>
              </a:ext>
            </a:extLst>
          </p:cNvPr>
          <p:cNvCxnSpPr>
            <a:cxnSpLocks/>
            <a:stCxn id="18" idx="3"/>
          </p:cNvCxnSpPr>
          <p:nvPr/>
        </p:nvCxnSpPr>
        <p:spPr bwMode="auto">
          <a:xfrm flipV="1">
            <a:off x="2228619" y="3258156"/>
            <a:ext cx="1139303" cy="105239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862727EE-EF5B-9596-F929-1D061C88D1E4}"/>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C73103BD-ABDB-45F0-1356-1C4FB7D0D719}"/>
              </a:ext>
            </a:extLst>
          </p:cNvPr>
          <p:cNvCxnSpPr>
            <a:cxnSpLocks/>
            <a:stCxn id="21" idx="3"/>
            <a:endCxn id="15" idx="1"/>
          </p:cNvCxnSpPr>
          <p:nvPr/>
        </p:nvCxnSpPr>
        <p:spPr bwMode="auto">
          <a:xfrm>
            <a:off x="2228619" y="2296664"/>
            <a:ext cx="1148582" cy="9614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B3AEF35A-A84C-4694-379D-0CD08159EC5A}"/>
              </a:ext>
            </a:extLst>
          </p:cNvPr>
          <p:cNvCxnSpPr>
            <a:cxnSpLocks/>
            <a:stCxn id="21" idx="3"/>
            <a:endCxn id="12" idx="1"/>
          </p:cNvCxnSpPr>
          <p:nvPr/>
        </p:nvCxnSpPr>
        <p:spPr bwMode="auto">
          <a:xfrm>
            <a:off x="2228619" y="2296664"/>
            <a:ext cx="1148582" cy="219457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31A9B3D-A0EC-EF3C-E399-8AFD9769585E}"/>
              </a:ext>
            </a:extLst>
          </p:cNvPr>
          <p:cNvCxnSpPr>
            <a:cxnSpLocks/>
            <a:stCxn id="13" idx="3"/>
            <a:endCxn id="10" idx="1"/>
          </p:cNvCxnSpPr>
          <p:nvPr/>
        </p:nvCxnSpPr>
        <p:spPr bwMode="auto">
          <a:xfrm>
            <a:off x="4362604" y="2025078"/>
            <a:ext cx="629582"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B78D7D3E-5350-4560-C41B-8FFECA358C54}"/>
              </a:ext>
            </a:extLst>
          </p:cNvPr>
          <p:cNvCxnSpPr>
            <a:cxnSpLocks/>
            <a:stCxn id="20" idx="3"/>
            <a:endCxn id="13" idx="1"/>
          </p:cNvCxnSpPr>
          <p:nvPr/>
        </p:nvCxnSpPr>
        <p:spPr bwMode="auto">
          <a:xfrm flipV="1">
            <a:off x="2228619" y="2025078"/>
            <a:ext cx="1148582" cy="127853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D5181A85-C348-D6F5-0363-783C4C2F578B}"/>
              </a:ext>
            </a:extLst>
          </p:cNvPr>
          <p:cNvCxnSpPr>
            <a:cxnSpLocks/>
            <a:stCxn id="20" idx="3"/>
            <a:endCxn id="12" idx="1"/>
          </p:cNvCxnSpPr>
          <p:nvPr/>
        </p:nvCxnSpPr>
        <p:spPr bwMode="auto">
          <a:xfrm>
            <a:off x="2228619" y="3303609"/>
            <a:ext cx="1148582" cy="118762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99F454A8-C9D4-CBA6-9CBC-947CA69A6A2D}"/>
              </a:ext>
            </a:extLst>
          </p:cNvPr>
          <p:cNvCxnSpPr>
            <a:cxnSpLocks/>
            <a:stCxn id="18" idx="3"/>
            <a:endCxn id="16" idx="1"/>
          </p:cNvCxnSpPr>
          <p:nvPr/>
        </p:nvCxnSpPr>
        <p:spPr bwMode="auto">
          <a:xfrm>
            <a:off x="2228619" y="4310554"/>
            <a:ext cx="1148582" cy="141375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98AEEC69-C5C7-D736-93B3-8DD369C1EF7F}"/>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9E3AF552-A772-B73A-4058-D203DDD47F2D}"/>
              </a:ext>
            </a:extLst>
          </p:cNvPr>
          <p:cNvCxnSpPr>
            <a:cxnSpLocks/>
            <a:stCxn id="16" idx="3"/>
            <a:endCxn id="10" idx="1"/>
          </p:cNvCxnSpPr>
          <p:nvPr/>
        </p:nvCxnSpPr>
        <p:spPr bwMode="auto">
          <a:xfrm flipV="1">
            <a:off x="4362604" y="4065032"/>
            <a:ext cx="629582" cy="165928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78FC1C15-B7C9-A5AC-9C8C-0DACE20FB89F}"/>
              </a:ext>
            </a:extLst>
          </p:cNvPr>
          <p:cNvCxnSpPr>
            <a:cxnSpLocks/>
            <a:stCxn id="12" idx="3"/>
            <a:endCxn id="11" idx="1"/>
          </p:cNvCxnSpPr>
          <p:nvPr/>
        </p:nvCxnSpPr>
        <p:spPr bwMode="auto">
          <a:xfrm>
            <a:off x="4362604" y="4491234"/>
            <a:ext cx="629582" cy="97196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3D666611-DF83-F129-C72E-A90B36D6CF29}"/>
              </a:ext>
            </a:extLst>
          </p:cNvPr>
          <p:cNvCxnSpPr>
            <a:cxnSpLocks/>
            <a:stCxn id="17" idx="3"/>
            <a:endCxn id="15" idx="1"/>
          </p:cNvCxnSpPr>
          <p:nvPr/>
        </p:nvCxnSpPr>
        <p:spPr bwMode="auto">
          <a:xfrm flipV="1">
            <a:off x="2228619" y="3258156"/>
            <a:ext cx="1148582" cy="205934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02E8DDF6-F389-631D-4029-414EE8ADD8BD}"/>
              </a:ext>
            </a:extLst>
          </p:cNvPr>
          <p:cNvCxnSpPr>
            <a:cxnSpLocks/>
            <a:stCxn id="15" idx="3"/>
            <a:endCxn id="10" idx="1"/>
          </p:cNvCxnSpPr>
          <p:nvPr/>
        </p:nvCxnSpPr>
        <p:spPr bwMode="auto">
          <a:xfrm>
            <a:off x="4362604" y="3258156"/>
            <a:ext cx="629582" cy="80687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9" name="Speech Bubble: Rectangle with Corners Rounded 18">
            <a:extLst>
              <a:ext uri="{FF2B5EF4-FFF2-40B4-BE49-F238E27FC236}">
                <a16:creationId xmlns:a16="http://schemas.microsoft.com/office/drawing/2014/main" id="{6F776552-5165-B4CD-CA59-77A4D961111E}"/>
              </a:ext>
            </a:extLst>
          </p:cNvPr>
          <p:cNvSpPr/>
          <p:nvPr/>
        </p:nvSpPr>
        <p:spPr bwMode="auto">
          <a:xfrm>
            <a:off x="5212184" y="1369619"/>
            <a:ext cx="2789971" cy="1328023"/>
          </a:xfrm>
          <a:prstGeom prst="wedgeRoundRectCallout">
            <a:avLst>
              <a:gd name="adj1" fmla="val -81825"/>
              <a:gd name="adj2" fmla="val -2196"/>
              <a:gd name="adj3" fmla="val 16667"/>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There are at most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k</a:t>
            </a:r>
            <a:r>
              <a:rPr kumimoji="0" lang="en-US" sz="2400" b="0" u="none" strike="noStrike" cap="none" normalizeH="0" baseline="0" dirty="0">
                <a:ln>
                  <a:noFill/>
                </a:ln>
                <a:solidFill>
                  <a:srgbClr val="FFFF00"/>
                </a:solidFill>
                <a:effectLst/>
                <a:latin typeface="Arial" panose="020B0604020202020204" pitchFamily="34" charset="0"/>
                <a:cs typeface="Arial" panose="020B0604020202020204" pitchFamily="34" charset="0"/>
              </a:rPr>
              <a:t> blocks unknown to me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6" name="Vertical Scroll 25">
            <a:extLst>
              <a:ext uri="{FF2B5EF4-FFF2-40B4-BE49-F238E27FC236}">
                <a16:creationId xmlns:a16="http://schemas.microsoft.com/office/drawing/2014/main" id="{2DD642BB-91FD-EC08-28A9-EE6631BEFE0C}"/>
              </a:ext>
            </a:extLst>
          </p:cNvPr>
          <p:cNvSpPr/>
          <p:nvPr/>
        </p:nvSpPr>
        <p:spPr>
          <a:xfrm>
            <a:off x="3297250" y="5404510"/>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AC13E5CE-F882-6D97-A264-1EF7E32F4FE5}"/>
              </a:ext>
            </a:extLst>
          </p:cNvPr>
          <p:cNvSpPr/>
          <p:nvPr/>
        </p:nvSpPr>
        <p:spPr>
          <a:xfrm>
            <a:off x="3297250" y="1705276"/>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5689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AC89D-D807-9686-D7DE-0FEFAAABFBA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E0C822F-FC22-EB80-9A3D-D0A8B70E3C3C}"/>
              </a:ext>
            </a:extLst>
          </p:cNvPr>
          <p:cNvSpPr>
            <a:spLocks noGrp="1"/>
          </p:cNvSpPr>
          <p:nvPr>
            <p:ph type="title"/>
          </p:nvPr>
        </p:nvSpPr>
        <p:spPr/>
        <p:txBody>
          <a:bodyPr/>
          <a:lstStyle/>
          <a:p>
            <a:r>
              <a:rPr lang="en-US" dirty="0"/>
              <a:t>Which </a:t>
            </a:r>
            <a:r>
              <a:rPr lang="en-US" i="1" dirty="0"/>
              <a:t>k?</a:t>
            </a:r>
            <a:endParaRPr lang="en-US" dirty="0"/>
          </a:p>
        </p:txBody>
      </p:sp>
      <p:sp>
        <p:nvSpPr>
          <p:cNvPr id="2" name="Slide Number Placeholder 1">
            <a:extLst>
              <a:ext uri="{FF2B5EF4-FFF2-40B4-BE49-F238E27FC236}">
                <a16:creationId xmlns:a16="http://schemas.microsoft.com/office/drawing/2014/main" id="{59190436-A358-1D49-3A0B-E69E4358A152}"/>
              </a:ext>
            </a:extLst>
          </p:cNvPr>
          <p:cNvSpPr>
            <a:spLocks noGrp="1"/>
          </p:cNvSpPr>
          <p:nvPr>
            <p:ph type="sldNum" sz="quarter" idx="11"/>
          </p:nvPr>
        </p:nvSpPr>
        <p:spPr/>
        <p:txBody>
          <a:bodyPr/>
          <a:lstStyle/>
          <a:p>
            <a:pPr>
              <a:defRPr/>
            </a:pPr>
            <a:fld id="{FE25F947-77F5-4CA6-8472-B4B2967773ED}" type="slidenum">
              <a:rPr lang="x-none" smtClean="0"/>
              <a:pPr>
                <a:defRPr/>
              </a:pPr>
              <a:t>116</a:t>
            </a:fld>
            <a:endParaRPr lang="en-US" dirty="0"/>
          </a:p>
        </p:txBody>
      </p:sp>
      <p:sp>
        <p:nvSpPr>
          <p:cNvPr id="15" name="TextBox 14">
            <a:extLst>
              <a:ext uri="{FF2B5EF4-FFF2-40B4-BE49-F238E27FC236}">
                <a16:creationId xmlns:a16="http://schemas.microsoft.com/office/drawing/2014/main" id="{C9F401D6-527E-E830-B346-5F9EA87C6E71}"/>
              </a:ext>
            </a:extLst>
          </p:cNvPr>
          <p:cNvSpPr txBox="1"/>
          <p:nvPr/>
        </p:nvSpPr>
        <p:spPr bwMode="auto">
          <a:xfrm>
            <a:off x="5767528" y="4241547"/>
            <a:ext cx="97334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 = 3</a:t>
            </a:r>
          </a:p>
        </p:txBody>
      </p:sp>
      <p:sp>
        <p:nvSpPr>
          <p:cNvPr id="16" name="TextBox 3">
            <a:extLst>
              <a:ext uri="{FF2B5EF4-FFF2-40B4-BE49-F238E27FC236}">
                <a16:creationId xmlns:a16="http://schemas.microsoft.com/office/drawing/2014/main" id="{A3A39EC6-6BCC-D4F4-A98C-65C1E6FCD194}"/>
              </a:ext>
            </a:extLst>
          </p:cNvPr>
          <p:cNvSpPr txBox="1"/>
          <p:nvPr/>
        </p:nvSpPr>
        <p:spPr bwMode="auto">
          <a:xfrm>
            <a:off x="1556388" y="4241547"/>
            <a:ext cx="973343"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 = 0</a:t>
            </a:r>
          </a:p>
        </p:txBody>
      </p:sp>
      <p:grpSp>
        <p:nvGrpSpPr>
          <p:cNvPr id="29" name="Group 28">
            <a:extLst>
              <a:ext uri="{FF2B5EF4-FFF2-40B4-BE49-F238E27FC236}">
                <a16:creationId xmlns:a16="http://schemas.microsoft.com/office/drawing/2014/main" id="{E81A3492-E06B-138D-D187-0E9CB9E60BDE}"/>
              </a:ext>
            </a:extLst>
          </p:cNvPr>
          <p:cNvGrpSpPr/>
          <p:nvPr/>
        </p:nvGrpSpPr>
        <p:grpSpPr>
          <a:xfrm>
            <a:off x="1058102" y="2861251"/>
            <a:ext cx="3321017" cy="682049"/>
            <a:chOff x="3788569" y="3343355"/>
            <a:chExt cx="4339365" cy="639604"/>
          </a:xfrm>
        </p:grpSpPr>
        <p:sp>
          <p:nvSpPr>
            <p:cNvPr id="19" name="Vertical Scroll 25">
              <a:extLst>
                <a:ext uri="{FF2B5EF4-FFF2-40B4-BE49-F238E27FC236}">
                  <a16:creationId xmlns:a16="http://schemas.microsoft.com/office/drawing/2014/main" id="{2530DEC3-ECE9-35AF-0EB9-1735A06F25E5}"/>
                </a:ext>
              </a:extLst>
            </p:cNvPr>
            <p:cNvSpPr/>
            <p:nvPr/>
          </p:nvSpPr>
          <p:spPr>
            <a:xfrm>
              <a:off x="3788569" y="3343355"/>
              <a:ext cx="1145304" cy="639604"/>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0" name="Straight Arrow Connector 19">
              <a:extLst>
                <a:ext uri="{FF2B5EF4-FFF2-40B4-BE49-F238E27FC236}">
                  <a16:creationId xmlns:a16="http://schemas.microsoft.com/office/drawing/2014/main" id="{B45FEF88-40B4-8AF2-0716-384095073FA9}"/>
                </a:ext>
              </a:extLst>
            </p:cNvPr>
            <p:cNvCxnSpPr>
              <a:cxnSpLocks/>
            </p:cNvCxnSpPr>
            <p:nvPr/>
          </p:nvCxnSpPr>
          <p:spPr bwMode="auto">
            <a:xfrm>
              <a:off x="4880499" y="3663157"/>
              <a:ext cx="390107" cy="0"/>
            </a:xfrm>
            <a:prstGeom prst="straightConnector1">
              <a:avLst/>
            </a:prstGeom>
            <a:solidFill>
              <a:srgbClr val="FFFFCC"/>
            </a:solidFill>
            <a:ln w="76200" cap="flat" cmpd="sng" algn="ctr">
              <a:solidFill>
                <a:srgbClr val="3399FF"/>
              </a:solidFill>
              <a:prstDash val="solid"/>
              <a:round/>
              <a:headEnd type="none" w="med" len="med"/>
              <a:tailEnd type="triangle"/>
            </a:ln>
            <a:effectLst/>
          </p:spPr>
        </p:cxnSp>
        <p:sp>
          <p:nvSpPr>
            <p:cNvPr id="21" name="Vertical Scroll 25">
              <a:extLst>
                <a:ext uri="{FF2B5EF4-FFF2-40B4-BE49-F238E27FC236}">
                  <a16:creationId xmlns:a16="http://schemas.microsoft.com/office/drawing/2014/main" id="{EDB125F9-BBD8-5287-DDE7-4473BC2300A8}"/>
                </a:ext>
              </a:extLst>
            </p:cNvPr>
            <p:cNvSpPr/>
            <p:nvPr/>
          </p:nvSpPr>
          <p:spPr>
            <a:xfrm>
              <a:off x="5217232" y="3343355"/>
              <a:ext cx="1145304" cy="639604"/>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2" name="Vertical Scroll 25">
              <a:extLst>
                <a:ext uri="{FF2B5EF4-FFF2-40B4-BE49-F238E27FC236}">
                  <a16:creationId xmlns:a16="http://schemas.microsoft.com/office/drawing/2014/main" id="{D369C3A3-5AF8-7157-5BCB-FF45AAD1EE85}"/>
                </a:ext>
              </a:extLst>
            </p:cNvPr>
            <p:cNvSpPr/>
            <p:nvPr/>
          </p:nvSpPr>
          <p:spPr>
            <a:xfrm>
              <a:off x="6645895" y="3343355"/>
              <a:ext cx="1145304" cy="639604"/>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3" name="Straight Arrow Connector 22">
              <a:extLst>
                <a:ext uri="{FF2B5EF4-FFF2-40B4-BE49-F238E27FC236}">
                  <a16:creationId xmlns:a16="http://schemas.microsoft.com/office/drawing/2014/main" id="{E3E35EAB-CDF9-BDD5-B3E9-295F3F3172A8}"/>
                </a:ext>
              </a:extLst>
            </p:cNvPr>
            <p:cNvCxnSpPr>
              <a:cxnSpLocks/>
            </p:cNvCxnSpPr>
            <p:nvPr/>
          </p:nvCxnSpPr>
          <p:spPr bwMode="auto">
            <a:xfrm>
              <a:off x="6309162" y="3663157"/>
              <a:ext cx="390107" cy="0"/>
            </a:xfrm>
            <a:prstGeom prst="straightConnector1">
              <a:avLst/>
            </a:prstGeom>
            <a:solidFill>
              <a:srgbClr val="FFFFCC"/>
            </a:solidFill>
            <a:ln w="76200" cap="flat" cmpd="sng" algn="ctr">
              <a:solidFill>
                <a:srgbClr val="3399FF"/>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DC7A0B12-1250-58A6-5EF5-8F4995CAC7B1}"/>
                </a:ext>
              </a:extLst>
            </p:cNvPr>
            <p:cNvCxnSpPr>
              <a:cxnSpLocks/>
            </p:cNvCxnSpPr>
            <p:nvPr/>
          </p:nvCxnSpPr>
          <p:spPr bwMode="auto">
            <a:xfrm>
              <a:off x="7737827" y="3663157"/>
              <a:ext cx="390107" cy="0"/>
            </a:xfrm>
            <a:prstGeom prst="straightConnector1">
              <a:avLst/>
            </a:prstGeom>
            <a:solidFill>
              <a:srgbClr val="FFFFCC"/>
            </a:solidFill>
            <a:ln w="76200" cap="flat" cmpd="sng" algn="ctr">
              <a:solidFill>
                <a:srgbClr val="3399FF"/>
              </a:solidFill>
              <a:prstDash val="solid"/>
              <a:round/>
              <a:headEnd type="none" w="med" len="med"/>
              <a:tailEnd type="triangle"/>
            </a:ln>
            <a:effectLst/>
          </p:spPr>
        </p:cxnSp>
      </p:grpSp>
      <p:grpSp>
        <p:nvGrpSpPr>
          <p:cNvPr id="32" name="Group 31">
            <a:extLst>
              <a:ext uri="{FF2B5EF4-FFF2-40B4-BE49-F238E27FC236}">
                <a16:creationId xmlns:a16="http://schemas.microsoft.com/office/drawing/2014/main" id="{10A12383-6735-DAA8-E8C0-0E9446016693}"/>
              </a:ext>
            </a:extLst>
          </p:cNvPr>
          <p:cNvGrpSpPr/>
          <p:nvPr/>
        </p:nvGrpSpPr>
        <p:grpSpPr>
          <a:xfrm>
            <a:off x="4916241" y="1701778"/>
            <a:ext cx="3634563" cy="2318945"/>
            <a:chOff x="1163265" y="1705276"/>
            <a:chExt cx="6800411" cy="4338838"/>
          </a:xfrm>
        </p:grpSpPr>
        <p:sp>
          <p:nvSpPr>
            <p:cNvPr id="33" name="Vertical Scroll 25">
              <a:extLst>
                <a:ext uri="{FF2B5EF4-FFF2-40B4-BE49-F238E27FC236}">
                  <a16:creationId xmlns:a16="http://schemas.microsoft.com/office/drawing/2014/main" id="{067062F3-7ABD-7256-DBC1-ECAF3B674EE1}"/>
                </a:ext>
              </a:extLst>
            </p:cNvPr>
            <p:cNvSpPr/>
            <p:nvPr/>
          </p:nvSpPr>
          <p:spPr>
            <a:xfrm>
              <a:off x="6818372" y="3293745"/>
              <a:ext cx="1145304" cy="451485"/>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1800" dirty="0">
                <a:solidFill>
                  <a:srgbClr val="FFFF00"/>
                </a:solidFill>
                <a:latin typeface="Calibri" panose="020F0502020204030204" pitchFamily="34" charset="0"/>
                <a:cs typeface="Calibri" panose="020F0502020204030204" pitchFamily="34" charset="0"/>
              </a:endParaRPr>
            </a:p>
          </p:txBody>
        </p:sp>
        <p:sp>
          <p:nvSpPr>
            <p:cNvPr id="34" name="Vertical Scroll 25">
              <a:extLst>
                <a:ext uri="{FF2B5EF4-FFF2-40B4-BE49-F238E27FC236}">
                  <a16:creationId xmlns:a16="http://schemas.microsoft.com/office/drawing/2014/main" id="{12F627D8-3A4E-54FC-2275-632ABA1ECAC1}"/>
                </a:ext>
              </a:extLst>
            </p:cNvPr>
            <p:cNvSpPr/>
            <p:nvPr/>
          </p:nvSpPr>
          <p:spPr>
            <a:xfrm>
              <a:off x="4912235" y="2347068"/>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5" name="Vertical Scroll 25">
              <a:extLst>
                <a:ext uri="{FF2B5EF4-FFF2-40B4-BE49-F238E27FC236}">
                  <a16:creationId xmlns:a16="http://schemas.microsoft.com/office/drawing/2014/main" id="{ECA379CA-6CAC-12E0-0648-4491F5640EDC}"/>
                </a:ext>
              </a:extLst>
            </p:cNvPr>
            <p:cNvSpPr/>
            <p:nvPr/>
          </p:nvSpPr>
          <p:spPr>
            <a:xfrm>
              <a:off x="4912235" y="3745230"/>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6" name="Vertical Scroll 25">
              <a:extLst>
                <a:ext uri="{FF2B5EF4-FFF2-40B4-BE49-F238E27FC236}">
                  <a16:creationId xmlns:a16="http://schemas.microsoft.com/office/drawing/2014/main" id="{2EE7D23E-CE3E-AB90-641B-41BE1054B744}"/>
                </a:ext>
              </a:extLst>
            </p:cNvPr>
            <p:cNvSpPr/>
            <p:nvPr/>
          </p:nvSpPr>
          <p:spPr>
            <a:xfrm>
              <a:off x="4912235" y="5143392"/>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1B0FF698-B66A-4A7C-8124-00C12EDAD9BA}"/>
                </a:ext>
              </a:extLst>
            </p:cNvPr>
            <p:cNvSpPr/>
            <p:nvPr/>
          </p:nvSpPr>
          <p:spPr>
            <a:xfrm>
              <a:off x="3297250" y="4171432"/>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8" name="Vertical Scroll 25">
              <a:extLst>
                <a:ext uri="{FF2B5EF4-FFF2-40B4-BE49-F238E27FC236}">
                  <a16:creationId xmlns:a16="http://schemas.microsoft.com/office/drawing/2014/main" id="{BE4C1E99-96DD-4313-F5CA-F4693F251D30}"/>
                </a:ext>
              </a:extLst>
            </p:cNvPr>
            <p:cNvSpPr/>
            <p:nvPr/>
          </p:nvSpPr>
          <p:spPr>
            <a:xfrm>
              <a:off x="3297250" y="2938354"/>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9" name="Vertical Scroll 25">
              <a:extLst>
                <a:ext uri="{FF2B5EF4-FFF2-40B4-BE49-F238E27FC236}">
                  <a16:creationId xmlns:a16="http://schemas.microsoft.com/office/drawing/2014/main" id="{301173FC-7021-7F51-D9BF-693C74E89E68}"/>
                </a:ext>
              </a:extLst>
            </p:cNvPr>
            <p:cNvSpPr/>
            <p:nvPr/>
          </p:nvSpPr>
          <p:spPr>
            <a:xfrm>
              <a:off x="1163265" y="4997697"/>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0" name="Vertical Scroll 25">
              <a:extLst>
                <a:ext uri="{FF2B5EF4-FFF2-40B4-BE49-F238E27FC236}">
                  <a16:creationId xmlns:a16="http://schemas.microsoft.com/office/drawing/2014/main" id="{8452C139-2EE0-7F42-E1BF-C1390A070468}"/>
                </a:ext>
              </a:extLst>
            </p:cNvPr>
            <p:cNvSpPr/>
            <p:nvPr/>
          </p:nvSpPr>
          <p:spPr>
            <a:xfrm>
              <a:off x="1163265" y="3990752"/>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1" name="Vertical Scroll 25">
              <a:extLst>
                <a:ext uri="{FF2B5EF4-FFF2-40B4-BE49-F238E27FC236}">
                  <a16:creationId xmlns:a16="http://schemas.microsoft.com/office/drawing/2014/main" id="{FDBEC6A0-9DFE-F495-4E01-9F838F2727D0}"/>
                </a:ext>
              </a:extLst>
            </p:cNvPr>
            <p:cNvSpPr/>
            <p:nvPr/>
          </p:nvSpPr>
          <p:spPr>
            <a:xfrm>
              <a:off x="1163265" y="2983807"/>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2" name="Vertical Scroll 25">
              <a:extLst>
                <a:ext uri="{FF2B5EF4-FFF2-40B4-BE49-F238E27FC236}">
                  <a16:creationId xmlns:a16="http://schemas.microsoft.com/office/drawing/2014/main" id="{1678E0A7-2D80-35AD-793A-0B9D5524ACD2}"/>
                </a:ext>
              </a:extLst>
            </p:cNvPr>
            <p:cNvSpPr/>
            <p:nvPr/>
          </p:nvSpPr>
          <p:spPr>
            <a:xfrm>
              <a:off x="1163265" y="1976862"/>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051A06E0-03BD-F892-DDBB-B20AAFDB553C}"/>
                </a:ext>
              </a:extLst>
            </p:cNvPr>
            <p:cNvCxnSpPr>
              <a:cxnSpLocks/>
              <a:stCxn id="34" idx="3"/>
              <a:endCxn id="33" idx="1"/>
            </p:cNvCxnSpPr>
            <p:nvPr/>
          </p:nvCxnSpPr>
          <p:spPr bwMode="auto">
            <a:xfrm>
              <a:off x="5977589" y="2666870"/>
              <a:ext cx="897219" cy="85261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332CBB8B-53F2-1BD7-E309-590E938EDAFF}"/>
                </a:ext>
              </a:extLst>
            </p:cNvPr>
            <p:cNvCxnSpPr>
              <a:cxnSpLocks/>
              <a:stCxn id="35" idx="3"/>
              <a:endCxn id="33" idx="1"/>
            </p:cNvCxnSpPr>
            <p:nvPr/>
          </p:nvCxnSpPr>
          <p:spPr bwMode="auto">
            <a:xfrm flipV="1">
              <a:off x="5977589" y="3519488"/>
              <a:ext cx="897219" cy="545544"/>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7756F2A7-7847-1FA1-96C4-392B42EAFB1B}"/>
                </a:ext>
              </a:extLst>
            </p:cNvPr>
            <p:cNvCxnSpPr>
              <a:cxnSpLocks/>
              <a:stCxn id="36" idx="3"/>
              <a:endCxn id="33" idx="1"/>
            </p:cNvCxnSpPr>
            <p:nvPr/>
          </p:nvCxnSpPr>
          <p:spPr bwMode="auto">
            <a:xfrm flipV="1">
              <a:off x="5977589" y="3519488"/>
              <a:ext cx="897219" cy="194370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1E39E5CF-56E5-C3D0-062B-012A8DC476F0}"/>
                </a:ext>
              </a:extLst>
            </p:cNvPr>
            <p:cNvCxnSpPr>
              <a:cxnSpLocks/>
              <a:stCxn id="65" idx="3"/>
              <a:endCxn id="36" idx="1"/>
            </p:cNvCxnSpPr>
            <p:nvPr/>
          </p:nvCxnSpPr>
          <p:spPr bwMode="auto">
            <a:xfrm flipV="1">
              <a:off x="4362604" y="5463194"/>
              <a:ext cx="629582" cy="26111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28CAD481-76EA-935A-EB76-ABC5863F130C}"/>
                </a:ext>
              </a:extLst>
            </p:cNvPr>
            <p:cNvCxnSpPr>
              <a:cxnSpLocks/>
              <a:stCxn id="37" idx="3"/>
              <a:endCxn id="35" idx="1"/>
            </p:cNvCxnSpPr>
            <p:nvPr/>
          </p:nvCxnSpPr>
          <p:spPr bwMode="auto">
            <a:xfrm flipV="1">
              <a:off x="4362604" y="4065032"/>
              <a:ext cx="629582" cy="426202"/>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DE6DACCF-42A0-685C-A0FA-A91777EADD01}"/>
                </a:ext>
              </a:extLst>
            </p:cNvPr>
            <p:cNvCxnSpPr>
              <a:cxnSpLocks/>
              <a:stCxn id="38" idx="3"/>
              <a:endCxn id="34" idx="1"/>
            </p:cNvCxnSpPr>
            <p:nvPr/>
          </p:nvCxnSpPr>
          <p:spPr bwMode="auto">
            <a:xfrm flipV="1">
              <a:off x="4362604" y="2666870"/>
              <a:ext cx="629582" cy="59128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4B8CE6B0-3542-9D0A-596D-FD3DD821F5DF}"/>
                </a:ext>
              </a:extLst>
            </p:cNvPr>
            <p:cNvCxnSpPr>
              <a:cxnSpLocks/>
              <a:stCxn id="66" idx="3"/>
              <a:endCxn id="34" idx="1"/>
            </p:cNvCxnSpPr>
            <p:nvPr/>
          </p:nvCxnSpPr>
          <p:spPr bwMode="auto">
            <a:xfrm>
              <a:off x="4362604" y="2025078"/>
              <a:ext cx="629582" cy="641792"/>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B31D3CB8-4EEE-BC2F-2FB0-2D42E243921F}"/>
                </a:ext>
              </a:extLst>
            </p:cNvPr>
            <p:cNvCxnSpPr>
              <a:cxnSpLocks/>
              <a:stCxn id="42" idx="3"/>
              <a:endCxn id="66" idx="1"/>
            </p:cNvCxnSpPr>
            <p:nvPr/>
          </p:nvCxnSpPr>
          <p:spPr bwMode="auto">
            <a:xfrm flipV="1">
              <a:off x="2228619" y="2025078"/>
              <a:ext cx="1148582" cy="27158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6D38A199-090F-66EA-07BE-4670827133A5}"/>
                </a:ext>
              </a:extLst>
            </p:cNvPr>
            <p:cNvCxnSpPr>
              <a:cxnSpLocks/>
              <a:stCxn id="41" idx="3"/>
              <a:endCxn id="38" idx="1"/>
            </p:cNvCxnSpPr>
            <p:nvPr/>
          </p:nvCxnSpPr>
          <p:spPr bwMode="auto">
            <a:xfrm flipV="1">
              <a:off x="2228619" y="3258156"/>
              <a:ext cx="1148582" cy="45453"/>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38A3BB9A-99AE-2DD0-AD85-B60A923F4922}"/>
                </a:ext>
              </a:extLst>
            </p:cNvPr>
            <p:cNvCxnSpPr>
              <a:cxnSpLocks/>
              <a:stCxn id="40" idx="3"/>
            </p:cNvCxnSpPr>
            <p:nvPr/>
          </p:nvCxnSpPr>
          <p:spPr bwMode="auto">
            <a:xfrm flipV="1">
              <a:off x="2228619" y="3258156"/>
              <a:ext cx="1139303" cy="105239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F6B9968F-65C6-8E20-5F9F-93447A3D038C}"/>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EA75FF5F-0DFD-5345-D6FC-BE9AFA335A79}"/>
                </a:ext>
              </a:extLst>
            </p:cNvPr>
            <p:cNvCxnSpPr>
              <a:cxnSpLocks/>
              <a:stCxn id="42" idx="3"/>
              <a:endCxn id="38" idx="1"/>
            </p:cNvCxnSpPr>
            <p:nvPr/>
          </p:nvCxnSpPr>
          <p:spPr bwMode="auto">
            <a:xfrm>
              <a:off x="2228619" y="2296664"/>
              <a:ext cx="1148582" cy="961492"/>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A829F263-5EFF-FFB2-48F9-FC428221F3F1}"/>
                </a:ext>
              </a:extLst>
            </p:cNvPr>
            <p:cNvCxnSpPr>
              <a:cxnSpLocks/>
              <a:stCxn id="42" idx="3"/>
            </p:cNvCxnSpPr>
            <p:nvPr/>
          </p:nvCxnSpPr>
          <p:spPr bwMode="auto">
            <a:xfrm>
              <a:off x="2228619" y="2296664"/>
              <a:ext cx="1181367" cy="2274745"/>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id="{69FF2AA5-0FF7-DF55-D08D-29DCBD03010E}"/>
                </a:ext>
              </a:extLst>
            </p:cNvPr>
            <p:cNvCxnSpPr>
              <a:cxnSpLocks/>
              <a:stCxn id="66" idx="3"/>
              <a:endCxn id="35" idx="1"/>
            </p:cNvCxnSpPr>
            <p:nvPr/>
          </p:nvCxnSpPr>
          <p:spPr bwMode="auto">
            <a:xfrm>
              <a:off x="4362604" y="2025078"/>
              <a:ext cx="629582" cy="2039954"/>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34237372-1BDA-8CD6-694F-1791982A4311}"/>
                </a:ext>
              </a:extLst>
            </p:cNvPr>
            <p:cNvCxnSpPr>
              <a:cxnSpLocks/>
              <a:stCxn id="41" idx="3"/>
              <a:endCxn id="66" idx="1"/>
            </p:cNvCxnSpPr>
            <p:nvPr/>
          </p:nvCxnSpPr>
          <p:spPr bwMode="auto">
            <a:xfrm flipV="1">
              <a:off x="2228619" y="2025078"/>
              <a:ext cx="1148582" cy="1278531"/>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DE98CB87-587D-C395-12E9-1494BA1B0A28}"/>
                </a:ext>
              </a:extLst>
            </p:cNvPr>
            <p:cNvCxnSpPr>
              <a:cxnSpLocks/>
              <a:stCxn id="41" idx="3"/>
            </p:cNvCxnSpPr>
            <p:nvPr/>
          </p:nvCxnSpPr>
          <p:spPr bwMode="auto">
            <a:xfrm>
              <a:off x="2228619" y="3303609"/>
              <a:ext cx="1119579" cy="1394474"/>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E74F0D24-322C-0018-2B82-F9F9D7F685CB}"/>
                </a:ext>
              </a:extLst>
            </p:cNvPr>
            <p:cNvCxnSpPr>
              <a:cxnSpLocks/>
              <a:stCxn id="40" idx="3"/>
              <a:endCxn id="65" idx="1"/>
            </p:cNvCxnSpPr>
            <p:nvPr/>
          </p:nvCxnSpPr>
          <p:spPr bwMode="auto">
            <a:xfrm>
              <a:off x="2228619" y="4310554"/>
              <a:ext cx="1148582" cy="141375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60" name="Straight Arrow Connector 59">
              <a:extLst>
                <a:ext uri="{FF2B5EF4-FFF2-40B4-BE49-F238E27FC236}">
                  <a16:creationId xmlns:a16="http://schemas.microsoft.com/office/drawing/2014/main" id="{5BF6506A-9E70-447F-FA21-67E7DA22EBE5}"/>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5C85A60F-A2E5-F74C-9EDC-36CAB09AEA5B}"/>
                </a:ext>
              </a:extLst>
            </p:cNvPr>
            <p:cNvCxnSpPr>
              <a:cxnSpLocks/>
              <a:stCxn id="65" idx="3"/>
              <a:endCxn id="35" idx="1"/>
            </p:cNvCxnSpPr>
            <p:nvPr/>
          </p:nvCxnSpPr>
          <p:spPr bwMode="auto">
            <a:xfrm flipV="1">
              <a:off x="4362604" y="4065032"/>
              <a:ext cx="629582" cy="1659280"/>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62" name="Straight Arrow Connector 61">
              <a:extLst>
                <a:ext uri="{FF2B5EF4-FFF2-40B4-BE49-F238E27FC236}">
                  <a16:creationId xmlns:a16="http://schemas.microsoft.com/office/drawing/2014/main" id="{702D98E9-5F01-6A60-7862-6AD2B935701B}"/>
                </a:ext>
              </a:extLst>
            </p:cNvPr>
            <p:cNvCxnSpPr>
              <a:cxnSpLocks/>
              <a:stCxn id="37" idx="3"/>
              <a:endCxn id="36" idx="1"/>
            </p:cNvCxnSpPr>
            <p:nvPr/>
          </p:nvCxnSpPr>
          <p:spPr bwMode="auto">
            <a:xfrm>
              <a:off x="4362604" y="4491234"/>
              <a:ext cx="629582" cy="971960"/>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63" name="Straight Arrow Connector 62">
              <a:extLst>
                <a:ext uri="{FF2B5EF4-FFF2-40B4-BE49-F238E27FC236}">
                  <a16:creationId xmlns:a16="http://schemas.microsoft.com/office/drawing/2014/main" id="{F31E9A6D-B3DA-49D0-FAEC-30B549140182}"/>
                </a:ext>
              </a:extLst>
            </p:cNvPr>
            <p:cNvCxnSpPr>
              <a:cxnSpLocks/>
              <a:stCxn id="39" idx="3"/>
              <a:endCxn id="38" idx="1"/>
            </p:cNvCxnSpPr>
            <p:nvPr/>
          </p:nvCxnSpPr>
          <p:spPr bwMode="auto">
            <a:xfrm flipV="1">
              <a:off x="2228619" y="3258156"/>
              <a:ext cx="1148582" cy="2059343"/>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64" name="Straight Arrow Connector 63">
              <a:extLst>
                <a:ext uri="{FF2B5EF4-FFF2-40B4-BE49-F238E27FC236}">
                  <a16:creationId xmlns:a16="http://schemas.microsoft.com/office/drawing/2014/main" id="{07BF9969-A881-910F-A8D0-F0D38FF5460E}"/>
                </a:ext>
              </a:extLst>
            </p:cNvPr>
            <p:cNvCxnSpPr>
              <a:cxnSpLocks/>
              <a:stCxn id="38" idx="3"/>
              <a:endCxn id="35" idx="1"/>
            </p:cNvCxnSpPr>
            <p:nvPr/>
          </p:nvCxnSpPr>
          <p:spPr bwMode="auto">
            <a:xfrm>
              <a:off x="4362604" y="3258156"/>
              <a:ext cx="629582" cy="80687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sp>
          <p:nvSpPr>
            <p:cNvPr id="65" name="Vertical Scroll 25">
              <a:extLst>
                <a:ext uri="{FF2B5EF4-FFF2-40B4-BE49-F238E27FC236}">
                  <a16:creationId xmlns:a16="http://schemas.microsoft.com/office/drawing/2014/main" id="{7AB8B6FC-AEA4-9301-2FB1-81AEB60F12AD}"/>
                </a:ext>
              </a:extLst>
            </p:cNvPr>
            <p:cNvSpPr/>
            <p:nvPr/>
          </p:nvSpPr>
          <p:spPr>
            <a:xfrm>
              <a:off x="3297250" y="5404510"/>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6" name="Vertical Scroll 25">
              <a:extLst>
                <a:ext uri="{FF2B5EF4-FFF2-40B4-BE49-F238E27FC236}">
                  <a16:creationId xmlns:a16="http://schemas.microsoft.com/office/drawing/2014/main" id="{7AA66AE6-4B79-651A-B35F-34F30E455671}"/>
                </a:ext>
              </a:extLst>
            </p:cNvPr>
            <p:cNvSpPr/>
            <p:nvPr/>
          </p:nvSpPr>
          <p:spPr>
            <a:xfrm>
              <a:off x="3297250" y="1705276"/>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11658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9B98B-5ADF-7B75-3463-8699860931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34AF27-14B1-DF33-1F1F-BE158316CF69}"/>
              </a:ext>
            </a:extLst>
          </p:cNvPr>
          <p:cNvSpPr>
            <a:spLocks noGrp="1"/>
          </p:cNvSpPr>
          <p:nvPr>
            <p:ph type="sldNum" sz="quarter" idx="11"/>
          </p:nvPr>
        </p:nvSpPr>
        <p:spPr/>
        <p:txBody>
          <a:bodyPr/>
          <a:lstStyle/>
          <a:p>
            <a:pPr>
              <a:defRPr/>
            </a:pPr>
            <a:fld id="{FE25F947-77F5-4CA6-8472-B4B2967773ED}" type="slidenum">
              <a:rPr lang="x-none" smtClean="0"/>
              <a:pPr>
                <a:defRPr/>
              </a:pPr>
              <a:t>117</a:t>
            </a:fld>
            <a:endParaRPr lang="en-US" dirty="0"/>
          </a:p>
        </p:txBody>
      </p:sp>
      <p:sp>
        <p:nvSpPr>
          <p:cNvPr id="6" name="Title 5">
            <a:extLst>
              <a:ext uri="{FF2B5EF4-FFF2-40B4-BE49-F238E27FC236}">
                <a16:creationId xmlns:a16="http://schemas.microsoft.com/office/drawing/2014/main" id="{88A2F5C5-7FF6-73A8-7183-86D9FB10ABE1}"/>
              </a:ext>
            </a:extLst>
          </p:cNvPr>
          <p:cNvSpPr>
            <a:spLocks noGrp="1"/>
          </p:cNvSpPr>
          <p:nvPr>
            <p:ph type="title"/>
          </p:nvPr>
        </p:nvSpPr>
        <p:spPr/>
        <p:txBody>
          <a:bodyPr/>
          <a:lstStyle/>
          <a:p>
            <a:r>
              <a:rPr lang="en-US" dirty="0"/>
              <a:t>Double Spending Attempted</a:t>
            </a:r>
          </a:p>
        </p:txBody>
      </p:sp>
      <p:sp>
        <p:nvSpPr>
          <p:cNvPr id="14" name="Vertical Scroll 25">
            <a:extLst>
              <a:ext uri="{FF2B5EF4-FFF2-40B4-BE49-F238E27FC236}">
                <a16:creationId xmlns:a16="http://schemas.microsoft.com/office/drawing/2014/main" id="{52F7037B-4CC2-760D-ECED-7F8893419BE3}"/>
              </a:ext>
            </a:extLst>
          </p:cNvPr>
          <p:cNvSpPr/>
          <p:nvPr/>
        </p:nvSpPr>
        <p:spPr>
          <a:xfrm>
            <a:off x="6089710" y="3908107"/>
            <a:ext cx="1145304" cy="451485"/>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Arial" panose="020B0604020202020204" pitchFamily="34" charset="0"/>
                <a:cs typeface="Arial" panose="020B0604020202020204" pitchFamily="34" charset="0"/>
              </a:rPr>
              <a:t>genesis</a:t>
            </a:r>
          </a:p>
        </p:txBody>
      </p:sp>
      <p:sp>
        <p:nvSpPr>
          <p:cNvPr id="9" name="Vertical Scroll 25">
            <a:extLst>
              <a:ext uri="{FF2B5EF4-FFF2-40B4-BE49-F238E27FC236}">
                <a16:creationId xmlns:a16="http://schemas.microsoft.com/office/drawing/2014/main" id="{D3DDEAD9-16CE-09B2-6DC1-0382A6D6D443}"/>
              </a:ext>
            </a:extLst>
          </p:cNvPr>
          <p:cNvSpPr/>
          <p:nvPr/>
        </p:nvSpPr>
        <p:spPr>
          <a:xfrm>
            <a:off x="4183573" y="296143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D8C83575-226D-1DBE-C954-6E04B8EAE26D}"/>
              </a:ext>
            </a:extLst>
          </p:cNvPr>
          <p:cNvSpPr/>
          <p:nvPr/>
        </p:nvSpPr>
        <p:spPr>
          <a:xfrm>
            <a:off x="4183573" y="435959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0E4CE5F9-DB2B-6443-575D-712D2F0C649A}"/>
              </a:ext>
            </a:extLst>
          </p:cNvPr>
          <p:cNvSpPr/>
          <p:nvPr/>
        </p:nvSpPr>
        <p:spPr>
          <a:xfrm>
            <a:off x="2568588" y="4785794"/>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3789584A-4B60-185F-B756-55676D69F1BF}"/>
              </a:ext>
            </a:extLst>
          </p:cNvPr>
          <p:cNvSpPr/>
          <p:nvPr/>
        </p:nvSpPr>
        <p:spPr>
          <a:xfrm>
            <a:off x="2568588" y="3552716"/>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4A5F2DDA-5DD6-C422-9F1A-83760D733F96}"/>
              </a:ext>
            </a:extLst>
          </p:cNvPr>
          <p:cNvCxnSpPr>
            <a:cxnSpLocks/>
            <a:stCxn id="9" idx="3"/>
            <a:endCxn id="14" idx="1"/>
          </p:cNvCxnSpPr>
          <p:nvPr/>
        </p:nvCxnSpPr>
        <p:spPr bwMode="auto">
          <a:xfrm>
            <a:off x="5248927" y="3281232"/>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A1B8FB3C-789E-2407-2188-797ADB289926}"/>
              </a:ext>
            </a:extLst>
          </p:cNvPr>
          <p:cNvCxnSpPr>
            <a:cxnSpLocks/>
            <a:stCxn id="10" idx="3"/>
            <a:endCxn id="14" idx="1"/>
          </p:cNvCxnSpPr>
          <p:nvPr/>
        </p:nvCxnSpPr>
        <p:spPr bwMode="auto">
          <a:xfrm flipV="1">
            <a:off x="5248927" y="4133850"/>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1009026C-9F00-BF0B-988B-A0E17D53D550}"/>
              </a:ext>
            </a:extLst>
          </p:cNvPr>
          <p:cNvCxnSpPr>
            <a:cxnSpLocks/>
            <a:stCxn id="12" idx="3"/>
            <a:endCxn id="10" idx="1"/>
          </p:cNvCxnSpPr>
          <p:nvPr/>
        </p:nvCxnSpPr>
        <p:spPr bwMode="auto">
          <a:xfrm flipV="1">
            <a:off x="3633942" y="4679394"/>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2A0CF5BD-E5F6-6027-D37A-7B4A7D9EA5C2}"/>
              </a:ext>
            </a:extLst>
          </p:cNvPr>
          <p:cNvCxnSpPr>
            <a:cxnSpLocks/>
            <a:stCxn id="15" idx="3"/>
            <a:endCxn id="9" idx="1"/>
          </p:cNvCxnSpPr>
          <p:nvPr/>
        </p:nvCxnSpPr>
        <p:spPr bwMode="auto">
          <a:xfrm flipV="1">
            <a:off x="3633942" y="3281232"/>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BD68B68A-3A7C-1133-97A8-18FBA31A81DA}"/>
              </a:ext>
            </a:extLst>
          </p:cNvPr>
          <p:cNvCxnSpPr>
            <a:cxnSpLocks/>
            <a:stCxn id="13" idx="3"/>
            <a:endCxn id="9" idx="1"/>
          </p:cNvCxnSpPr>
          <p:nvPr/>
        </p:nvCxnSpPr>
        <p:spPr bwMode="auto">
          <a:xfrm>
            <a:off x="3633942" y="2639440"/>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0F02611-D16B-8E86-B959-A0CB1392F36F}"/>
              </a:ext>
            </a:extLst>
          </p:cNvPr>
          <p:cNvCxnSpPr>
            <a:cxnSpLocks/>
            <a:stCxn id="13" idx="3"/>
            <a:endCxn id="10" idx="1"/>
          </p:cNvCxnSpPr>
          <p:nvPr/>
        </p:nvCxnSpPr>
        <p:spPr bwMode="auto">
          <a:xfrm>
            <a:off x="3633942" y="2639440"/>
            <a:ext cx="629582"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356F7A24-698B-2A0F-38FC-23B30E073165}"/>
              </a:ext>
            </a:extLst>
          </p:cNvPr>
          <p:cNvCxnSpPr>
            <a:cxnSpLocks/>
            <a:stCxn id="15" idx="3"/>
            <a:endCxn id="10" idx="1"/>
          </p:cNvCxnSpPr>
          <p:nvPr/>
        </p:nvCxnSpPr>
        <p:spPr bwMode="auto">
          <a:xfrm>
            <a:off x="3633942" y="3872518"/>
            <a:ext cx="629582" cy="80687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3" name="Vertical Scroll 25">
            <a:extLst>
              <a:ext uri="{FF2B5EF4-FFF2-40B4-BE49-F238E27FC236}">
                <a16:creationId xmlns:a16="http://schemas.microsoft.com/office/drawing/2014/main" id="{2CFAA6F0-4247-5E89-658F-EBC7F68E890C}"/>
              </a:ext>
            </a:extLst>
          </p:cNvPr>
          <p:cNvSpPr/>
          <p:nvPr/>
        </p:nvSpPr>
        <p:spPr>
          <a:xfrm>
            <a:off x="2568588" y="2319638"/>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1" name="Speech Bubble: Rectangle with Corners Rounded 30">
            <a:extLst>
              <a:ext uri="{FF2B5EF4-FFF2-40B4-BE49-F238E27FC236}">
                <a16:creationId xmlns:a16="http://schemas.microsoft.com/office/drawing/2014/main" id="{30A9E837-EE3A-860C-8AEF-3FD839E409A2}"/>
              </a:ext>
            </a:extLst>
          </p:cNvPr>
          <p:cNvSpPr/>
          <p:nvPr/>
        </p:nvSpPr>
        <p:spPr bwMode="auto">
          <a:xfrm>
            <a:off x="587387" y="1893052"/>
            <a:ext cx="1981201" cy="442674"/>
          </a:xfrm>
          <a:prstGeom prst="wedgeRoundRectCallout">
            <a:avLst>
              <a:gd name="adj1" fmla="val 72987"/>
              <a:gd name="adj2" fmla="val 130061"/>
              <a:gd name="adj3" fmla="val 16667"/>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Bob</a:t>
            </a:r>
          </a:p>
        </p:txBody>
      </p:sp>
      <p:sp>
        <p:nvSpPr>
          <p:cNvPr id="34" name="Speech Bubble: Rectangle with Corners Rounded 33">
            <a:extLst>
              <a:ext uri="{FF2B5EF4-FFF2-40B4-BE49-F238E27FC236}">
                <a16:creationId xmlns:a16="http://schemas.microsoft.com/office/drawing/2014/main" id="{E711CB24-684D-DB2B-FD26-62ACCCBB2A20}"/>
              </a:ext>
            </a:extLst>
          </p:cNvPr>
          <p:cNvSpPr/>
          <p:nvPr/>
        </p:nvSpPr>
        <p:spPr bwMode="auto">
          <a:xfrm>
            <a:off x="314326" y="4300938"/>
            <a:ext cx="2156632" cy="442674"/>
          </a:xfrm>
          <a:prstGeom prst="wedgeRoundRectCallout">
            <a:avLst>
              <a:gd name="adj1" fmla="val 72987"/>
              <a:gd name="adj2" fmla="val 130061"/>
              <a:gd name="adj3" fmla="val 16667"/>
            </a:avLst>
          </a:prstGeom>
          <a:solidFill>
            <a:schemeClr val="bg2"/>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Carol</a:t>
            </a:r>
          </a:p>
        </p:txBody>
      </p:sp>
    </p:spTree>
    <p:extLst>
      <p:ext uri="{BB962C8B-B14F-4D97-AF65-F5344CB8AC3E}">
        <p14:creationId xmlns:p14="http://schemas.microsoft.com/office/powerpoint/2010/main" val="112552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E1808-3F99-E5A2-3B12-14240C0CA08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8FF003-8F35-2890-8243-DF1EEF153AB3}"/>
              </a:ext>
            </a:extLst>
          </p:cNvPr>
          <p:cNvSpPr>
            <a:spLocks noGrp="1"/>
          </p:cNvSpPr>
          <p:nvPr>
            <p:ph type="sldNum" sz="quarter" idx="11"/>
          </p:nvPr>
        </p:nvSpPr>
        <p:spPr/>
        <p:txBody>
          <a:bodyPr/>
          <a:lstStyle/>
          <a:p>
            <a:pPr>
              <a:defRPr/>
            </a:pPr>
            <a:fld id="{FE25F947-77F5-4CA6-8472-B4B2967773ED}" type="slidenum">
              <a:rPr lang="x-none" smtClean="0"/>
              <a:pPr>
                <a:defRPr/>
              </a:pPr>
              <a:t>118</a:t>
            </a:fld>
            <a:endParaRPr lang="en-US" dirty="0"/>
          </a:p>
        </p:txBody>
      </p:sp>
      <p:sp>
        <p:nvSpPr>
          <p:cNvPr id="6" name="Title 5">
            <a:extLst>
              <a:ext uri="{FF2B5EF4-FFF2-40B4-BE49-F238E27FC236}">
                <a16:creationId xmlns:a16="http://schemas.microsoft.com/office/drawing/2014/main" id="{19241D93-4708-7C45-8E6D-9EEFF684D29B}"/>
              </a:ext>
            </a:extLst>
          </p:cNvPr>
          <p:cNvSpPr>
            <a:spLocks noGrp="1"/>
          </p:cNvSpPr>
          <p:nvPr>
            <p:ph type="title"/>
          </p:nvPr>
        </p:nvSpPr>
        <p:spPr/>
        <p:txBody>
          <a:bodyPr/>
          <a:lstStyle/>
          <a:p>
            <a:r>
              <a:rPr lang="en-US" dirty="0"/>
              <a:t>Double Spending Foiled </a:t>
            </a:r>
            <a:r>
              <a:rPr lang="en-US"/>
              <a:t>by (eventual) total ordering</a:t>
            </a:r>
            <a:endParaRPr lang="en-US" dirty="0"/>
          </a:p>
        </p:txBody>
      </p:sp>
      <p:sp>
        <p:nvSpPr>
          <p:cNvPr id="14" name="Vertical Scroll 25">
            <a:extLst>
              <a:ext uri="{FF2B5EF4-FFF2-40B4-BE49-F238E27FC236}">
                <a16:creationId xmlns:a16="http://schemas.microsoft.com/office/drawing/2014/main" id="{76381A91-D0B1-2B8D-4481-C24D3DB54898}"/>
              </a:ext>
            </a:extLst>
          </p:cNvPr>
          <p:cNvSpPr/>
          <p:nvPr/>
        </p:nvSpPr>
        <p:spPr>
          <a:xfrm>
            <a:off x="7505700" y="3429000"/>
            <a:ext cx="1145304" cy="451485"/>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Arial" panose="020B0604020202020204" pitchFamily="34" charset="0"/>
                <a:cs typeface="Arial" panose="020B0604020202020204" pitchFamily="34" charset="0"/>
              </a:rPr>
              <a:t>genesis</a:t>
            </a:r>
          </a:p>
        </p:txBody>
      </p:sp>
      <p:sp>
        <p:nvSpPr>
          <p:cNvPr id="9" name="Vertical Scroll 25">
            <a:extLst>
              <a:ext uri="{FF2B5EF4-FFF2-40B4-BE49-F238E27FC236}">
                <a16:creationId xmlns:a16="http://schemas.microsoft.com/office/drawing/2014/main" id="{AD333D11-3289-799C-EC94-DB30F6801CDF}"/>
              </a:ext>
            </a:extLst>
          </p:cNvPr>
          <p:cNvSpPr/>
          <p:nvPr/>
        </p:nvSpPr>
        <p:spPr>
          <a:xfrm>
            <a:off x="4592152" y="333494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74C8201E-393F-83C4-D3EF-06AB2DE635F1}"/>
              </a:ext>
            </a:extLst>
          </p:cNvPr>
          <p:cNvSpPr/>
          <p:nvPr/>
        </p:nvSpPr>
        <p:spPr>
          <a:xfrm>
            <a:off x="6048925" y="333494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03355561-6C88-4758-E970-5644389A0322}"/>
              </a:ext>
            </a:extLst>
          </p:cNvPr>
          <p:cNvSpPr/>
          <p:nvPr/>
        </p:nvSpPr>
        <p:spPr>
          <a:xfrm>
            <a:off x="221833" y="3334940"/>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DCE0CEDE-A507-5A97-F31E-66A2DD2FD2B2}"/>
              </a:ext>
            </a:extLst>
          </p:cNvPr>
          <p:cNvSpPr/>
          <p:nvPr/>
        </p:nvSpPr>
        <p:spPr>
          <a:xfrm>
            <a:off x="1678606" y="333494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8A02C9A-57CA-017D-D178-CF9E170D9605}"/>
              </a:ext>
            </a:extLst>
          </p:cNvPr>
          <p:cNvCxnSpPr>
            <a:cxnSpLocks/>
            <a:stCxn id="10" idx="3"/>
            <a:endCxn id="14" idx="1"/>
          </p:cNvCxnSpPr>
          <p:nvPr/>
        </p:nvCxnSpPr>
        <p:spPr bwMode="auto">
          <a:xfrm>
            <a:off x="7114279" y="3654742"/>
            <a:ext cx="447857"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BD55A99B-F0B0-E0C2-B430-C34F1BBD2382}"/>
              </a:ext>
            </a:extLst>
          </p:cNvPr>
          <p:cNvCxnSpPr>
            <a:cxnSpLocks/>
            <a:stCxn id="13" idx="3"/>
            <a:endCxn id="9" idx="1"/>
          </p:cNvCxnSpPr>
          <p:nvPr/>
        </p:nvCxnSpPr>
        <p:spPr bwMode="auto">
          <a:xfrm>
            <a:off x="4200733" y="3654742"/>
            <a:ext cx="47137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31FA8C87-6341-A3AD-FE5B-398FFE72B0FC}"/>
              </a:ext>
            </a:extLst>
          </p:cNvPr>
          <p:cNvCxnSpPr>
            <a:cxnSpLocks/>
            <a:stCxn id="13" idx="3"/>
            <a:endCxn id="9" idx="1"/>
          </p:cNvCxnSpPr>
          <p:nvPr/>
        </p:nvCxnSpPr>
        <p:spPr bwMode="auto">
          <a:xfrm>
            <a:off x="4200733" y="3654742"/>
            <a:ext cx="47137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B35FAEC8-53BE-3719-0078-9E0AFA41C7BC}"/>
              </a:ext>
            </a:extLst>
          </p:cNvPr>
          <p:cNvCxnSpPr>
            <a:cxnSpLocks/>
            <a:stCxn id="9" idx="3"/>
            <a:endCxn id="10" idx="1"/>
          </p:cNvCxnSpPr>
          <p:nvPr/>
        </p:nvCxnSpPr>
        <p:spPr bwMode="auto">
          <a:xfrm>
            <a:off x="5657506" y="3654742"/>
            <a:ext cx="47137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3" name="Vertical Scroll 25">
            <a:extLst>
              <a:ext uri="{FF2B5EF4-FFF2-40B4-BE49-F238E27FC236}">
                <a16:creationId xmlns:a16="http://schemas.microsoft.com/office/drawing/2014/main" id="{898DCC1B-EAD7-E788-B6F8-40BF0D4D040E}"/>
              </a:ext>
            </a:extLst>
          </p:cNvPr>
          <p:cNvSpPr/>
          <p:nvPr/>
        </p:nvSpPr>
        <p:spPr>
          <a:xfrm>
            <a:off x="3135379" y="3334940"/>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5F328B6B-0815-9A05-966C-6245ADED3488}"/>
              </a:ext>
            </a:extLst>
          </p:cNvPr>
          <p:cNvCxnSpPr>
            <a:cxnSpLocks/>
            <a:stCxn id="12" idx="3"/>
            <a:endCxn id="15" idx="1"/>
          </p:cNvCxnSpPr>
          <p:nvPr/>
        </p:nvCxnSpPr>
        <p:spPr bwMode="auto">
          <a:xfrm>
            <a:off x="1287187" y="3654742"/>
            <a:ext cx="47137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1B37F6DA-4553-A46E-B3E5-A918A9B6CCCE}"/>
              </a:ext>
            </a:extLst>
          </p:cNvPr>
          <p:cNvCxnSpPr>
            <a:cxnSpLocks/>
            <a:stCxn id="15" idx="3"/>
            <a:endCxn id="13" idx="1"/>
          </p:cNvCxnSpPr>
          <p:nvPr/>
        </p:nvCxnSpPr>
        <p:spPr bwMode="auto">
          <a:xfrm>
            <a:off x="2743960" y="3654742"/>
            <a:ext cx="47137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1" name="Speech Bubble: Rectangle with Corners Rounded 40">
            <a:extLst>
              <a:ext uri="{FF2B5EF4-FFF2-40B4-BE49-F238E27FC236}">
                <a16:creationId xmlns:a16="http://schemas.microsoft.com/office/drawing/2014/main" id="{2D4CE120-8199-0554-ABED-E6F3B11BFED9}"/>
              </a:ext>
            </a:extLst>
          </p:cNvPr>
          <p:cNvSpPr/>
          <p:nvPr/>
        </p:nvSpPr>
        <p:spPr bwMode="auto">
          <a:xfrm>
            <a:off x="2455217" y="2148126"/>
            <a:ext cx="1981201" cy="442674"/>
          </a:xfrm>
          <a:prstGeom prst="wedgeRoundRectCallout">
            <a:avLst>
              <a:gd name="adj1" fmla="val 14574"/>
              <a:gd name="adj2" fmla="val 191384"/>
              <a:gd name="adj3" fmla="val 16667"/>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Bob</a:t>
            </a:r>
          </a:p>
        </p:txBody>
      </p:sp>
      <p:sp>
        <p:nvSpPr>
          <p:cNvPr id="42" name="Speech Bubble: Rectangle with Corners Rounded 41">
            <a:extLst>
              <a:ext uri="{FF2B5EF4-FFF2-40B4-BE49-F238E27FC236}">
                <a16:creationId xmlns:a16="http://schemas.microsoft.com/office/drawing/2014/main" id="{1C0CD65F-7FCD-06B8-FBFA-E6672CD652A1}"/>
              </a:ext>
            </a:extLst>
          </p:cNvPr>
          <p:cNvSpPr/>
          <p:nvPr/>
        </p:nvSpPr>
        <p:spPr bwMode="auto">
          <a:xfrm>
            <a:off x="208871" y="2260997"/>
            <a:ext cx="2156632" cy="442674"/>
          </a:xfrm>
          <a:prstGeom prst="wedgeRoundRectCallout">
            <a:avLst>
              <a:gd name="adj1" fmla="val -21087"/>
              <a:gd name="adj2" fmla="val 160723"/>
              <a:gd name="adj3" fmla="val 16667"/>
            </a:avLst>
          </a:prstGeom>
          <a:solidFill>
            <a:schemeClr val="bg2"/>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Carol</a:t>
            </a:r>
          </a:p>
        </p:txBody>
      </p:sp>
      <p:sp>
        <p:nvSpPr>
          <p:cNvPr id="43" name="Explosion: 14 Points 42">
            <a:extLst>
              <a:ext uri="{FF2B5EF4-FFF2-40B4-BE49-F238E27FC236}">
                <a16:creationId xmlns:a16="http://schemas.microsoft.com/office/drawing/2014/main" id="{964684A3-FC32-8ACD-C579-BFA7EE7DA987}"/>
              </a:ext>
            </a:extLst>
          </p:cNvPr>
          <p:cNvSpPr/>
          <p:nvPr/>
        </p:nvSpPr>
        <p:spPr>
          <a:xfrm>
            <a:off x="-89636" y="2548532"/>
            <a:ext cx="2340894" cy="899279"/>
          </a:xfrm>
          <a:prstGeom prst="irregularSeal2">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0000"/>
                </a:solidFill>
                <a:latin typeface="Arial" panose="020B0604020202020204" pitchFamily="34" charset="0"/>
                <a:cs typeface="Arial" panose="020B0604020202020204" pitchFamily="34" charset="0"/>
              </a:rPr>
              <a:t>invalid</a:t>
            </a:r>
          </a:p>
        </p:txBody>
      </p:sp>
    </p:spTree>
    <p:extLst>
      <p:ext uri="{BB962C8B-B14F-4D97-AF65-F5344CB8AC3E}">
        <p14:creationId xmlns:p14="http://schemas.microsoft.com/office/powerpoint/2010/main" val="2409749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116A4-B322-96A9-8932-374E43BD445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672A648-0AC5-48C3-23F8-DE9049ABC6BA}"/>
              </a:ext>
            </a:extLst>
          </p:cNvPr>
          <p:cNvSpPr>
            <a:spLocks noGrp="1"/>
          </p:cNvSpPr>
          <p:nvPr>
            <p:ph type="title"/>
          </p:nvPr>
        </p:nvSpPr>
        <p:spPr/>
        <p:txBody>
          <a:bodyPr/>
          <a:lstStyle/>
          <a:p>
            <a:r>
              <a:rPr lang="en-US" dirty="0"/>
              <a:t>Present, Past, Future</a:t>
            </a:r>
          </a:p>
        </p:txBody>
      </p:sp>
      <p:sp>
        <p:nvSpPr>
          <p:cNvPr id="2" name="Slide Number Placeholder 1">
            <a:extLst>
              <a:ext uri="{FF2B5EF4-FFF2-40B4-BE49-F238E27FC236}">
                <a16:creationId xmlns:a16="http://schemas.microsoft.com/office/drawing/2014/main" id="{CFAEDECD-5472-151B-89A8-31551862C47D}"/>
              </a:ext>
            </a:extLst>
          </p:cNvPr>
          <p:cNvSpPr>
            <a:spLocks noGrp="1"/>
          </p:cNvSpPr>
          <p:nvPr>
            <p:ph type="sldNum" sz="quarter" idx="11"/>
          </p:nvPr>
        </p:nvSpPr>
        <p:spPr/>
        <p:txBody>
          <a:bodyPr/>
          <a:lstStyle/>
          <a:p>
            <a:pPr>
              <a:defRPr/>
            </a:pPr>
            <a:fld id="{FE25F947-77F5-4CA6-8472-B4B2967773ED}" type="slidenum">
              <a:rPr lang="x-none" smtClean="0"/>
              <a:pPr>
                <a:defRPr/>
              </a:pPr>
              <a:t>119</a:t>
            </a:fld>
            <a:endParaRPr lang="en-US" dirty="0"/>
          </a:p>
        </p:txBody>
      </p:sp>
      <p:sp>
        <p:nvSpPr>
          <p:cNvPr id="15" name="Vertical Scroll 25">
            <a:extLst>
              <a:ext uri="{FF2B5EF4-FFF2-40B4-BE49-F238E27FC236}">
                <a16:creationId xmlns:a16="http://schemas.microsoft.com/office/drawing/2014/main" id="{69282050-F6DC-96DA-4374-F8A8999FCEDF}"/>
              </a:ext>
            </a:extLst>
          </p:cNvPr>
          <p:cNvSpPr/>
          <p:nvPr/>
        </p:nvSpPr>
        <p:spPr>
          <a:xfrm>
            <a:off x="6818372" y="3293745"/>
            <a:ext cx="1145304" cy="451485"/>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1800" dirty="0">
              <a:solidFill>
                <a:srgbClr val="FFFF00"/>
              </a:solidFill>
              <a:latin typeface="Calibri" panose="020F0502020204030204" pitchFamily="34" charset="0"/>
              <a:cs typeface="Calibri" panose="020F0502020204030204" pitchFamily="34" charset="0"/>
            </a:endParaRPr>
          </a:p>
        </p:txBody>
      </p:sp>
      <p:sp>
        <p:nvSpPr>
          <p:cNvPr id="16" name="Vertical Scroll 25">
            <a:extLst>
              <a:ext uri="{FF2B5EF4-FFF2-40B4-BE49-F238E27FC236}">
                <a16:creationId xmlns:a16="http://schemas.microsoft.com/office/drawing/2014/main" id="{77CD0E9D-8A06-400B-3F85-1BC5BDA745D7}"/>
              </a:ext>
            </a:extLst>
          </p:cNvPr>
          <p:cNvSpPr/>
          <p:nvPr/>
        </p:nvSpPr>
        <p:spPr>
          <a:xfrm>
            <a:off x="4912235" y="2347068"/>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7" name="Vertical Scroll 25">
            <a:extLst>
              <a:ext uri="{FF2B5EF4-FFF2-40B4-BE49-F238E27FC236}">
                <a16:creationId xmlns:a16="http://schemas.microsoft.com/office/drawing/2014/main" id="{4566A220-08A9-2FE5-E4C0-965433639096}"/>
              </a:ext>
            </a:extLst>
          </p:cNvPr>
          <p:cNvSpPr/>
          <p:nvPr/>
        </p:nvSpPr>
        <p:spPr>
          <a:xfrm>
            <a:off x="4912235" y="374523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8" name="Vertical Scroll 25">
            <a:extLst>
              <a:ext uri="{FF2B5EF4-FFF2-40B4-BE49-F238E27FC236}">
                <a16:creationId xmlns:a16="http://schemas.microsoft.com/office/drawing/2014/main" id="{9E4EFAFF-471B-134A-6CE4-7C1A61CA2577}"/>
              </a:ext>
            </a:extLst>
          </p:cNvPr>
          <p:cNvSpPr/>
          <p:nvPr/>
        </p:nvSpPr>
        <p:spPr>
          <a:xfrm>
            <a:off x="4912235" y="514339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9" name="Vertical Scroll 25">
            <a:extLst>
              <a:ext uri="{FF2B5EF4-FFF2-40B4-BE49-F238E27FC236}">
                <a16:creationId xmlns:a16="http://schemas.microsoft.com/office/drawing/2014/main" id="{3929BD0F-9D7F-1669-73BF-C256CBF32565}"/>
              </a:ext>
            </a:extLst>
          </p:cNvPr>
          <p:cNvSpPr/>
          <p:nvPr/>
        </p:nvSpPr>
        <p:spPr>
          <a:xfrm>
            <a:off x="3297250" y="417143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EBA28E13-A01D-B060-829A-1354F3B34084}"/>
              </a:ext>
            </a:extLst>
          </p:cNvPr>
          <p:cNvSpPr/>
          <p:nvPr/>
        </p:nvSpPr>
        <p:spPr>
          <a:xfrm>
            <a:off x="1163265" y="507294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2" name="Vertical Scroll 25">
            <a:extLst>
              <a:ext uri="{FF2B5EF4-FFF2-40B4-BE49-F238E27FC236}">
                <a16:creationId xmlns:a16="http://schemas.microsoft.com/office/drawing/2014/main" id="{6056630F-E205-4A09-BC6C-EDB2E2A61572}"/>
              </a:ext>
            </a:extLst>
          </p:cNvPr>
          <p:cNvSpPr/>
          <p:nvPr/>
        </p:nvSpPr>
        <p:spPr>
          <a:xfrm>
            <a:off x="1163265" y="406599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3" name="Vertical Scroll 25">
            <a:extLst>
              <a:ext uri="{FF2B5EF4-FFF2-40B4-BE49-F238E27FC236}">
                <a16:creationId xmlns:a16="http://schemas.microsoft.com/office/drawing/2014/main" id="{D9F0BD3F-AD47-1254-BF98-A0FBADF6E648}"/>
              </a:ext>
            </a:extLst>
          </p:cNvPr>
          <p:cNvSpPr/>
          <p:nvPr/>
        </p:nvSpPr>
        <p:spPr>
          <a:xfrm>
            <a:off x="1163265" y="305905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4" name="Vertical Scroll 25">
            <a:extLst>
              <a:ext uri="{FF2B5EF4-FFF2-40B4-BE49-F238E27FC236}">
                <a16:creationId xmlns:a16="http://schemas.microsoft.com/office/drawing/2014/main" id="{1876E2F2-74A3-1854-80AD-ADF375F7212D}"/>
              </a:ext>
            </a:extLst>
          </p:cNvPr>
          <p:cNvSpPr/>
          <p:nvPr/>
        </p:nvSpPr>
        <p:spPr>
          <a:xfrm>
            <a:off x="1163265" y="205210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cxnSp>
        <p:nvCxnSpPr>
          <p:cNvPr id="25" name="Straight Arrow Connector 24">
            <a:extLst>
              <a:ext uri="{FF2B5EF4-FFF2-40B4-BE49-F238E27FC236}">
                <a16:creationId xmlns:a16="http://schemas.microsoft.com/office/drawing/2014/main" id="{E9867D4A-5ABE-8E9C-76E4-39EF622FCD02}"/>
              </a:ext>
            </a:extLst>
          </p:cNvPr>
          <p:cNvCxnSpPr>
            <a:cxnSpLocks/>
            <a:stCxn id="16" idx="3"/>
            <a:endCxn id="15" idx="1"/>
          </p:cNvCxnSpPr>
          <p:nvPr/>
        </p:nvCxnSpPr>
        <p:spPr bwMode="auto">
          <a:xfrm>
            <a:off x="5977589" y="2666870"/>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5D53AA87-B309-9C3E-D567-44F206419F37}"/>
              </a:ext>
            </a:extLst>
          </p:cNvPr>
          <p:cNvCxnSpPr>
            <a:cxnSpLocks/>
            <a:stCxn id="17" idx="3"/>
            <a:endCxn id="15" idx="1"/>
          </p:cNvCxnSpPr>
          <p:nvPr/>
        </p:nvCxnSpPr>
        <p:spPr bwMode="auto">
          <a:xfrm flipV="1">
            <a:off x="5977589" y="3519488"/>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27034013-0041-2F8D-E99A-01FC2DD6F8D9}"/>
              </a:ext>
            </a:extLst>
          </p:cNvPr>
          <p:cNvCxnSpPr>
            <a:cxnSpLocks/>
            <a:stCxn id="18" idx="3"/>
            <a:endCxn id="15" idx="1"/>
          </p:cNvCxnSpPr>
          <p:nvPr/>
        </p:nvCxnSpPr>
        <p:spPr bwMode="auto">
          <a:xfrm flipV="1">
            <a:off x="5977589" y="3519488"/>
            <a:ext cx="897219"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010A2FF4-40ED-5AF7-6BF4-88C56332337E}"/>
              </a:ext>
            </a:extLst>
          </p:cNvPr>
          <p:cNvCxnSpPr>
            <a:cxnSpLocks/>
            <a:stCxn id="47" idx="3"/>
            <a:endCxn id="18"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6B2B9006-B5BF-5F04-8430-2B212001D4DB}"/>
              </a:ext>
            </a:extLst>
          </p:cNvPr>
          <p:cNvCxnSpPr>
            <a:cxnSpLocks/>
            <a:stCxn id="19" idx="3"/>
            <a:endCxn id="17" idx="1"/>
          </p:cNvCxnSpPr>
          <p:nvPr/>
        </p:nvCxnSpPr>
        <p:spPr bwMode="auto">
          <a:xfrm flipV="1">
            <a:off x="4362604" y="4065032"/>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3A8F0136-EF4C-B0ED-39E1-2AD98C26D31B}"/>
              </a:ext>
            </a:extLst>
          </p:cNvPr>
          <p:cNvCxnSpPr>
            <a:cxnSpLocks/>
            <a:endCxn id="16" idx="1"/>
          </p:cNvCxnSpPr>
          <p:nvPr/>
        </p:nvCxnSpPr>
        <p:spPr bwMode="auto">
          <a:xfrm flipV="1">
            <a:off x="4362604" y="2666870"/>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1B6AE70D-4AEF-858A-D6F4-3DE589685C0E}"/>
              </a:ext>
            </a:extLst>
          </p:cNvPr>
          <p:cNvCxnSpPr>
            <a:cxnSpLocks/>
            <a:stCxn id="48" idx="3"/>
            <a:endCxn id="16" idx="1"/>
          </p:cNvCxnSpPr>
          <p:nvPr/>
        </p:nvCxnSpPr>
        <p:spPr bwMode="auto">
          <a:xfrm>
            <a:off x="4362604" y="2025078"/>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1926D421-CA56-2BC3-9354-D8A737227F8D}"/>
              </a:ext>
            </a:extLst>
          </p:cNvPr>
          <p:cNvCxnSpPr>
            <a:cxnSpLocks/>
            <a:stCxn id="24" idx="3"/>
            <a:endCxn id="48" idx="1"/>
          </p:cNvCxnSpPr>
          <p:nvPr/>
        </p:nvCxnSpPr>
        <p:spPr bwMode="auto">
          <a:xfrm flipV="1">
            <a:off x="2247430" y="2025078"/>
            <a:ext cx="1129771"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8E6A5726-479B-ED1D-FBC6-CECACED983AD}"/>
              </a:ext>
            </a:extLst>
          </p:cNvPr>
          <p:cNvCxnSpPr>
            <a:cxnSpLocks/>
            <a:stCxn id="23" idx="3"/>
          </p:cNvCxnSpPr>
          <p:nvPr/>
        </p:nvCxnSpPr>
        <p:spPr bwMode="auto">
          <a:xfrm flipV="1">
            <a:off x="2247430" y="3258156"/>
            <a:ext cx="1129771" cy="4545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7446419F-105C-2FCD-4435-02460476363D}"/>
              </a:ext>
            </a:extLst>
          </p:cNvPr>
          <p:cNvCxnSpPr>
            <a:cxnSpLocks/>
            <a:stCxn id="22" idx="3"/>
          </p:cNvCxnSpPr>
          <p:nvPr/>
        </p:nvCxnSpPr>
        <p:spPr bwMode="auto">
          <a:xfrm flipV="1">
            <a:off x="2247430" y="3258156"/>
            <a:ext cx="1120492" cy="1052398"/>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25E7C6EE-76EA-5576-6AB8-F7CFCAC0BAA2}"/>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1A3B0EDC-16BF-E5E8-0B19-6D495685C33A}"/>
              </a:ext>
            </a:extLst>
          </p:cNvPr>
          <p:cNvCxnSpPr>
            <a:cxnSpLocks/>
            <a:stCxn id="24" idx="3"/>
          </p:cNvCxnSpPr>
          <p:nvPr/>
        </p:nvCxnSpPr>
        <p:spPr bwMode="auto">
          <a:xfrm>
            <a:off x="2247430" y="2296664"/>
            <a:ext cx="1129771" cy="961492"/>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5DF4699E-D596-4157-BF6D-23982CAA2B7A}"/>
              </a:ext>
            </a:extLst>
          </p:cNvPr>
          <p:cNvCxnSpPr>
            <a:cxnSpLocks/>
            <a:stCxn id="24" idx="3"/>
          </p:cNvCxnSpPr>
          <p:nvPr/>
        </p:nvCxnSpPr>
        <p:spPr bwMode="auto">
          <a:xfrm>
            <a:off x="2247430" y="2296664"/>
            <a:ext cx="1162556" cy="227474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C23DB718-91D6-2125-4A92-835E5D576064}"/>
              </a:ext>
            </a:extLst>
          </p:cNvPr>
          <p:cNvCxnSpPr>
            <a:cxnSpLocks/>
            <a:stCxn id="48" idx="3"/>
            <a:endCxn id="17" idx="1"/>
          </p:cNvCxnSpPr>
          <p:nvPr/>
        </p:nvCxnSpPr>
        <p:spPr bwMode="auto">
          <a:xfrm>
            <a:off x="4362604" y="2025078"/>
            <a:ext cx="629582"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8EBB3F72-A714-7145-952D-50FE0AAC9C66}"/>
              </a:ext>
            </a:extLst>
          </p:cNvPr>
          <p:cNvCxnSpPr>
            <a:cxnSpLocks/>
            <a:stCxn id="23" idx="3"/>
            <a:endCxn id="48" idx="1"/>
          </p:cNvCxnSpPr>
          <p:nvPr/>
        </p:nvCxnSpPr>
        <p:spPr bwMode="auto">
          <a:xfrm flipV="1">
            <a:off x="2247430" y="2025078"/>
            <a:ext cx="1129771" cy="127853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B6EB0BF5-5123-1CE1-AD4C-2C07D9A34D54}"/>
              </a:ext>
            </a:extLst>
          </p:cNvPr>
          <p:cNvCxnSpPr>
            <a:cxnSpLocks/>
            <a:stCxn id="23" idx="3"/>
          </p:cNvCxnSpPr>
          <p:nvPr/>
        </p:nvCxnSpPr>
        <p:spPr bwMode="auto">
          <a:xfrm>
            <a:off x="2247430" y="3303609"/>
            <a:ext cx="1100768" cy="139447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606E2A51-DB30-FE46-044E-5FC5C33E0D6A}"/>
              </a:ext>
            </a:extLst>
          </p:cNvPr>
          <p:cNvCxnSpPr>
            <a:cxnSpLocks/>
            <a:stCxn id="22" idx="3"/>
            <a:endCxn id="47" idx="1"/>
          </p:cNvCxnSpPr>
          <p:nvPr/>
        </p:nvCxnSpPr>
        <p:spPr bwMode="auto">
          <a:xfrm>
            <a:off x="2247430" y="4310554"/>
            <a:ext cx="1129771" cy="141375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5BD086F3-6A8C-D8B7-BB0B-CA1C77841F5F}"/>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74FA9810-7A55-108D-2701-56CC6A66EE48}"/>
              </a:ext>
            </a:extLst>
          </p:cNvPr>
          <p:cNvCxnSpPr>
            <a:cxnSpLocks/>
            <a:stCxn id="47" idx="3"/>
            <a:endCxn id="17" idx="1"/>
          </p:cNvCxnSpPr>
          <p:nvPr/>
        </p:nvCxnSpPr>
        <p:spPr bwMode="auto">
          <a:xfrm flipV="1">
            <a:off x="4362604" y="4065032"/>
            <a:ext cx="629582" cy="165928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43EDE055-BFB1-44CD-FDAD-5286BCC7893F}"/>
              </a:ext>
            </a:extLst>
          </p:cNvPr>
          <p:cNvCxnSpPr>
            <a:cxnSpLocks/>
            <a:stCxn id="19" idx="3"/>
            <a:endCxn id="18" idx="1"/>
          </p:cNvCxnSpPr>
          <p:nvPr/>
        </p:nvCxnSpPr>
        <p:spPr bwMode="auto">
          <a:xfrm>
            <a:off x="4362604" y="4491234"/>
            <a:ext cx="629582" cy="97196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EA782C96-4406-7E17-E5E5-6EEC48B5BC91}"/>
              </a:ext>
            </a:extLst>
          </p:cNvPr>
          <p:cNvCxnSpPr>
            <a:cxnSpLocks/>
            <a:stCxn id="21" idx="3"/>
          </p:cNvCxnSpPr>
          <p:nvPr/>
        </p:nvCxnSpPr>
        <p:spPr bwMode="auto">
          <a:xfrm flipV="1">
            <a:off x="2247430" y="3258156"/>
            <a:ext cx="1129771" cy="205934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72EB90FC-939F-F723-D1C3-7A9D8524CD6C}"/>
              </a:ext>
            </a:extLst>
          </p:cNvPr>
          <p:cNvCxnSpPr>
            <a:cxnSpLocks/>
            <a:endCxn id="17" idx="1"/>
          </p:cNvCxnSpPr>
          <p:nvPr/>
        </p:nvCxnSpPr>
        <p:spPr bwMode="auto">
          <a:xfrm>
            <a:off x="4362604" y="3258156"/>
            <a:ext cx="629582" cy="80687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7" name="Vertical Scroll 25">
            <a:extLst>
              <a:ext uri="{FF2B5EF4-FFF2-40B4-BE49-F238E27FC236}">
                <a16:creationId xmlns:a16="http://schemas.microsoft.com/office/drawing/2014/main" id="{5335D269-5C9A-4910-2E81-5F22ABCE37C7}"/>
              </a:ext>
            </a:extLst>
          </p:cNvPr>
          <p:cNvSpPr/>
          <p:nvPr/>
        </p:nvSpPr>
        <p:spPr>
          <a:xfrm>
            <a:off x="3297250" y="540451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8" name="Vertical Scroll 25">
            <a:extLst>
              <a:ext uri="{FF2B5EF4-FFF2-40B4-BE49-F238E27FC236}">
                <a16:creationId xmlns:a16="http://schemas.microsoft.com/office/drawing/2014/main" id="{5A167237-C66E-71C4-CA0C-3E57BFBD6B6C}"/>
              </a:ext>
            </a:extLst>
          </p:cNvPr>
          <p:cNvSpPr/>
          <p:nvPr/>
        </p:nvSpPr>
        <p:spPr>
          <a:xfrm>
            <a:off x="3297250" y="1705276"/>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2" name="TextBox 3">
            <a:extLst>
              <a:ext uri="{FF2B5EF4-FFF2-40B4-BE49-F238E27FC236}">
                <a16:creationId xmlns:a16="http://schemas.microsoft.com/office/drawing/2014/main" id="{2F309C3D-6DF0-83FD-1DFF-3C9937E8AB32}"/>
              </a:ext>
            </a:extLst>
          </p:cNvPr>
          <p:cNvSpPr txBox="1"/>
          <p:nvPr/>
        </p:nvSpPr>
        <p:spPr bwMode="auto">
          <a:xfrm>
            <a:off x="608462" y="1175097"/>
            <a:ext cx="2105063"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Future cone</a:t>
            </a:r>
            <a:endParaRPr lang="en-US" sz="2800" dirty="0">
              <a:solidFill>
                <a:srgbClr val="FFFF00"/>
              </a:solidFill>
              <a:latin typeface="Arial" panose="020B0604020202020204" pitchFamily="34" charset="0"/>
              <a:cs typeface="Arial" panose="020B0604020202020204" pitchFamily="34" charset="0"/>
            </a:endParaRPr>
          </a:p>
        </p:txBody>
      </p:sp>
      <p:sp>
        <p:nvSpPr>
          <p:cNvPr id="53" name="Vertical Scroll 25">
            <a:extLst>
              <a:ext uri="{FF2B5EF4-FFF2-40B4-BE49-F238E27FC236}">
                <a16:creationId xmlns:a16="http://schemas.microsoft.com/office/drawing/2014/main" id="{DF8F0E81-53E0-40B6-F204-C1EEA04FC49C}"/>
              </a:ext>
            </a:extLst>
          </p:cNvPr>
          <p:cNvSpPr/>
          <p:nvPr/>
        </p:nvSpPr>
        <p:spPr>
          <a:xfrm>
            <a:off x="3297250" y="3013601"/>
            <a:ext cx="1145304" cy="489109"/>
          </a:xfrm>
          <a:prstGeom prst="verticalScroll">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chemeClr val="bg1"/>
                </a:solidFill>
                <a:latin typeface="Arial" panose="020B0604020202020204" pitchFamily="34" charset="0"/>
                <a:cs typeface="Arial" panose="020B0604020202020204" pitchFamily="34" charset="0"/>
              </a:rPr>
              <a:t>block</a:t>
            </a:r>
          </a:p>
        </p:txBody>
      </p:sp>
    </p:spTree>
    <p:extLst>
      <p:ext uri="{BB962C8B-B14F-4D97-AF65-F5344CB8AC3E}">
        <p14:creationId xmlns:p14="http://schemas.microsoft.com/office/powerpoint/2010/main" val="244884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12</a:t>
            </a:fld>
            <a:endParaRPr lang="en-US" dirty="0"/>
          </a:p>
        </p:txBody>
      </p:sp>
      <p:grpSp>
        <p:nvGrpSpPr>
          <p:cNvPr id="4" name="Group 3"/>
          <p:cNvGrpSpPr/>
          <p:nvPr/>
        </p:nvGrpSpPr>
        <p:grpSpPr>
          <a:xfrm>
            <a:off x="1431854" y="2064235"/>
            <a:ext cx="6280292" cy="1293196"/>
            <a:chOff x="1645029" y="4460053"/>
            <a:chExt cx="6280292" cy="1293196"/>
          </a:xfrm>
          <a:effectLst>
            <a:glow rad="139700">
              <a:schemeClr val="accent3">
                <a:satMod val="175000"/>
                <a:alpha val="40000"/>
              </a:schemeClr>
            </a:glow>
          </a:effectLst>
        </p:grpSpPr>
        <p:grpSp>
          <p:nvGrpSpPr>
            <p:cNvPr id="5" name="Group 4"/>
            <p:cNvGrpSpPr/>
            <p:nvPr/>
          </p:nvGrpSpPr>
          <p:grpSpPr>
            <a:xfrm>
              <a:off x="1645029" y="4762649"/>
              <a:ext cx="5853942" cy="990600"/>
              <a:chOff x="869252" y="4762649"/>
              <a:chExt cx="5853942" cy="990600"/>
            </a:xfrm>
          </p:grpSpPr>
          <p:grpSp>
            <p:nvGrpSpPr>
              <p:cNvPr id="7" name="Group 2"/>
              <p:cNvGrpSpPr>
                <a:grpSpLocks/>
              </p:cNvGrpSpPr>
              <p:nvPr/>
            </p:nvGrpSpPr>
            <p:grpSpPr bwMode="auto">
              <a:xfrm flipH="1">
                <a:off x="869252" y="4762649"/>
                <a:ext cx="1107141" cy="990600"/>
                <a:chOff x="3168" y="1824"/>
                <a:chExt cx="912" cy="816"/>
              </a:xfrm>
            </p:grpSpPr>
            <p:sp>
              <p:nvSpPr>
                <p:cNvPr id="38"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6"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 name="Group 2"/>
              <p:cNvGrpSpPr>
                <a:grpSpLocks/>
              </p:cNvGrpSpPr>
              <p:nvPr/>
            </p:nvGrpSpPr>
            <p:grpSpPr bwMode="auto">
              <a:xfrm flipH="1">
                <a:off x="2451519" y="4762649"/>
                <a:ext cx="1107141" cy="990600"/>
                <a:chOff x="3168" y="1824"/>
                <a:chExt cx="912" cy="816"/>
              </a:xfrm>
            </p:grpSpPr>
            <p:sp>
              <p:nvSpPr>
                <p:cNvPr id="29"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3"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5"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6"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7"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9" name="Group 2"/>
              <p:cNvGrpSpPr>
                <a:grpSpLocks/>
              </p:cNvGrpSpPr>
              <p:nvPr/>
            </p:nvGrpSpPr>
            <p:grpSpPr bwMode="auto">
              <a:xfrm flipH="1">
                <a:off x="4033786" y="4762649"/>
                <a:ext cx="1107141" cy="990600"/>
                <a:chOff x="3168" y="1824"/>
                <a:chExt cx="912" cy="816"/>
              </a:xfrm>
            </p:grpSpPr>
            <p:sp>
              <p:nvSpPr>
                <p:cNvPr id="20"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1"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2"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3"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chemeClr val="accent1"/>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4"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5"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10" name="Group 2"/>
              <p:cNvGrpSpPr>
                <a:grpSpLocks/>
              </p:cNvGrpSpPr>
              <p:nvPr/>
            </p:nvGrpSpPr>
            <p:grpSpPr bwMode="auto">
              <a:xfrm flipH="1">
                <a:off x="5616053" y="4762649"/>
                <a:ext cx="1107141" cy="990600"/>
                <a:chOff x="3168" y="1824"/>
                <a:chExt cx="912" cy="816"/>
              </a:xfrm>
            </p:grpSpPr>
            <p:sp>
              <p:nvSpPr>
                <p:cNvPr id="11"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4"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5"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6"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7"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8"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9"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6" name="Freeform 5"/>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grpSp>
      <p:sp>
        <p:nvSpPr>
          <p:cNvPr id="47" name="Rounded Rectangular Callout 46"/>
          <p:cNvSpPr/>
          <p:nvPr/>
        </p:nvSpPr>
        <p:spPr bwMode="auto">
          <a:xfrm>
            <a:off x="777240" y="2064235"/>
            <a:ext cx="7132319" cy="1608605"/>
          </a:xfrm>
          <a:prstGeom prst="wedgeRoundRectCallout">
            <a:avLst>
              <a:gd name="adj1" fmla="val 32726"/>
              <a:gd name="adj2" fmla="val 68383"/>
              <a:gd name="adj3" fmla="val 16667"/>
            </a:avLst>
          </a:prstGeom>
          <a:noFill/>
          <a:ln w="76200" cap="flat" cmpd="sng" algn="ctr">
            <a:solidFill>
              <a:srgbClr val="0099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extBox 47"/>
          <p:cNvSpPr txBox="1"/>
          <p:nvPr/>
        </p:nvSpPr>
        <p:spPr bwMode="auto">
          <a:xfrm>
            <a:off x="4724767" y="4096278"/>
            <a:ext cx="3685625" cy="523220"/>
          </a:xfrm>
          <a:prstGeom prst="rect">
            <a:avLst/>
          </a:prstGeom>
          <a:solidFill>
            <a:schemeClr val="bg1"/>
          </a:solidFill>
          <a:ln w="76200">
            <a:solidFill>
              <a:srgbClr val="00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There are </a:t>
            </a:r>
            <a:r>
              <a:rPr lang="en-US" sz="2800" i="1" dirty="0">
                <a:solidFill>
                  <a:schemeClr val="tx1"/>
                </a:solidFill>
                <a:latin typeface="Arial" panose="020B0604020202020204" pitchFamily="34" charset="0"/>
                <a:cs typeface="Arial" panose="020B0604020202020204" pitchFamily="34" charset="0"/>
              </a:rPr>
              <a:t>n</a:t>
            </a:r>
            <a:r>
              <a:rPr lang="en-US" sz="2800" dirty="0">
                <a:solidFill>
                  <a:srgbClr val="FFFF00"/>
                </a:solidFill>
                <a:latin typeface="Arial" panose="020B0604020202020204" pitchFamily="34" charset="0"/>
                <a:cs typeface="Arial" panose="020B0604020202020204" pitchFamily="34" charset="0"/>
              </a:rPr>
              <a:t> validators</a:t>
            </a:r>
          </a:p>
        </p:txBody>
      </p:sp>
    </p:spTree>
    <p:extLst>
      <p:ext uri="{BB962C8B-B14F-4D97-AF65-F5344CB8AC3E}">
        <p14:creationId xmlns:p14="http://schemas.microsoft.com/office/powerpoint/2010/main" val="5834176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44874-70A2-C038-29D2-2AE642316E6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3B9A3CF-02E9-F5E6-9E67-4C817C2F7A6B}"/>
              </a:ext>
            </a:extLst>
          </p:cNvPr>
          <p:cNvSpPr>
            <a:spLocks noGrp="1"/>
          </p:cNvSpPr>
          <p:nvPr>
            <p:ph type="title"/>
          </p:nvPr>
        </p:nvSpPr>
        <p:spPr/>
        <p:txBody>
          <a:bodyPr/>
          <a:lstStyle/>
          <a:p>
            <a:r>
              <a:rPr lang="en-US" dirty="0"/>
              <a:t>Present, Past, Future</a:t>
            </a:r>
          </a:p>
        </p:txBody>
      </p:sp>
      <p:sp>
        <p:nvSpPr>
          <p:cNvPr id="2" name="Slide Number Placeholder 1">
            <a:extLst>
              <a:ext uri="{FF2B5EF4-FFF2-40B4-BE49-F238E27FC236}">
                <a16:creationId xmlns:a16="http://schemas.microsoft.com/office/drawing/2014/main" id="{72E23479-1454-1E9C-CBC1-C2ADDAFB60D6}"/>
              </a:ext>
            </a:extLst>
          </p:cNvPr>
          <p:cNvSpPr>
            <a:spLocks noGrp="1"/>
          </p:cNvSpPr>
          <p:nvPr>
            <p:ph type="sldNum" sz="quarter" idx="11"/>
          </p:nvPr>
        </p:nvSpPr>
        <p:spPr/>
        <p:txBody>
          <a:bodyPr/>
          <a:lstStyle/>
          <a:p>
            <a:pPr>
              <a:defRPr/>
            </a:pPr>
            <a:fld id="{FE25F947-77F5-4CA6-8472-B4B2967773ED}" type="slidenum">
              <a:rPr lang="x-none" smtClean="0"/>
              <a:pPr>
                <a:defRPr/>
              </a:pPr>
              <a:t>120</a:t>
            </a:fld>
            <a:endParaRPr lang="en-US" dirty="0"/>
          </a:p>
        </p:txBody>
      </p:sp>
      <p:sp>
        <p:nvSpPr>
          <p:cNvPr id="15" name="Vertical Scroll 25">
            <a:extLst>
              <a:ext uri="{FF2B5EF4-FFF2-40B4-BE49-F238E27FC236}">
                <a16:creationId xmlns:a16="http://schemas.microsoft.com/office/drawing/2014/main" id="{25CFF9AB-FCFB-EB24-5DDD-C8571E8BD2C8}"/>
              </a:ext>
            </a:extLst>
          </p:cNvPr>
          <p:cNvSpPr/>
          <p:nvPr/>
        </p:nvSpPr>
        <p:spPr>
          <a:xfrm>
            <a:off x="6818372" y="3274933"/>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6" name="Vertical Scroll 25">
            <a:extLst>
              <a:ext uri="{FF2B5EF4-FFF2-40B4-BE49-F238E27FC236}">
                <a16:creationId xmlns:a16="http://schemas.microsoft.com/office/drawing/2014/main" id="{8DEF334D-AD11-90DB-7A43-A17F6C8B82D6}"/>
              </a:ext>
            </a:extLst>
          </p:cNvPr>
          <p:cNvSpPr/>
          <p:nvPr/>
        </p:nvSpPr>
        <p:spPr>
          <a:xfrm>
            <a:off x="4912235" y="2422315"/>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7" name="Vertical Scroll 25">
            <a:extLst>
              <a:ext uri="{FF2B5EF4-FFF2-40B4-BE49-F238E27FC236}">
                <a16:creationId xmlns:a16="http://schemas.microsoft.com/office/drawing/2014/main" id="{1ED6FA68-C3E6-F1C1-5717-FEF766E48523}"/>
              </a:ext>
            </a:extLst>
          </p:cNvPr>
          <p:cNvSpPr/>
          <p:nvPr/>
        </p:nvSpPr>
        <p:spPr>
          <a:xfrm>
            <a:off x="4912235" y="3820477"/>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8" name="Vertical Scroll 25">
            <a:extLst>
              <a:ext uri="{FF2B5EF4-FFF2-40B4-BE49-F238E27FC236}">
                <a16:creationId xmlns:a16="http://schemas.microsoft.com/office/drawing/2014/main" id="{67551F33-FDB5-3212-5C85-109F4F321E8A}"/>
              </a:ext>
            </a:extLst>
          </p:cNvPr>
          <p:cNvSpPr/>
          <p:nvPr/>
        </p:nvSpPr>
        <p:spPr>
          <a:xfrm>
            <a:off x="4912235" y="514339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9" name="Vertical Scroll 25">
            <a:extLst>
              <a:ext uri="{FF2B5EF4-FFF2-40B4-BE49-F238E27FC236}">
                <a16:creationId xmlns:a16="http://schemas.microsoft.com/office/drawing/2014/main" id="{211D5408-9EDB-61DF-2009-6F3994AE9217}"/>
              </a:ext>
            </a:extLst>
          </p:cNvPr>
          <p:cNvSpPr/>
          <p:nvPr/>
        </p:nvSpPr>
        <p:spPr>
          <a:xfrm>
            <a:off x="3297250" y="417143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26E286B8-A71F-0CAC-C929-F5B32741D204}"/>
              </a:ext>
            </a:extLst>
          </p:cNvPr>
          <p:cNvSpPr/>
          <p:nvPr/>
        </p:nvSpPr>
        <p:spPr>
          <a:xfrm>
            <a:off x="1163265" y="507294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2" name="Vertical Scroll 25">
            <a:extLst>
              <a:ext uri="{FF2B5EF4-FFF2-40B4-BE49-F238E27FC236}">
                <a16:creationId xmlns:a16="http://schemas.microsoft.com/office/drawing/2014/main" id="{ECD24368-A317-11F8-AE53-4A5B1428FEE6}"/>
              </a:ext>
            </a:extLst>
          </p:cNvPr>
          <p:cNvSpPr/>
          <p:nvPr/>
        </p:nvSpPr>
        <p:spPr>
          <a:xfrm>
            <a:off x="1163265" y="406599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3" name="Vertical Scroll 25">
            <a:extLst>
              <a:ext uri="{FF2B5EF4-FFF2-40B4-BE49-F238E27FC236}">
                <a16:creationId xmlns:a16="http://schemas.microsoft.com/office/drawing/2014/main" id="{AB082AC9-0C6B-586A-C9C2-6FD6EAAB6D49}"/>
              </a:ext>
            </a:extLst>
          </p:cNvPr>
          <p:cNvSpPr/>
          <p:nvPr/>
        </p:nvSpPr>
        <p:spPr>
          <a:xfrm>
            <a:off x="1163265" y="305905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4" name="Vertical Scroll 25">
            <a:extLst>
              <a:ext uri="{FF2B5EF4-FFF2-40B4-BE49-F238E27FC236}">
                <a16:creationId xmlns:a16="http://schemas.microsoft.com/office/drawing/2014/main" id="{B26A2846-4DE9-BE5A-1A39-8BCD1B5A779D}"/>
              </a:ext>
            </a:extLst>
          </p:cNvPr>
          <p:cNvSpPr/>
          <p:nvPr/>
        </p:nvSpPr>
        <p:spPr>
          <a:xfrm>
            <a:off x="1163265" y="205210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cxnSp>
        <p:nvCxnSpPr>
          <p:cNvPr id="25" name="Straight Arrow Connector 24">
            <a:extLst>
              <a:ext uri="{FF2B5EF4-FFF2-40B4-BE49-F238E27FC236}">
                <a16:creationId xmlns:a16="http://schemas.microsoft.com/office/drawing/2014/main" id="{DDCA7B1A-AF64-45B8-BE12-8C4EB25F3D0F}"/>
              </a:ext>
            </a:extLst>
          </p:cNvPr>
          <p:cNvCxnSpPr>
            <a:cxnSpLocks/>
            <a:stCxn id="16" idx="3"/>
            <a:endCxn id="15" idx="1"/>
          </p:cNvCxnSpPr>
          <p:nvPr/>
        </p:nvCxnSpPr>
        <p:spPr bwMode="auto">
          <a:xfrm>
            <a:off x="5996400" y="2666870"/>
            <a:ext cx="883111" cy="85261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69D01C1E-FD8C-7CC3-18A2-05C12EC07EE3}"/>
              </a:ext>
            </a:extLst>
          </p:cNvPr>
          <p:cNvCxnSpPr>
            <a:cxnSpLocks/>
            <a:stCxn id="17" idx="3"/>
            <a:endCxn id="15" idx="1"/>
          </p:cNvCxnSpPr>
          <p:nvPr/>
        </p:nvCxnSpPr>
        <p:spPr bwMode="auto">
          <a:xfrm flipV="1">
            <a:off x="5996400" y="3519488"/>
            <a:ext cx="883111" cy="545544"/>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5778349C-78E2-38DA-741A-3746DA6C1439}"/>
              </a:ext>
            </a:extLst>
          </p:cNvPr>
          <p:cNvCxnSpPr>
            <a:cxnSpLocks/>
            <a:stCxn id="18" idx="3"/>
            <a:endCxn id="15" idx="1"/>
          </p:cNvCxnSpPr>
          <p:nvPr/>
        </p:nvCxnSpPr>
        <p:spPr bwMode="auto">
          <a:xfrm flipV="1">
            <a:off x="5977589" y="3519488"/>
            <a:ext cx="901922"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0BD655FA-CB9D-3F87-58B8-9A89B770C9FF}"/>
              </a:ext>
            </a:extLst>
          </p:cNvPr>
          <p:cNvCxnSpPr>
            <a:cxnSpLocks/>
            <a:stCxn id="47" idx="3"/>
            <a:endCxn id="18"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19B38022-B07E-5796-1D5D-03FB416F9034}"/>
              </a:ext>
            </a:extLst>
          </p:cNvPr>
          <p:cNvCxnSpPr>
            <a:cxnSpLocks/>
            <a:stCxn id="19" idx="3"/>
            <a:endCxn id="17" idx="1"/>
          </p:cNvCxnSpPr>
          <p:nvPr/>
        </p:nvCxnSpPr>
        <p:spPr bwMode="auto">
          <a:xfrm flipV="1">
            <a:off x="4362604" y="4065032"/>
            <a:ext cx="610770"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CD3C37F7-C86E-F27F-389C-C44C3A74712B}"/>
              </a:ext>
            </a:extLst>
          </p:cNvPr>
          <p:cNvCxnSpPr>
            <a:cxnSpLocks/>
            <a:endCxn id="16" idx="1"/>
          </p:cNvCxnSpPr>
          <p:nvPr/>
        </p:nvCxnSpPr>
        <p:spPr bwMode="auto">
          <a:xfrm flipV="1">
            <a:off x="4362604" y="2666870"/>
            <a:ext cx="610770" cy="59128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D92C9B75-266F-D395-698B-6ADE9AFEDFE3}"/>
              </a:ext>
            </a:extLst>
          </p:cNvPr>
          <p:cNvCxnSpPr>
            <a:cxnSpLocks/>
            <a:stCxn id="48" idx="3"/>
            <a:endCxn id="16" idx="1"/>
          </p:cNvCxnSpPr>
          <p:nvPr/>
        </p:nvCxnSpPr>
        <p:spPr bwMode="auto">
          <a:xfrm>
            <a:off x="4362604" y="2025078"/>
            <a:ext cx="610770"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EDD1924D-DCE0-DE5D-3C8B-9563E99A079E}"/>
              </a:ext>
            </a:extLst>
          </p:cNvPr>
          <p:cNvCxnSpPr>
            <a:cxnSpLocks/>
            <a:stCxn id="24" idx="3"/>
            <a:endCxn id="48" idx="1"/>
          </p:cNvCxnSpPr>
          <p:nvPr/>
        </p:nvCxnSpPr>
        <p:spPr bwMode="auto">
          <a:xfrm flipV="1">
            <a:off x="2247430" y="2025078"/>
            <a:ext cx="1129771"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A1F192B2-D0EC-7968-1450-1F416FDF593E}"/>
              </a:ext>
            </a:extLst>
          </p:cNvPr>
          <p:cNvCxnSpPr>
            <a:cxnSpLocks/>
            <a:stCxn id="23" idx="3"/>
          </p:cNvCxnSpPr>
          <p:nvPr/>
        </p:nvCxnSpPr>
        <p:spPr bwMode="auto">
          <a:xfrm flipV="1">
            <a:off x="2247430" y="3258156"/>
            <a:ext cx="1129771" cy="4545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F323993B-6E2A-D041-68AF-29D5AAEEA7F6}"/>
              </a:ext>
            </a:extLst>
          </p:cNvPr>
          <p:cNvCxnSpPr>
            <a:cxnSpLocks/>
            <a:stCxn id="22" idx="3"/>
          </p:cNvCxnSpPr>
          <p:nvPr/>
        </p:nvCxnSpPr>
        <p:spPr bwMode="auto">
          <a:xfrm flipV="1">
            <a:off x="2247430" y="3258156"/>
            <a:ext cx="1120492" cy="1052398"/>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11CF695C-A31A-5467-72C3-05FAE6E4B061}"/>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74ABA69A-EC89-2C5C-6AF1-C9D2876EFF20}"/>
              </a:ext>
            </a:extLst>
          </p:cNvPr>
          <p:cNvCxnSpPr>
            <a:cxnSpLocks/>
            <a:stCxn id="24" idx="3"/>
          </p:cNvCxnSpPr>
          <p:nvPr/>
        </p:nvCxnSpPr>
        <p:spPr bwMode="auto">
          <a:xfrm>
            <a:off x="2247430" y="2296664"/>
            <a:ext cx="1129771" cy="961492"/>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563D115-7BC3-D7BC-1BCC-EB1A42A5CE0C}"/>
              </a:ext>
            </a:extLst>
          </p:cNvPr>
          <p:cNvCxnSpPr>
            <a:cxnSpLocks/>
            <a:stCxn id="24" idx="3"/>
          </p:cNvCxnSpPr>
          <p:nvPr/>
        </p:nvCxnSpPr>
        <p:spPr bwMode="auto">
          <a:xfrm>
            <a:off x="2247430" y="2296664"/>
            <a:ext cx="1162556" cy="227474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01A2E9B7-3538-0030-EC80-02C3D58E007C}"/>
              </a:ext>
            </a:extLst>
          </p:cNvPr>
          <p:cNvCxnSpPr>
            <a:cxnSpLocks/>
            <a:stCxn id="48" idx="3"/>
            <a:endCxn id="17" idx="1"/>
          </p:cNvCxnSpPr>
          <p:nvPr/>
        </p:nvCxnSpPr>
        <p:spPr bwMode="auto">
          <a:xfrm>
            <a:off x="4362604" y="2025078"/>
            <a:ext cx="610770"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E7789260-5FD2-107F-806A-BDC1E05BB21E}"/>
              </a:ext>
            </a:extLst>
          </p:cNvPr>
          <p:cNvCxnSpPr>
            <a:cxnSpLocks/>
            <a:stCxn id="23" idx="3"/>
            <a:endCxn id="48" idx="1"/>
          </p:cNvCxnSpPr>
          <p:nvPr/>
        </p:nvCxnSpPr>
        <p:spPr bwMode="auto">
          <a:xfrm flipV="1">
            <a:off x="2247430" y="2025078"/>
            <a:ext cx="1129771" cy="127853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421759B3-4C9F-EF8D-4F0B-126FE905B44A}"/>
              </a:ext>
            </a:extLst>
          </p:cNvPr>
          <p:cNvCxnSpPr>
            <a:cxnSpLocks/>
            <a:stCxn id="23" idx="3"/>
          </p:cNvCxnSpPr>
          <p:nvPr/>
        </p:nvCxnSpPr>
        <p:spPr bwMode="auto">
          <a:xfrm>
            <a:off x="2247430" y="3303609"/>
            <a:ext cx="1100768" cy="139447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F8F64B23-35B3-7170-3225-C8891B8DFE16}"/>
              </a:ext>
            </a:extLst>
          </p:cNvPr>
          <p:cNvCxnSpPr>
            <a:cxnSpLocks/>
            <a:stCxn id="22" idx="3"/>
            <a:endCxn id="47" idx="1"/>
          </p:cNvCxnSpPr>
          <p:nvPr/>
        </p:nvCxnSpPr>
        <p:spPr bwMode="auto">
          <a:xfrm>
            <a:off x="2247430" y="4310554"/>
            <a:ext cx="1129771" cy="141375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694E24E6-FA47-93E9-C67B-56F6E09DA4BC}"/>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52B25DF9-EB5E-C639-18A4-C1A68B462A79}"/>
              </a:ext>
            </a:extLst>
          </p:cNvPr>
          <p:cNvCxnSpPr>
            <a:cxnSpLocks/>
            <a:stCxn id="47" idx="3"/>
            <a:endCxn id="17" idx="1"/>
          </p:cNvCxnSpPr>
          <p:nvPr/>
        </p:nvCxnSpPr>
        <p:spPr bwMode="auto">
          <a:xfrm flipV="1">
            <a:off x="4362604" y="4065032"/>
            <a:ext cx="610770" cy="165928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6278EF25-E524-46FC-2CC3-F2B539D17A87}"/>
              </a:ext>
            </a:extLst>
          </p:cNvPr>
          <p:cNvCxnSpPr>
            <a:cxnSpLocks/>
            <a:stCxn id="19" idx="3"/>
            <a:endCxn id="18" idx="1"/>
          </p:cNvCxnSpPr>
          <p:nvPr/>
        </p:nvCxnSpPr>
        <p:spPr bwMode="auto">
          <a:xfrm>
            <a:off x="4362604" y="4491234"/>
            <a:ext cx="629582" cy="97196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1852F897-322C-150A-83BE-84769C51F3AF}"/>
              </a:ext>
            </a:extLst>
          </p:cNvPr>
          <p:cNvCxnSpPr>
            <a:cxnSpLocks/>
            <a:stCxn id="21" idx="3"/>
          </p:cNvCxnSpPr>
          <p:nvPr/>
        </p:nvCxnSpPr>
        <p:spPr bwMode="auto">
          <a:xfrm flipV="1">
            <a:off x="2247430" y="3258156"/>
            <a:ext cx="1129771" cy="205934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9B4AB1AD-2953-8525-C7B5-99B9B30F0C0A}"/>
              </a:ext>
            </a:extLst>
          </p:cNvPr>
          <p:cNvCxnSpPr>
            <a:cxnSpLocks/>
            <a:endCxn id="17" idx="1"/>
          </p:cNvCxnSpPr>
          <p:nvPr/>
        </p:nvCxnSpPr>
        <p:spPr bwMode="auto">
          <a:xfrm>
            <a:off x="4362604" y="3258156"/>
            <a:ext cx="610770" cy="80687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sp>
        <p:nvSpPr>
          <p:cNvPr id="47" name="Vertical Scroll 25">
            <a:extLst>
              <a:ext uri="{FF2B5EF4-FFF2-40B4-BE49-F238E27FC236}">
                <a16:creationId xmlns:a16="http://schemas.microsoft.com/office/drawing/2014/main" id="{F880E198-2E1C-2776-24DD-4DA436DE87EC}"/>
              </a:ext>
            </a:extLst>
          </p:cNvPr>
          <p:cNvSpPr/>
          <p:nvPr/>
        </p:nvSpPr>
        <p:spPr>
          <a:xfrm>
            <a:off x="3297250" y="540451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8" name="Vertical Scroll 25">
            <a:extLst>
              <a:ext uri="{FF2B5EF4-FFF2-40B4-BE49-F238E27FC236}">
                <a16:creationId xmlns:a16="http://schemas.microsoft.com/office/drawing/2014/main" id="{23D1F1FD-4880-9FD3-ED7A-1075CE1CA53B}"/>
              </a:ext>
            </a:extLst>
          </p:cNvPr>
          <p:cNvSpPr/>
          <p:nvPr/>
        </p:nvSpPr>
        <p:spPr>
          <a:xfrm>
            <a:off x="3297250" y="1705276"/>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 name="TextBox 3">
            <a:extLst>
              <a:ext uri="{FF2B5EF4-FFF2-40B4-BE49-F238E27FC236}">
                <a16:creationId xmlns:a16="http://schemas.microsoft.com/office/drawing/2014/main" id="{945AFFBE-9A6E-AE48-65D4-D18C97882B13}"/>
              </a:ext>
            </a:extLst>
          </p:cNvPr>
          <p:cNvSpPr txBox="1"/>
          <p:nvPr/>
        </p:nvSpPr>
        <p:spPr bwMode="auto">
          <a:xfrm>
            <a:off x="608462" y="1175097"/>
            <a:ext cx="2105063"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Future cone</a:t>
            </a:r>
            <a:endParaRPr lang="en-US" sz="2800"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4EB3FE-F25A-91EA-5040-452E234962B6}"/>
              </a:ext>
            </a:extLst>
          </p:cNvPr>
          <p:cNvSpPr txBox="1"/>
          <p:nvPr/>
        </p:nvSpPr>
        <p:spPr bwMode="auto">
          <a:xfrm>
            <a:off x="6553200" y="1175097"/>
            <a:ext cx="178286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Past cone</a:t>
            </a:r>
            <a:endParaRPr lang="en-US" sz="2800" dirty="0">
              <a:solidFill>
                <a:srgbClr val="FFFF00"/>
              </a:solidFill>
              <a:latin typeface="Arial" panose="020B0604020202020204" pitchFamily="34" charset="0"/>
              <a:cs typeface="Arial" panose="020B0604020202020204" pitchFamily="34" charset="0"/>
            </a:endParaRPr>
          </a:p>
        </p:txBody>
      </p:sp>
      <p:sp>
        <p:nvSpPr>
          <p:cNvPr id="5" name="Vertical Scroll 25">
            <a:extLst>
              <a:ext uri="{FF2B5EF4-FFF2-40B4-BE49-F238E27FC236}">
                <a16:creationId xmlns:a16="http://schemas.microsoft.com/office/drawing/2014/main" id="{3E042087-42EE-432D-C6F8-F87AC9A4D389}"/>
              </a:ext>
            </a:extLst>
          </p:cNvPr>
          <p:cNvSpPr/>
          <p:nvPr/>
        </p:nvSpPr>
        <p:spPr>
          <a:xfrm>
            <a:off x="3297250" y="3013601"/>
            <a:ext cx="1145304" cy="489109"/>
          </a:xfrm>
          <a:prstGeom prst="verticalScroll">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chemeClr val="bg1"/>
                </a:solidFill>
                <a:latin typeface="Arial" panose="020B0604020202020204" pitchFamily="34" charset="0"/>
                <a:cs typeface="Arial" panose="020B0604020202020204" pitchFamily="34" charset="0"/>
              </a:rPr>
              <a:t>block</a:t>
            </a:r>
          </a:p>
        </p:txBody>
      </p:sp>
    </p:spTree>
    <p:extLst>
      <p:ext uri="{BB962C8B-B14F-4D97-AF65-F5344CB8AC3E}">
        <p14:creationId xmlns:p14="http://schemas.microsoft.com/office/powerpoint/2010/main" val="3355872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AC4EF-BF6E-C62D-FE59-AD94099590C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9A4B836-2F1D-5218-C1B1-AC5AB6A8FF44}"/>
              </a:ext>
            </a:extLst>
          </p:cNvPr>
          <p:cNvSpPr>
            <a:spLocks noGrp="1"/>
          </p:cNvSpPr>
          <p:nvPr>
            <p:ph type="title"/>
          </p:nvPr>
        </p:nvSpPr>
        <p:spPr/>
        <p:txBody>
          <a:bodyPr/>
          <a:lstStyle/>
          <a:p>
            <a:r>
              <a:rPr lang="en-US" dirty="0"/>
              <a:t>Present, Past, Future</a:t>
            </a:r>
          </a:p>
        </p:txBody>
      </p:sp>
      <p:sp>
        <p:nvSpPr>
          <p:cNvPr id="2" name="Slide Number Placeholder 1">
            <a:extLst>
              <a:ext uri="{FF2B5EF4-FFF2-40B4-BE49-F238E27FC236}">
                <a16:creationId xmlns:a16="http://schemas.microsoft.com/office/drawing/2014/main" id="{4D45B967-C2AD-87C4-07E0-BFAFBD95AC9D}"/>
              </a:ext>
            </a:extLst>
          </p:cNvPr>
          <p:cNvSpPr>
            <a:spLocks noGrp="1"/>
          </p:cNvSpPr>
          <p:nvPr>
            <p:ph type="sldNum" sz="quarter" idx="11"/>
          </p:nvPr>
        </p:nvSpPr>
        <p:spPr/>
        <p:txBody>
          <a:bodyPr/>
          <a:lstStyle/>
          <a:p>
            <a:pPr>
              <a:defRPr/>
            </a:pPr>
            <a:fld id="{FE25F947-77F5-4CA6-8472-B4B2967773ED}" type="slidenum">
              <a:rPr lang="x-none" smtClean="0"/>
              <a:pPr>
                <a:defRPr/>
              </a:pPr>
              <a:t>121</a:t>
            </a:fld>
            <a:endParaRPr lang="en-US" dirty="0"/>
          </a:p>
        </p:txBody>
      </p:sp>
      <p:sp>
        <p:nvSpPr>
          <p:cNvPr id="15" name="Vertical Scroll 25">
            <a:extLst>
              <a:ext uri="{FF2B5EF4-FFF2-40B4-BE49-F238E27FC236}">
                <a16:creationId xmlns:a16="http://schemas.microsoft.com/office/drawing/2014/main" id="{01AF55F3-FC81-6B27-0A89-84A0C6C38D4E}"/>
              </a:ext>
            </a:extLst>
          </p:cNvPr>
          <p:cNvSpPr/>
          <p:nvPr/>
        </p:nvSpPr>
        <p:spPr>
          <a:xfrm>
            <a:off x="6818372" y="3274933"/>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6" name="Vertical Scroll 25">
            <a:extLst>
              <a:ext uri="{FF2B5EF4-FFF2-40B4-BE49-F238E27FC236}">
                <a16:creationId xmlns:a16="http://schemas.microsoft.com/office/drawing/2014/main" id="{7B9821BE-19AD-9E2B-DFC5-1ADDDCFD3B37}"/>
              </a:ext>
            </a:extLst>
          </p:cNvPr>
          <p:cNvSpPr/>
          <p:nvPr/>
        </p:nvSpPr>
        <p:spPr>
          <a:xfrm>
            <a:off x="4912235" y="2422315"/>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7" name="Vertical Scroll 25">
            <a:extLst>
              <a:ext uri="{FF2B5EF4-FFF2-40B4-BE49-F238E27FC236}">
                <a16:creationId xmlns:a16="http://schemas.microsoft.com/office/drawing/2014/main" id="{32546A41-67F1-31C5-959B-EE1BD7B8DB65}"/>
              </a:ext>
            </a:extLst>
          </p:cNvPr>
          <p:cNvSpPr/>
          <p:nvPr/>
        </p:nvSpPr>
        <p:spPr>
          <a:xfrm>
            <a:off x="4912235" y="3820477"/>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8" name="Vertical Scroll 25">
            <a:extLst>
              <a:ext uri="{FF2B5EF4-FFF2-40B4-BE49-F238E27FC236}">
                <a16:creationId xmlns:a16="http://schemas.microsoft.com/office/drawing/2014/main" id="{A7981FC2-4A9A-3DF7-0FFF-01222D16F51D}"/>
              </a:ext>
            </a:extLst>
          </p:cNvPr>
          <p:cNvSpPr/>
          <p:nvPr/>
        </p:nvSpPr>
        <p:spPr>
          <a:xfrm>
            <a:off x="4912235" y="5143392"/>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9" name="Vertical Scroll 25">
            <a:extLst>
              <a:ext uri="{FF2B5EF4-FFF2-40B4-BE49-F238E27FC236}">
                <a16:creationId xmlns:a16="http://schemas.microsoft.com/office/drawing/2014/main" id="{D3A1D374-8E10-B240-EEED-74A85D29DF1D}"/>
              </a:ext>
            </a:extLst>
          </p:cNvPr>
          <p:cNvSpPr/>
          <p:nvPr/>
        </p:nvSpPr>
        <p:spPr>
          <a:xfrm>
            <a:off x="3297250" y="4171432"/>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0" name="Vertical Scroll 25">
            <a:extLst>
              <a:ext uri="{FF2B5EF4-FFF2-40B4-BE49-F238E27FC236}">
                <a16:creationId xmlns:a16="http://schemas.microsoft.com/office/drawing/2014/main" id="{D28ADE8C-E6BE-8B77-896A-D96B799FB37C}"/>
              </a:ext>
            </a:extLst>
          </p:cNvPr>
          <p:cNvSpPr/>
          <p:nvPr/>
        </p:nvSpPr>
        <p:spPr>
          <a:xfrm>
            <a:off x="3297250" y="3013601"/>
            <a:ext cx="1145304" cy="489109"/>
          </a:xfrm>
          <a:prstGeom prst="verticalScroll">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chemeClr val="bg1"/>
                </a:solidFill>
                <a:latin typeface="Arial" panose="020B0604020202020204" pitchFamily="34" charset="0"/>
                <a:cs typeface="Arial" panose="020B0604020202020204" pitchFamily="34" charset="0"/>
              </a:rPr>
              <a:t>block</a:t>
            </a:r>
          </a:p>
        </p:txBody>
      </p:sp>
      <p:sp>
        <p:nvSpPr>
          <p:cNvPr id="21" name="Vertical Scroll 25">
            <a:extLst>
              <a:ext uri="{FF2B5EF4-FFF2-40B4-BE49-F238E27FC236}">
                <a16:creationId xmlns:a16="http://schemas.microsoft.com/office/drawing/2014/main" id="{91F7A808-CCBD-8416-EDA8-68224CB8766B}"/>
              </a:ext>
            </a:extLst>
          </p:cNvPr>
          <p:cNvSpPr/>
          <p:nvPr/>
        </p:nvSpPr>
        <p:spPr>
          <a:xfrm>
            <a:off x="1163265" y="507294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2" name="Vertical Scroll 25">
            <a:extLst>
              <a:ext uri="{FF2B5EF4-FFF2-40B4-BE49-F238E27FC236}">
                <a16:creationId xmlns:a16="http://schemas.microsoft.com/office/drawing/2014/main" id="{4BE97446-AD8E-5729-152A-D478F147764B}"/>
              </a:ext>
            </a:extLst>
          </p:cNvPr>
          <p:cNvSpPr/>
          <p:nvPr/>
        </p:nvSpPr>
        <p:spPr>
          <a:xfrm>
            <a:off x="1163265" y="406599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3" name="Vertical Scroll 25">
            <a:extLst>
              <a:ext uri="{FF2B5EF4-FFF2-40B4-BE49-F238E27FC236}">
                <a16:creationId xmlns:a16="http://schemas.microsoft.com/office/drawing/2014/main" id="{62831349-3602-E4B6-3166-CAC74DBC05E6}"/>
              </a:ext>
            </a:extLst>
          </p:cNvPr>
          <p:cNvSpPr/>
          <p:nvPr/>
        </p:nvSpPr>
        <p:spPr>
          <a:xfrm>
            <a:off x="1163265" y="305905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4" name="Vertical Scroll 25">
            <a:extLst>
              <a:ext uri="{FF2B5EF4-FFF2-40B4-BE49-F238E27FC236}">
                <a16:creationId xmlns:a16="http://schemas.microsoft.com/office/drawing/2014/main" id="{8A5AA6A6-E45C-076E-5303-B0A52FFA8004}"/>
              </a:ext>
            </a:extLst>
          </p:cNvPr>
          <p:cNvSpPr/>
          <p:nvPr/>
        </p:nvSpPr>
        <p:spPr>
          <a:xfrm>
            <a:off x="1163265" y="205210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cxnSp>
        <p:nvCxnSpPr>
          <p:cNvPr id="25" name="Straight Arrow Connector 24">
            <a:extLst>
              <a:ext uri="{FF2B5EF4-FFF2-40B4-BE49-F238E27FC236}">
                <a16:creationId xmlns:a16="http://schemas.microsoft.com/office/drawing/2014/main" id="{3D6F62FE-B60B-7177-9F51-03B58D66E206}"/>
              </a:ext>
            </a:extLst>
          </p:cNvPr>
          <p:cNvCxnSpPr>
            <a:cxnSpLocks/>
            <a:stCxn id="16" idx="3"/>
            <a:endCxn id="15" idx="1"/>
          </p:cNvCxnSpPr>
          <p:nvPr/>
        </p:nvCxnSpPr>
        <p:spPr bwMode="auto">
          <a:xfrm>
            <a:off x="5996400" y="2666870"/>
            <a:ext cx="883111" cy="85261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180BC63A-9AB9-9F9C-3FAB-A7F2EA0AE319}"/>
              </a:ext>
            </a:extLst>
          </p:cNvPr>
          <p:cNvCxnSpPr>
            <a:cxnSpLocks/>
            <a:stCxn id="17" idx="3"/>
            <a:endCxn id="15" idx="1"/>
          </p:cNvCxnSpPr>
          <p:nvPr/>
        </p:nvCxnSpPr>
        <p:spPr bwMode="auto">
          <a:xfrm flipV="1">
            <a:off x="5996400" y="3519488"/>
            <a:ext cx="883111" cy="545544"/>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CFDEFE25-16EF-8C1C-7E51-C40190456C87}"/>
              </a:ext>
            </a:extLst>
          </p:cNvPr>
          <p:cNvCxnSpPr>
            <a:cxnSpLocks/>
            <a:stCxn id="18" idx="3"/>
            <a:endCxn id="15" idx="1"/>
          </p:cNvCxnSpPr>
          <p:nvPr/>
        </p:nvCxnSpPr>
        <p:spPr bwMode="auto">
          <a:xfrm flipV="1">
            <a:off x="5977589" y="3519488"/>
            <a:ext cx="901922"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5A5148F9-20A3-C61E-A2B6-F98DBB6B7C3E}"/>
              </a:ext>
            </a:extLst>
          </p:cNvPr>
          <p:cNvCxnSpPr>
            <a:cxnSpLocks/>
            <a:stCxn id="47" idx="3"/>
            <a:endCxn id="18"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720C125F-F994-91C0-8FF9-32F2241F8DBC}"/>
              </a:ext>
            </a:extLst>
          </p:cNvPr>
          <p:cNvCxnSpPr>
            <a:cxnSpLocks/>
            <a:stCxn id="19" idx="3"/>
            <a:endCxn id="17" idx="1"/>
          </p:cNvCxnSpPr>
          <p:nvPr/>
        </p:nvCxnSpPr>
        <p:spPr bwMode="auto">
          <a:xfrm flipV="1">
            <a:off x="4362604" y="4065032"/>
            <a:ext cx="610770"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75464515-1B3D-8384-C409-139B01D1FCE8}"/>
              </a:ext>
            </a:extLst>
          </p:cNvPr>
          <p:cNvCxnSpPr>
            <a:cxnSpLocks/>
            <a:stCxn id="20" idx="3"/>
            <a:endCxn id="16" idx="1"/>
          </p:cNvCxnSpPr>
          <p:nvPr/>
        </p:nvCxnSpPr>
        <p:spPr bwMode="auto">
          <a:xfrm flipV="1">
            <a:off x="4381415" y="2666870"/>
            <a:ext cx="591959" cy="59128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A76E6DA9-DD25-9D60-DF7E-462BD03DDBE6}"/>
              </a:ext>
            </a:extLst>
          </p:cNvPr>
          <p:cNvCxnSpPr>
            <a:cxnSpLocks/>
            <a:stCxn id="48" idx="3"/>
            <a:endCxn id="16" idx="1"/>
          </p:cNvCxnSpPr>
          <p:nvPr/>
        </p:nvCxnSpPr>
        <p:spPr bwMode="auto">
          <a:xfrm>
            <a:off x="4362604" y="2025078"/>
            <a:ext cx="610770"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F18CD246-8287-90AF-78A4-114AD9E27D8C}"/>
              </a:ext>
            </a:extLst>
          </p:cNvPr>
          <p:cNvCxnSpPr>
            <a:cxnSpLocks/>
            <a:stCxn id="24" idx="3"/>
            <a:endCxn id="48" idx="1"/>
          </p:cNvCxnSpPr>
          <p:nvPr/>
        </p:nvCxnSpPr>
        <p:spPr bwMode="auto">
          <a:xfrm flipV="1">
            <a:off x="2247430" y="2025078"/>
            <a:ext cx="1129771"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EF01A0CF-FCBF-C9A8-9702-C28AF1364DBC}"/>
              </a:ext>
            </a:extLst>
          </p:cNvPr>
          <p:cNvCxnSpPr>
            <a:cxnSpLocks/>
            <a:stCxn id="23" idx="3"/>
            <a:endCxn id="20" idx="1"/>
          </p:cNvCxnSpPr>
          <p:nvPr/>
        </p:nvCxnSpPr>
        <p:spPr bwMode="auto">
          <a:xfrm flipV="1">
            <a:off x="2247430" y="3258156"/>
            <a:ext cx="1110959" cy="4545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F57C6CD2-4723-84E6-B0BA-E20224D98D60}"/>
              </a:ext>
            </a:extLst>
          </p:cNvPr>
          <p:cNvCxnSpPr>
            <a:cxnSpLocks/>
            <a:stCxn id="22" idx="3"/>
          </p:cNvCxnSpPr>
          <p:nvPr/>
        </p:nvCxnSpPr>
        <p:spPr bwMode="auto">
          <a:xfrm flipV="1">
            <a:off x="2247430" y="3258156"/>
            <a:ext cx="1120492" cy="1052398"/>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11B73199-3907-9A7C-1DC7-290970E4C953}"/>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CCBAE685-FED2-1D4C-930E-E46CCA9A7E4E}"/>
              </a:ext>
            </a:extLst>
          </p:cNvPr>
          <p:cNvCxnSpPr>
            <a:cxnSpLocks/>
            <a:stCxn id="24" idx="3"/>
            <a:endCxn id="20" idx="1"/>
          </p:cNvCxnSpPr>
          <p:nvPr/>
        </p:nvCxnSpPr>
        <p:spPr bwMode="auto">
          <a:xfrm>
            <a:off x="2247430" y="2296664"/>
            <a:ext cx="1110959" cy="961492"/>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522B1328-CE33-97BD-973A-6AD321F83C11}"/>
              </a:ext>
            </a:extLst>
          </p:cNvPr>
          <p:cNvCxnSpPr>
            <a:cxnSpLocks/>
            <a:stCxn id="24" idx="3"/>
          </p:cNvCxnSpPr>
          <p:nvPr/>
        </p:nvCxnSpPr>
        <p:spPr bwMode="auto">
          <a:xfrm>
            <a:off x="2247430" y="2296664"/>
            <a:ext cx="1162556" cy="227474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01152D67-3188-6E63-D5D0-F6C5AAD393C7}"/>
              </a:ext>
            </a:extLst>
          </p:cNvPr>
          <p:cNvCxnSpPr>
            <a:cxnSpLocks/>
            <a:stCxn id="48" idx="3"/>
            <a:endCxn id="17" idx="1"/>
          </p:cNvCxnSpPr>
          <p:nvPr/>
        </p:nvCxnSpPr>
        <p:spPr bwMode="auto">
          <a:xfrm>
            <a:off x="4362604" y="2025078"/>
            <a:ext cx="610770"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0DF4030E-2E13-A4B7-B490-0C3D4194CCAF}"/>
              </a:ext>
            </a:extLst>
          </p:cNvPr>
          <p:cNvCxnSpPr>
            <a:cxnSpLocks/>
            <a:stCxn id="23" idx="3"/>
            <a:endCxn id="48" idx="1"/>
          </p:cNvCxnSpPr>
          <p:nvPr/>
        </p:nvCxnSpPr>
        <p:spPr bwMode="auto">
          <a:xfrm flipV="1">
            <a:off x="2247430" y="2025078"/>
            <a:ext cx="1129771" cy="127853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AB4291CF-EDBD-6B36-5865-8114EC0886BC}"/>
              </a:ext>
            </a:extLst>
          </p:cNvPr>
          <p:cNvCxnSpPr>
            <a:cxnSpLocks/>
            <a:stCxn id="23" idx="3"/>
          </p:cNvCxnSpPr>
          <p:nvPr/>
        </p:nvCxnSpPr>
        <p:spPr bwMode="auto">
          <a:xfrm>
            <a:off x="2247430" y="3303609"/>
            <a:ext cx="1100768" cy="139447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3F21E07E-BF44-0C87-6183-A72E0D143680}"/>
              </a:ext>
            </a:extLst>
          </p:cNvPr>
          <p:cNvCxnSpPr>
            <a:cxnSpLocks/>
            <a:stCxn id="22" idx="3"/>
            <a:endCxn id="47" idx="1"/>
          </p:cNvCxnSpPr>
          <p:nvPr/>
        </p:nvCxnSpPr>
        <p:spPr bwMode="auto">
          <a:xfrm>
            <a:off x="2247430" y="4310554"/>
            <a:ext cx="1129771" cy="141375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8BFF0F94-4230-8D56-3FB8-BF31734EB55B}"/>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395C70E9-B756-3545-4D23-5A82E265E6AF}"/>
              </a:ext>
            </a:extLst>
          </p:cNvPr>
          <p:cNvCxnSpPr>
            <a:cxnSpLocks/>
            <a:stCxn id="47" idx="3"/>
            <a:endCxn id="17" idx="1"/>
          </p:cNvCxnSpPr>
          <p:nvPr/>
        </p:nvCxnSpPr>
        <p:spPr bwMode="auto">
          <a:xfrm flipV="1">
            <a:off x="4362604" y="4065032"/>
            <a:ext cx="610770" cy="165928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7092447D-1719-AB5F-2C28-25980C56BE21}"/>
              </a:ext>
            </a:extLst>
          </p:cNvPr>
          <p:cNvCxnSpPr>
            <a:cxnSpLocks/>
            <a:stCxn id="19" idx="3"/>
            <a:endCxn id="18" idx="1"/>
          </p:cNvCxnSpPr>
          <p:nvPr/>
        </p:nvCxnSpPr>
        <p:spPr bwMode="auto">
          <a:xfrm>
            <a:off x="4362604" y="4491234"/>
            <a:ext cx="629582" cy="97196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62AE77E5-BE16-BB68-EEC4-2491FB60A389}"/>
              </a:ext>
            </a:extLst>
          </p:cNvPr>
          <p:cNvCxnSpPr>
            <a:cxnSpLocks/>
            <a:stCxn id="21" idx="3"/>
            <a:endCxn id="20" idx="1"/>
          </p:cNvCxnSpPr>
          <p:nvPr/>
        </p:nvCxnSpPr>
        <p:spPr bwMode="auto">
          <a:xfrm flipV="1">
            <a:off x="2247430" y="3258156"/>
            <a:ext cx="1110959" cy="205934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3DC199B6-0A6E-F420-77D9-A09FFEC30B9E}"/>
              </a:ext>
            </a:extLst>
          </p:cNvPr>
          <p:cNvCxnSpPr>
            <a:cxnSpLocks/>
            <a:stCxn id="20" idx="3"/>
            <a:endCxn id="17" idx="1"/>
          </p:cNvCxnSpPr>
          <p:nvPr/>
        </p:nvCxnSpPr>
        <p:spPr bwMode="auto">
          <a:xfrm>
            <a:off x="4381415" y="3258156"/>
            <a:ext cx="591959" cy="80687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sp>
        <p:nvSpPr>
          <p:cNvPr id="47" name="Vertical Scroll 25">
            <a:extLst>
              <a:ext uri="{FF2B5EF4-FFF2-40B4-BE49-F238E27FC236}">
                <a16:creationId xmlns:a16="http://schemas.microsoft.com/office/drawing/2014/main" id="{61D56B9A-CA8D-0A42-BE16-9F305D483367}"/>
              </a:ext>
            </a:extLst>
          </p:cNvPr>
          <p:cNvSpPr/>
          <p:nvPr/>
        </p:nvSpPr>
        <p:spPr>
          <a:xfrm>
            <a:off x="3297250" y="5404510"/>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8" name="Vertical Scroll 25">
            <a:extLst>
              <a:ext uri="{FF2B5EF4-FFF2-40B4-BE49-F238E27FC236}">
                <a16:creationId xmlns:a16="http://schemas.microsoft.com/office/drawing/2014/main" id="{C2EF0DC8-9932-339A-E789-E13A75F6A7A7}"/>
              </a:ext>
            </a:extLst>
          </p:cNvPr>
          <p:cNvSpPr/>
          <p:nvPr/>
        </p:nvSpPr>
        <p:spPr>
          <a:xfrm>
            <a:off x="3297250" y="1705276"/>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 name="TextBox 3">
            <a:extLst>
              <a:ext uri="{FF2B5EF4-FFF2-40B4-BE49-F238E27FC236}">
                <a16:creationId xmlns:a16="http://schemas.microsoft.com/office/drawing/2014/main" id="{D58FA59C-640B-344D-B6C9-B5996673BB83}"/>
              </a:ext>
            </a:extLst>
          </p:cNvPr>
          <p:cNvSpPr txBox="1"/>
          <p:nvPr/>
        </p:nvSpPr>
        <p:spPr bwMode="auto">
          <a:xfrm>
            <a:off x="608462" y="1175097"/>
            <a:ext cx="2105063"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Future cone</a:t>
            </a:r>
            <a:endParaRPr lang="en-US" sz="2800"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D05DA0-92EC-EC56-162A-408BA9012DCE}"/>
              </a:ext>
            </a:extLst>
          </p:cNvPr>
          <p:cNvSpPr txBox="1"/>
          <p:nvPr/>
        </p:nvSpPr>
        <p:spPr bwMode="auto">
          <a:xfrm>
            <a:off x="6553200" y="1175097"/>
            <a:ext cx="178286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Past cone</a:t>
            </a:r>
            <a:endParaRPr lang="en-US" sz="2800"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5A2F4A-2195-75FB-D01B-D3C3C8B010D7}"/>
              </a:ext>
            </a:extLst>
          </p:cNvPr>
          <p:cNvSpPr txBox="1"/>
          <p:nvPr/>
        </p:nvSpPr>
        <p:spPr bwMode="auto">
          <a:xfrm>
            <a:off x="4623962" y="6035390"/>
            <a:ext cx="161454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err="1">
                <a:solidFill>
                  <a:srgbClr val="FFFF00"/>
                </a:solidFill>
                <a:latin typeface="Arial" panose="020B0604020202020204" pitchFamily="34" charset="0"/>
                <a:cs typeface="Arial" panose="020B0604020202020204" pitchFamily="34" charset="0"/>
              </a:rPr>
              <a:t>Anticone</a:t>
            </a:r>
            <a:r>
              <a:rPr lang="en-US" sz="2800" i="1" dirty="0">
                <a:solidFill>
                  <a:srgbClr val="FFFF00"/>
                </a:solidFill>
                <a:latin typeface="Arial" panose="020B0604020202020204" pitchFamily="34" charset="0"/>
                <a:cs typeface="Arial" panose="020B0604020202020204" pitchFamily="34" charset="0"/>
              </a:rPr>
              <a:t> </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6078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F43C1-9391-98A6-B8D3-09181C04C40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E13A3C2-F879-648C-E337-08FEBC9A0A24}"/>
              </a:ext>
            </a:extLst>
          </p:cNvPr>
          <p:cNvSpPr>
            <a:spLocks noGrp="1"/>
          </p:cNvSpPr>
          <p:nvPr>
            <p:ph type="title"/>
          </p:nvPr>
        </p:nvSpPr>
        <p:spPr/>
        <p:txBody>
          <a:bodyPr/>
          <a:lstStyle/>
          <a:p>
            <a:r>
              <a:rPr lang="en-US" dirty="0"/>
              <a:t>Phantom</a:t>
            </a:r>
          </a:p>
        </p:txBody>
      </p:sp>
      <p:sp>
        <p:nvSpPr>
          <p:cNvPr id="2" name="Slide Number Placeholder 1">
            <a:extLst>
              <a:ext uri="{FF2B5EF4-FFF2-40B4-BE49-F238E27FC236}">
                <a16:creationId xmlns:a16="http://schemas.microsoft.com/office/drawing/2014/main" id="{0C1ACC83-4E0F-B622-377A-7DC7D745BC4B}"/>
              </a:ext>
            </a:extLst>
          </p:cNvPr>
          <p:cNvSpPr>
            <a:spLocks noGrp="1"/>
          </p:cNvSpPr>
          <p:nvPr>
            <p:ph type="sldNum" sz="quarter" idx="11"/>
          </p:nvPr>
        </p:nvSpPr>
        <p:spPr/>
        <p:txBody>
          <a:bodyPr/>
          <a:lstStyle/>
          <a:p>
            <a:pPr>
              <a:defRPr/>
            </a:pPr>
            <a:fld id="{FE25F947-77F5-4CA6-8472-B4B2967773ED}" type="slidenum">
              <a:rPr lang="x-none" smtClean="0"/>
              <a:pPr>
                <a:defRPr/>
              </a:pPr>
              <a:t>122</a:t>
            </a:fld>
            <a:endParaRPr lang="en-US" dirty="0"/>
          </a:p>
        </p:txBody>
      </p:sp>
      <p:sp>
        <p:nvSpPr>
          <p:cNvPr id="9" name="TextBox 8">
            <a:extLst>
              <a:ext uri="{FF2B5EF4-FFF2-40B4-BE49-F238E27FC236}">
                <a16:creationId xmlns:a16="http://schemas.microsoft.com/office/drawing/2014/main" id="{FA05FF8D-78E5-AC4C-138F-BC8B3DC42694}"/>
              </a:ext>
            </a:extLst>
          </p:cNvPr>
          <p:cNvSpPr txBox="1"/>
          <p:nvPr/>
        </p:nvSpPr>
        <p:spPr bwMode="auto">
          <a:xfrm>
            <a:off x="999172" y="1541002"/>
            <a:ext cx="738054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Recognizes honest blocks, discounts the rest</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A0E78B0-7BA3-2A34-161E-11B1AAAA1661}"/>
              </a:ext>
            </a:extLst>
          </p:cNvPr>
          <p:cNvSpPr txBox="1"/>
          <p:nvPr/>
        </p:nvSpPr>
        <p:spPr bwMode="auto">
          <a:xfrm>
            <a:off x="999172" y="3167390"/>
            <a:ext cx="611898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Honest block, time </a:t>
            </a:r>
            <a:r>
              <a:rPr lang="en-US" sz="2800" i="1" dirty="0">
                <a:solidFill>
                  <a:schemeClr val="tx1"/>
                </a:solidFill>
                <a:latin typeface="Arial" panose="020B0604020202020204" pitchFamily="34" charset="0"/>
                <a:cs typeface="Arial" panose="020B0604020202020204" pitchFamily="34" charset="0"/>
              </a:rPr>
              <a:t>t</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network delay </a:t>
            </a:r>
            <a:r>
              <a:rPr lang="en-US" sz="2800" i="1" dirty="0">
                <a:solidFill>
                  <a:schemeClr val="tx1"/>
                </a:solidFill>
                <a:latin typeface="Arial" panose="020B0604020202020204" pitchFamily="34" charset="0"/>
                <a:cs typeface="Arial" panose="020B0604020202020204" pitchFamily="34" charset="0"/>
              </a:rPr>
              <a:t>D</a:t>
            </a:r>
            <a:endParaRPr lang="en-US" sz="2800" dirty="0">
              <a:solidFill>
                <a:schemeClr val="tx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A97F62D6-E676-2336-882F-912311D6D0A6}"/>
              </a:ext>
            </a:extLst>
          </p:cNvPr>
          <p:cNvSpPr txBox="1"/>
          <p:nvPr/>
        </p:nvSpPr>
        <p:spPr bwMode="auto">
          <a:xfrm>
            <a:off x="999172" y="2354196"/>
            <a:ext cx="566373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Honest blocks are well-connected!</a:t>
            </a:r>
          </a:p>
        </p:txBody>
      </p:sp>
      <p:sp>
        <p:nvSpPr>
          <p:cNvPr id="12" name="TextBox 11">
            <a:extLst>
              <a:ext uri="{FF2B5EF4-FFF2-40B4-BE49-F238E27FC236}">
                <a16:creationId xmlns:a16="http://schemas.microsoft.com/office/drawing/2014/main" id="{30448E9A-093D-4B1C-A719-84CE61546C6D}"/>
              </a:ext>
            </a:extLst>
          </p:cNvPr>
          <p:cNvSpPr txBox="1"/>
          <p:nvPr/>
        </p:nvSpPr>
        <p:spPr bwMode="auto">
          <a:xfrm>
            <a:off x="1933471" y="3980584"/>
            <a:ext cx="516038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solidFill>
                <a:latin typeface="Arial" panose="020B0604020202020204" pitchFamily="34" charset="0"/>
                <a:cs typeface="Arial" panose="020B0604020202020204" pitchFamily="34" charset="0"/>
              </a:rPr>
              <a:t>Past cone</a:t>
            </a:r>
            <a:r>
              <a:rPr lang="en-US" sz="2800" dirty="0">
                <a:solidFill>
                  <a:srgbClr val="FFFF00"/>
                </a:solidFill>
                <a:latin typeface="Arial" panose="020B0604020202020204" pitchFamily="34" charset="0"/>
                <a:cs typeface="Arial" panose="020B0604020202020204" pitchFamily="34" charset="0"/>
              </a:rPr>
              <a:t>: all blocks before </a:t>
            </a:r>
            <a:r>
              <a:rPr lang="en-US" sz="2800" i="1" dirty="0">
                <a:solidFill>
                  <a:schemeClr val="tx1"/>
                </a:solidFill>
                <a:latin typeface="Arial" panose="020B0604020202020204" pitchFamily="34" charset="0"/>
                <a:cs typeface="Arial" panose="020B0604020202020204" pitchFamily="34" charset="0"/>
              </a:rPr>
              <a:t>t-D</a:t>
            </a:r>
          </a:p>
        </p:txBody>
      </p:sp>
      <p:sp>
        <p:nvSpPr>
          <p:cNvPr id="13" name="TextBox 12">
            <a:extLst>
              <a:ext uri="{FF2B5EF4-FFF2-40B4-BE49-F238E27FC236}">
                <a16:creationId xmlns:a16="http://schemas.microsoft.com/office/drawing/2014/main" id="{2D08E852-7D55-2F25-F023-BC4D997F84CF}"/>
              </a:ext>
            </a:extLst>
          </p:cNvPr>
          <p:cNvSpPr txBox="1"/>
          <p:nvPr/>
        </p:nvSpPr>
        <p:spPr bwMode="auto">
          <a:xfrm>
            <a:off x="1933471" y="4793778"/>
            <a:ext cx="5270995"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2800" dirty="0">
                <a:solidFill>
                  <a:schemeClr val="tx1"/>
                </a:solidFill>
                <a:latin typeface="Arial" panose="020B0604020202020204" pitchFamily="34" charset="0"/>
                <a:cs typeface="Arial" panose="020B0604020202020204" pitchFamily="34" charset="0"/>
              </a:rPr>
              <a:t>Future cone</a:t>
            </a:r>
            <a:r>
              <a:rPr lang="en-US" sz="2800" dirty="0">
                <a:solidFill>
                  <a:srgbClr val="FFFF00"/>
                </a:solidFill>
                <a:latin typeface="Arial" panose="020B0604020202020204" pitchFamily="34" charset="0"/>
                <a:cs typeface="Arial" panose="020B0604020202020204" pitchFamily="34" charset="0"/>
              </a:rPr>
              <a:t>: all blocks after </a:t>
            </a:r>
            <a:r>
              <a:rPr lang="en-US" sz="2800" i="1" dirty="0" err="1">
                <a:solidFill>
                  <a:schemeClr val="tx1"/>
                </a:solidFill>
                <a:latin typeface="Arial" panose="020B0604020202020204" pitchFamily="34" charset="0"/>
                <a:cs typeface="Arial" panose="020B0604020202020204" pitchFamily="34" charset="0"/>
              </a:rPr>
              <a:t>t+D</a:t>
            </a:r>
            <a:endParaRPr lang="en-US" sz="2800" i="1"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B63ED8C-A996-F42D-82BC-59BE2A3767BC}"/>
              </a:ext>
            </a:extLst>
          </p:cNvPr>
          <p:cNvSpPr txBox="1"/>
          <p:nvPr/>
        </p:nvSpPr>
        <p:spPr bwMode="auto">
          <a:xfrm>
            <a:off x="1933471" y="5606972"/>
            <a:ext cx="435888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2800" dirty="0" err="1">
                <a:solidFill>
                  <a:schemeClr val="tx1"/>
                </a:solidFill>
                <a:latin typeface="Arial" panose="020B0604020202020204" pitchFamily="34" charset="0"/>
                <a:cs typeface="Arial" panose="020B0604020202020204" pitchFamily="34" charset="0"/>
              </a:rPr>
              <a:t>Anticone</a:t>
            </a:r>
            <a:r>
              <a:rPr lang="en-US" sz="2800" dirty="0">
                <a:solidFill>
                  <a:srgbClr val="FFFF00"/>
                </a:solidFill>
                <a:latin typeface="Arial" panose="020B0604020202020204" pitchFamily="34" charset="0"/>
                <a:cs typeface="Arial" panose="020B0604020202020204" pitchFamily="34" charset="0"/>
              </a:rPr>
              <a:t>: at most </a:t>
            </a:r>
            <a:r>
              <a:rPr lang="en-US" sz="2800" i="1" dirty="0">
                <a:solidFill>
                  <a:schemeClr val="tx1"/>
                </a:solidFill>
                <a:latin typeface="Arial" panose="020B0604020202020204" pitchFamily="34" charset="0"/>
                <a:cs typeface="Arial" panose="020B0604020202020204" pitchFamily="34" charset="0"/>
              </a:rPr>
              <a:t>k</a:t>
            </a:r>
            <a:r>
              <a:rPr lang="en-US" sz="2800" i="1" dirty="0">
                <a:solidFill>
                  <a:srgbClr val="FFFF00"/>
                </a:solidFill>
                <a:latin typeface="Arial" panose="020B0604020202020204" pitchFamily="34" charset="0"/>
                <a:cs typeface="Arial" panose="020B0604020202020204" pitchFamily="34" charset="0"/>
              </a:rPr>
              <a:t> blocks</a:t>
            </a:r>
          </a:p>
        </p:txBody>
      </p:sp>
    </p:spTree>
    <p:extLst>
      <p:ext uri="{BB962C8B-B14F-4D97-AF65-F5344CB8AC3E}">
        <p14:creationId xmlns:p14="http://schemas.microsoft.com/office/powerpoint/2010/main" val="715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1B0C3-FAFE-9415-35EB-A6508BD27A1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6DF4B-B9A4-FE26-E08A-AFAAF6A156A1}"/>
              </a:ext>
            </a:extLst>
          </p:cNvPr>
          <p:cNvSpPr>
            <a:spLocks noGrp="1"/>
          </p:cNvSpPr>
          <p:nvPr>
            <p:ph type="sldNum" sz="quarter" idx="11"/>
          </p:nvPr>
        </p:nvSpPr>
        <p:spPr/>
        <p:txBody>
          <a:bodyPr/>
          <a:lstStyle/>
          <a:p>
            <a:pPr>
              <a:defRPr/>
            </a:pPr>
            <a:fld id="{FE25F947-77F5-4CA6-8472-B4B2967773ED}" type="slidenum">
              <a:rPr lang="x-none" smtClean="0"/>
              <a:pPr>
                <a:defRPr/>
              </a:pPr>
              <a:t>123</a:t>
            </a:fld>
            <a:endParaRPr lang="en-US" dirty="0"/>
          </a:p>
        </p:txBody>
      </p:sp>
      <p:sp>
        <p:nvSpPr>
          <p:cNvPr id="14" name="Vertical Scroll 25">
            <a:extLst>
              <a:ext uri="{FF2B5EF4-FFF2-40B4-BE49-F238E27FC236}">
                <a16:creationId xmlns:a16="http://schemas.microsoft.com/office/drawing/2014/main" id="{A0857951-1990-134B-6539-75BEF610A4E2}"/>
              </a:ext>
            </a:extLst>
          </p:cNvPr>
          <p:cNvSpPr/>
          <p:nvPr/>
        </p:nvSpPr>
        <p:spPr>
          <a:xfrm>
            <a:off x="6818372" y="3293745"/>
            <a:ext cx="1145304" cy="451485"/>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A1279672-06E4-D57D-20F8-A9EB3F03D570}"/>
              </a:ext>
            </a:extLst>
          </p:cNvPr>
          <p:cNvSpPr/>
          <p:nvPr/>
        </p:nvSpPr>
        <p:spPr>
          <a:xfrm>
            <a:off x="2218943"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889C7D2F-F0B7-309D-59C8-4C3192C19B24}"/>
              </a:ext>
            </a:extLst>
          </p:cNvPr>
          <p:cNvSpPr/>
          <p:nvPr/>
        </p:nvSpPr>
        <p:spPr>
          <a:xfrm>
            <a:off x="5285229"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B94439B9-CBB9-D8A6-B3DC-C462308D2163}"/>
              </a:ext>
            </a:extLst>
          </p:cNvPr>
          <p:cNvSpPr/>
          <p:nvPr/>
        </p:nvSpPr>
        <p:spPr>
          <a:xfrm>
            <a:off x="3752086"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EC5EB5E-D8A1-A063-DB3F-4C7CBF3C25A4}"/>
              </a:ext>
            </a:extLst>
          </p:cNvPr>
          <p:cNvCxnSpPr>
            <a:cxnSpLocks/>
            <a:stCxn id="10" idx="3"/>
            <a:endCxn id="14" idx="1"/>
          </p:cNvCxnSpPr>
          <p:nvPr/>
        </p:nvCxnSpPr>
        <p:spPr bwMode="auto">
          <a:xfrm>
            <a:off x="6350583" y="3519487"/>
            <a:ext cx="524225"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1030D1B9-349E-2905-7F86-F4A786B368EE}"/>
              </a:ext>
            </a:extLst>
          </p:cNvPr>
          <p:cNvSpPr>
            <a:spLocks noGrp="1"/>
          </p:cNvSpPr>
          <p:nvPr>
            <p:ph type="title"/>
          </p:nvPr>
        </p:nvSpPr>
        <p:spPr/>
        <p:txBody>
          <a:bodyPr/>
          <a:lstStyle/>
          <a:p>
            <a:r>
              <a:rPr lang="en-US" i="1" dirty="0"/>
              <a:t>k-</a:t>
            </a:r>
            <a:r>
              <a:rPr lang="en-US" dirty="0"/>
              <a:t>clusters</a:t>
            </a:r>
            <a:endParaRPr lang="en-US" i="1" dirty="0"/>
          </a:p>
        </p:txBody>
      </p:sp>
      <p:sp>
        <p:nvSpPr>
          <p:cNvPr id="43" name="Vertical Scroll 25">
            <a:extLst>
              <a:ext uri="{FF2B5EF4-FFF2-40B4-BE49-F238E27FC236}">
                <a16:creationId xmlns:a16="http://schemas.microsoft.com/office/drawing/2014/main" id="{D54A0398-DCEE-CCF4-F361-CFD0DD8F8957}"/>
              </a:ext>
            </a:extLst>
          </p:cNvPr>
          <p:cNvSpPr/>
          <p:nvPr/>
        </p:nvSpPr>
        <p:spPr>
          <a:xfrm>
            <a:off x="685800"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1" name="Vertical Scroll 25">
            <a:extLst>
              <a:ext uri="{FF2B5EF4-FFF2-40B4-BE49-F238E27FC236}">
                <a16:creationId xmlns:a16="http://schemas.microsoft.com/office/drawing/2014/main" id="{9A7121FA-B71A-D9F3-072A-2576C3C7755E}"/>
              </a:ext>
            </a:extLst>
          </p:cNvPr>
          <p:cNvSpPr/>
          <p:nvPr/>
        </p:nvSpPr>
        <p:spPr>
          <a:xfrm>
            <a:off x="2035953" y="4220999"/>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6" name="Vertical Scroll 25">
            <a:extLst>
              <a:ext uri="{FF2B5EF4-FFF2-40B4-BE49-F238E27FC236}">
                <a16:creationId xmlns:a16="http://schemas.microsoft.com/office/drawing/2014/main" id="{A3E30F74-E6ED-8D4A-95D1-68D139A1AD31}"/>
              </a:ext>
            </a:extLst>
          </p:cNvPr>
          <p:cNvSpPr/>
          <p:nvPr/>
        </p:nvSpPr>
        <p:spPr>
          <a:xfrm>
            <a:off x="3903262" y="4249100"/>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9" name="Vertical Scroll 25">
            <a:extLst>
              <a:ext uri="{FF2B5EF4-FFF2-40B4-BE49-F238E27FC236}">
                <a16:creationId xmlns:a16="http://schemas.microsoft.com/office/drawing/2014/main" id="{1418F5F9-487D-9F50-8C22-F473357F29CC}"/>
              </a:ext>
            </a:extLst>
          </p:cNvPr>
          <p:cNvSpPr/>
          <p:nvPr/>
        </p:nvSpPr>
        <p:spPr>
          <a:xfrm>
            <a:off x="3752086" y="2058351"/>
            <a:ext cx="1145304" cy="639604"/>
          </a:xfrm>
          <a:prstGeom prst="verticalScroll">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0" name="Vertical Scroll 25">
            <a:extLst>
              <a:ext uri="{FF2B5EF4-FFF2-40B4-BE49-F238E27FC236}">
                <a16:creationId xmlns:a16="http://schemas.microsoft.com/office/drawing/2014/main" id="{437D8305-29BA-049D-9EBE-8B2A1135CEF1}"/>
              </a:ext>
            </a:extLst>
          </p:cNvPr>
          <p:cNvSpPr/>
          <p:nvPr/>
        </p:nvSpPr>
        <p:spPr>
          <a:xfrm>
            <a:off x="2218943" y="2058351"/>
            <a:ext cx="1145304" cy="639604"/>
          </a:xfrm>
          <a:prstGeom prst="verticalScroll">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1" name="Vertical Scroll 25">
            <a:extLst>
              <a:ext uri="{FF2B5EF4-FFF2-40B4-BE49-F238E27FC236}">
                <a16:creationId xmlns:a16="http://schemas.microsoft.com/office/drawing/2014/main" id="{CE601BE9-B175-6002-482E-1DF6749661FF}"/>
              </a:ext>
            </a:extLst>
          </p:cNvPr>
          <p:cNvSpPr/>
          <p:nvPr/>
        </p:nvSpPr>
        <p:spPr>
          <a:xfrm>
            <a:off x="4897390" y="5299470"/>
            <a:ext cx="1145304" cy="639604"/>
          </a:xfrm>
          <a:prstGeom prst="verticalScroll">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64" name="Straight Arrow Connector 63">
            <a:extLst>
              <a:ext uri="{FF2B5EF4-FFF2-40B4-BE49-F238E27FC236}">
                <a16:creationId xmlns:a16="http://schemas.microsoft.com/office/drawing/2014/main" id="{0F62E77B-7146-B4FA-A5BF-B12B755F37F0}"/>
              </a:ext>
            </a:extLst>
          </p:cNvPr>
          <p:cNvCxnSpPr>
            <a:cxnSpLocks/>
            <a:stCxn id="11" idx="3"/>
            <a:endCxn id="10" idx="1"/>
          </p:cNvCxnSpPr>
          <p:nvPr/>
        </p:nvCxnSpPr>
        <p:spPr bwMode="auto">
          <a:xfrm>
            <a:off x="4817440"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C6AEFC1F-C3E1-458E-7BD3-6B3F1526E784}"/>
              </a:ext>
            </a:extLst>
          </p:cNvPr>
          <p:cNvCxnSpPr>
            <a:cxnSpLocks/>
            <a:stCxn id="9" idx="3"/>
            <a:endCxn id="11" idx="1"/>
          </p:cNvCxnSpPr>
          <p:nvPr/>
        </p:nvCxnSpPr>
        <p:spPr bwMode="auto">
          <a:xfrm>
            <a:off x="3284297"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A721F179-DF9C-8604-0B83-4E37CBF05D9F}"/>
              </a:ext>
            </a:extLst>
          </p:cNvPr>
          <p:cNvCxnSpPr>
            <a:cxnSpLocks/>
            <a:stCxn id="43" idx="3"/>
            <a:endCxn id="9" idx="1"/>
          </p:cNvCxnSpPr>
          <p:nvPr/>
        </p:nvCxnSpPr>
        <p:spPr bwMode="auto">
          <a:xfrm>
            <a:off x="1751154"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C77D8511-FE95-C77D-E539-86A96311680A}"/>
              </a:ext>
            </a:extLst>
          </p:cNvPr>
          <p:cNvCxnSpPr>
            <a:cxnSpLocks/>
            <a:stCxn id="60" idx="3"/>
            <a:endCxn id="59" idx="1"/>
          </p:cNvCxnSpPr>
          <p:nvPr/>
        </p:nvCxnSpPr>
        <p:spPr bwMode="auto">
          <a:xfrm>
            <a:off x="3284297" y="2378153"/>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C8123005-63C0-02CE-5678-58EF7EBEF98C}"/>
              </a:ext>
            </a:extLst>
          </p:cNvPr>
          <p:cNvCxnSpPr>
            <a:cxnSpLocks/>
            <a:stCxn id="51" idx="3"/>
            <a:endCxn id="56" idx="1"/>
          </p:cNvCxnSpPr>
          <p:nvPr/>
        </p:nvCxnSpPr>
        <p:spPr bwMode="auto">
          <a:xfrm>
            <a:off x="3101307" y="4540801"/>
            <a:ext cx="881906" cy="2810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C6FDF035-FFE4-C1A3-4C6C-840F16AF004A}"/>
              </a:ext>
            </a:extLst>
          </p:cNvPr>
          <p:cNvCxnSpPr>
            <a:cxnSpLocks/>
            <a:stCxn id="59" idx="3"/>
            <a:endCxn id="10" idx="1"/>
          </p:cNvCxnSpPr>
          <p:nvPr/>
        </p:nvCxnSpPr>
        <p:spPr bwMode="auto">
          <a:xfrm>
            <a:off x="4817440" y="2378153"/>
            <a:ext cx="547740"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7" name="Straight Arrow Connector 86">
            <a:extLst>
              <a:ext uri="{FF2B5EF4-FFF2-40B4-BE49-F238E27FC236}">
                <a16:creationId xmlns:a16="http://schemas.microsoft.com/office/drawing/2014/main" id="{6DF1B7C4-6754-AF6F-07DC-CF6D73910CD9}"/>
              </a:ext>
            </a:extLst>
          </p:cNvPr>
          <p:cNvCxnSpPr>
            <a:cxnSpLocks/>
            <a:stCxn id="43" idx="3"/>
            <a:endCxn id="60" idx="1"/>
          </p:cNvCxnSpPr>
          <p:nvPr/>
        </p:nvCxnSpPr>
        <p:spPr bwMode="auto">
          <a:xfrm flipV="1">
            <a:off x="1751154" y="2378153"/>
            <a:ext cx="547740"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94A3F8B8-E0CB-9188-2684-BA1008436838}"/>
              </a:ext>
            </a:extLst>
          </p:cNvPr>
          <p:cNvCxnSpPr>
            <a:cxnSpLocks/>
            <a:stCxn id="43" idx="3"/>
            <a:endCxn id="51" idx="1"/>
          </p:cNvCxnSpPr>
          <p:nvPr/>
        </p:nvCxnSpPr>
        <p:spPr bwMode="auto">
          <a:xfrm>
            <a:off x="1751154" y="3519487"/>
            <a:ext cx="364750" cy="102131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6" name="Straight Arrow Connector 95">
            <a:extLst>
              <a:ext uri="{FF2B5EF4-FFF2-40B4-BE49-F238E27FC236}">
                <a16:creationId xmlns:a16="http://schemas.microsoft.com/office/drawing/2014/main" id="{5A10B392-BFA6-33E6-5456-D0FBE272B2A4}"/>
              </a:ext>
            </a:extLst>
          </p:cNvPr>
          <p:cNvCxnSpPr>
            <a:cxnSpLocks/>
            <a:stCxn id="9" idx="3"/>
            <a:endCxn id="56" idx="1"/>
          </p:cNvCxnSpPr>
          <p:nvPr/>
        </p:nvCxnSpPr>
        <p:spPr bwMode="auto">
          <a:xfrm>
            <a:off x="3284297" y="3519487"/>
            <a:ext cx="698916"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9" name="Straight Arrow Connector 98">
            <a:extLst>
              <a:ext uri="{FF2B5EF4-FFF2-40B4-BE49-F238E27FC236}">
                <a16:creationId xmlns:a16="http://schemas.microsoft.com/office/drawing/2014/main" id="{DE8E1334-5314-ACEC-AB2B-9F73D1E386DA}"/>
              </a:ext>
            </a:extLst>
          </p:cNvPr>
          <p:cNvCxnSpPr>
            <a:cxnSpLocks/>
            <a:stCxn id="56" idx="3"/>
            <a:endCxn id="10" idx="1"/>
          </p:cNvCxnSpPr>
          <p:nvPr/>
        </p:nvCxnSpPr>
        <p:spPr bwMode="auto">
          <a:xfrm flipV="1">
            <a:off x="4968616" y="3519487"/>
            <a:ext cx="396564"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07" name="Straight Arrow Connector 106">
            <a:extLst>
              <a:ext uri="{FF2B5EF4-FFF2-40B4-BE49-F238E27FC236}">
                <a16:creationId xmlns:a16="http://schemas.microsoft.com/office/drawing/2014/main" id="{69F2828C-15AD-ED99-B27B-E112A148FBAA}"/>
              </a:ext>
            </a:extLst>
          </p:cNvPr>
          <p:cNvCxnSpPr>
            <a:cxnSpLocks/>
            <a:stCxn id="51" idx="3"/>
            <a:endCxn id="61" idx="1"/>
          </p:cNvCxnSpPr>
          <p:nvPr/>
        </p:nvCxnSpPr>
        <p:spPr bwMode="auto">
          <a:xfrm>
            <a:off x="3101307" y="4540801"/>
            <a:ext cx="1876034" cy="107847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11" name="Straight Arrow Connector 110">
            <a:extLst>
              <a:ext uri="{FF2B5EF4-FFF2-40B4-BE49-F238E27FC236}">
                <a16:creationId xmlns:a16="http://schemas.microsoft.com/office/drawing/2014/main" id="{510114AA-68DF-7776-87E9-4911F445BEB6}"/>
              </a:ext>
            </a:extLst>
          </p:cNvPr>
          <p:cNvCxnSpPr>
            <a:cxnSpLocks/>
            <a:stCxn id="61" idx="3"/>
            <a:endCxn id="14" idx="1"/>
          </p:cNvCxnSpPr>
          <p:nvPr/>
        </p:nvCxnSpPr>
        <p:spPr bwMode="auto">
          <a:xfrm flipV="1">
            <a:off x="5962744" y="3519488"/>
            <a:ext cx="912064" cy="20997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119202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C6054-58AD-1EDE-8E5F-486388503BB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4881B8-9464-9AF7-3B19-654E1A21D178}"/>
              </a:ext>
            </a:extLst>
          </p:cNvPr>
          <p:cNvSpPr>
            <a:spLocks noGrp="1"/>
          </p:cNvSpPr>
          <p:nvPr>
            <p:ph type="sldNum" sz="quarter" idx="11"/>
          </p:nvPr>
        </p:nvSpPr>
        <p:spPr/>
        <p:txBody>
          <a:bodyPr/>
          <a:lstStyle/>
          <a:p>
            <a:pPr>
              <a:defRPr/>
            </a:pPr>
            <a:fld id="{FE25F947-77F5-4CA6-8472-B4B2967773ED}" type="slidenum">
              <a:rPr lang="x-none" smtClean="0"/>
              <a:pPr>
                <a:defRPr/>
              </a:pPr>
              <a:t>124</a:t>
            </a:fld>
            <a:endParaRPr lang="en-US" dirty="0"/>
          </a:p>
        </p:txBody>
      </p:sp>
      <p:sp>
        <p:nvSpPr>
          <p:cNvPr id="14" name="Vertical Scroll 25">
            <a:extLst>
              <a:ext uri="{FF2B5EF4-FFF2-40B4-BE49-F238E27FC236}">
                <a16:creationId xmlns:a16="http://schemas.microsoft.com/office/drawing/2014/main" id="{FF0858A2-3C50-CEFF-C553-4D4876E155BB}"/>
              </a:ext>
            </a:extLst>
          </p:cNvPr>
          <p:cNvSpPr/>
          <p:nvPr/>
        </p:nvSpPr>
        <p:spPr>
          <a:xfrm>
            <a:off x="6818372" y="3293745"/>
            <a:ext cx="1145304" cy="451485"/>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5C21D742-2B72-121F-9D99-E85EA5B08B7E}"/>
              </a:ext>
            </a:extLst>
          </p:cNvPr>
          <p:cNvSpPr/>
          <p:nvPr/>
        </p:nvSpPr>
        <p:spPr>
          <a:xfrm>
            <a:off x="2218943" y="3199685"/>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B79BD7DE-7CC9-65E1-1063-62BEF886CD8B}"/>
              </a:ext>
            </a:extLst>
          </p:cNvPr>
          <p:cNvSpPr/>
          <p:nvPr/>
        </p:nvSpPr>
        <p:spPr>
          <a:xfrm>
            <a:off x="5285229" y="3199685"/>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A853B70F-9F61-DC32-238E-4BE3B1BD1925}"/>
              </a:ext>
            </a:extLst>
          </p:cNvPr>
          <p:cNvSpPr/>
          <p:nvPr/>
        </p:nvSpPr>
        <p:spPr>
          <a:xfrm>
            <a:off x="3752086" y="3199685"/>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7BCCCD55-5BFE-1C3F-985A-E128D5FA57D9}"/>
              </a:ext>
            </a:extLst>
          </p:cNvPr>
          <p:cNvCxnSpPr>
            <a:cxnSpLocks/>
            <a:stCxn id="10" idx="3"/>
            <a:endCxn id="14" idx="1"/>
          </p:cNvCxnSpPr>
          <p:nvPr/>
        </p:nvCxnSpPr>
        <p:spPr bwMode="auto">
          <a:xfrm>
            <a:off x="6350583" y="3519487"/>
            <a:ext cx="524225"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A77EA1FF-5DEC-E60A-FE6B-A3FE50A9D72F}"/>
              </a:ext>
            </a:extLst>
          </p:cNvPr>
          <p:cNvSpPr>
            <a:spLocks noGrp="1"/>
          </p:cNvSpPr>
          <p:nvPr>
            <p:ph type="title"/>
          </p:nvPr>
        </p:nvSpPr>
        <p:spPr/>
        <p:txBody>
          <a:bodyPr/>
          <a:lstStyle/>
          <a:p>
            <a:r>
              <a:rPr lang="en-US" dirty="0"/>
              <a:t>Phantom Algorithm</a:t>
            </a:r>
          </a:p>
        </p:txBody>
      </p:sp>
      <p:sp>
        <p:nvSpPr>
          <p:cNvPr id="43" name="Vertical Scroll 25">
            <a:extLst>
              <a:ext uri="{FF2B5EF4-FFF2-40B4-BE49-F238E27FC236}">
                <a16:creationId xmlns:a16="http://schemas.microsoft.com/office/drawing/2014/main" id="{8C4A38B4-9036-9A1C-CEAA-3F6E157364CB}"/>
              </a:ext>
            </a:extLst>
          </p:cNvPr>
          <p:cNvSpPr/>
          <p:nvPr/>
        </p:nvSpPr>
        <p:spPr>
          <a:xfrm>
            <a:off x="685800" y="3199685"/>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1" name="Vertical Scroll 25">
            <a:extLst>
              <a:ext uri="{FF2B5EF4-FFF2-40B4-BE49-F238E27FC236}">
                <a16:creationId xmlns:a16="http://schemas.microsoft.com/office/drawing/2014/main" id="{2381D885-B476-3F66-EF70-E41CC63C7EC0}"/>
              </a:ext>
            </a:extLst>
          </p:cNvPr>
          <p:cNvSpPr/>
          <p:nvPr/>
        </p:nvSpPr>
        <p:spPr>
          <a:xfrm>
            <a:off x="2035953" y="4220999"/>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6" name="Vertical Scroll 25">
            <a:extLst>
              <a:ext uri="{FF2B5EF4-FFF2-40B4-BE49-F238E27FC236}">
                <a16:creationId xmlns:a16="http://schemas.microsoft.com/office/drawing/2014/main" id="{23EE3D47-D408-8619-E8C9-3FCD1BC262EA}"/>
              </a:ext>
            </a:extLst>
          </p:cNvPr>
          <p:cNvSpPr/>
          <p:nvPr/>
        </p:nvSpPr>
        <p:spPr>
          <a:xfrm>
            <a:off x="3903262" y="424910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9" name="Vertical Scroll 25">
            <a:extLst>
              <a:ext uri="{FF2B5EF4-FFF2-40B4-BE49-F238E27FC236}">
                <a16:creationId xmlns:a16="http://schemas.microsoft.com/office/drawing/2014/main" id="{480CFB35-092E-6425-2673-1251D8511294}"/>
              </a:ext>
            </a:extLst>
          </p:cNvPr>
          <p:cNvSpPr/>
          <p:nvPr/>
        </p:nvSpPr>
        <p:spPr>
          <a:xfrm>
            <a:off x="3752086"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0" name="Vertical Scroll 25">
            <a:extLst>
              <a:ext uri="{FF2B5EF4-FFF2-40B4-BE49-F238E27FC236}">
                <a16:creationId xmlns:a16="http://schemas.microsoft.com/office/drawing/2014/main" id="{ACCCBA8D-77C6-38CF-421B-BCD81DFED7E6}"/>
              </a:ext>
            </a:extLst>
          </p:cNvPr>
          <p:cNvSpPr/>
          <p:nvPr/>
        </p:nvSpPr>
        <p:spPr>
          <a:xfrm>
            <a:off x="2218943"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1" name="Vertical Scroll 25">
            <a:extLst>
              <a:ext uri="{FF2B5EF4-FFF2-40B4-BE49-F238E27FC236}">
                <a16:creationId xmlns:a16="http://schemas.microsoft.com/office/drawing/2014/main" id="{0E0EFE71-6BAC-DCF8-EFAD-E983A91A5AF3}"/>
              </a:ext>
            </a:extLst>
          </p:cNvPr>
          <p:cNvSpPr/>
          <p:nvPr/>
        </p:nvSpPr>
        <p:spPr>
          <a:xfrm>
            <a:off x="4897390" y="529947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64" name="Straight Arrow Connector 63">
            <a:extLst>
              <a:ext uri="{FF2B5EF4-FFF2-40B4-BE49-F238E27FC236}">
                <a16:creationId xmlns:a16="http://schemas.microsoft.com/office/drawing/2014/main" id="{677830B5-C35A-0992-B767-5FB99BCF74DD}"/>
              </a:ext>
            </a:extLst>
          </p:cNvPr>
          <p:cNvCxnSpPr>
            <a:cxnSpLocks/>
            <a:stCxn id="11" idx="3"/>
            <a:endCxn id="10" idx="1"/>
          </p:cNvCxnSpPr>
          <p:nvPr/>
        </p:nvCxnSpPr>
        <p:spPr bwMode="auto">
          <a:xfrm>
            <a:off x="4817440"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1936F084-9C4B-99C7-67F8-AEB2FB8AA7B4}"/>
              </a:ext>
            </a:extLst>
          </p:cNvPr>
          <p:cNvCxnSpPr>
            <a:cxnSpLocks/>
            <a:stCxn id="9" idx="3"/>
            <a:endCxn id="11" idx="1"/>
          </p:cNvCxnSpPr>
          <p:nvPr/>
        </p:nvCxnSpPr>
        <p:spPr bwMode="auto">
          <a:xfrm>
            <a:off x="3284297"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834376D1-985C-9699-1478-5B16C5FB75A7}"/>
              </a:ext>
            </a:extLst>
          </p:cNvPr>
          <p:cNvCxnSpPr>
            <a:cxnSpLocks/>
            <a:stCxn id="43" idx="3"/>
            <a:endCxn id="9" idx="1"/>
          </p:cNvCxnSpPr>
          <p:nvPr/>
        </p:nvCxnSpPr>
        <p:spPr bwMode="auto">
          <a:xfrm>
            <a:off x="1751154"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71103402-9C16-5BDE-3338-1716B79E85EF}"/>
              </a:ext>
            </a:extLst>
          </p:cNvPr>
          <p:cNvCxnSpPr>
            <a:cxnSpLocks/>
            <a:stCxn id="60" idx="3"/>
            <a:endCxn id="59" idx="1"/>
          </p:cNvCxnSpPr>
          <p:nvPr/>
        </p:nvCxnSpPr>
        <p:spPr bwMode="auto">
          <a:xfrm>
            <a:off x="3284297" y="2378153"/>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F7FBC5DD-0CA5-A871-540A-9BAA1755E75B}"/>
              </a:ext>
            </a:extLst>
          </p:cNvPr>
          <p:cNvCxnSpPr>
            <a:cxnSpLocks/>
            <a:stCxn id="51" idx="3"/>
            <a:endCxn id="56" idx="1"/>
          </p:cNvCxnSpPr>
          <p:nvPr/>
        </p:nvCxnSpPr>
        <p:spPr bwMode="auto">
          <a:xfrm>
            <a:off x="3101307" y="4540801"/>
            <a:ext cx="881906" cy="2810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00D1A9C0-2561-CCFF-7523-FC471459CD41}"/>
              </a:ext>
            </a:extLst>
          </p:cNvPr>
          <p:cNvCxnSpPr>
            <a:cxnSpLocks/>
            <a:stCxn id="59" idx="3"/>
            <a:endCxn id="10" idx="1"/>
          </p:cNvCxnSpPr>
          <p:nvPr/>
        </p:nvCxnSpPr>
        <p:spPr bwMode="auto">
          <a:xfrm>
            <a:off x="4817440" y="2378153"/>
            <a:ext cx="547740"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7" name="Straight Arrow Connector 86">
            <a:extLst>
              <a:ext uri="{FF2B5EF4-FFF2-40B4-BE49-F238E27FC236}">
                <a16:creationId xmlns:a16="http://schemas.microsoft.com/office/drawing/2014/main" id="{C491EBD0-046D-AAAD-C3BE-A5098E3F4316}"/>
              </a:ext>
            </a:extLst>
          </p:cNvPr>
          <p:cNvCxnSpPr>
            <a:cxnSpLocks/>
            <a:stCxn id="43" idx="3"/>
            <a:endCxn id="60" idx="1"/>
          </p:cNvCxnSpPr>
          <p:nvPr/>
        </p:nvCxnSpPr>
        <p:spPr bwMode="auto">
          <a:xfrm flipV="1">
            <a:off x="1751154" y="2378153"/>
            <a:ext cx="547740"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97E93CA7-3021-257D-8261-AC310F77F147}"/>
              </a:ext>
            </a:extLst>
          </p:cNvPr>
          <p:cNvCxnSpPr>
            <a:cxnSpLocks/>
            <a:stCxn id="43" idx="3"/>
            <a:endCxn id="51" idx="1"/>
          </p:cNvCxnSpPr>
          <p:nvPr/>
        </p:nvCxnSpPr>
        <p:spPr bwMode="auto">
          <a:xfrm>
            <a:off x="1751154" y="3519487"/>
            <a:ext cx="364750" cy="102131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6" name="Straight Arrow Connector 95">
            <a:extLst>
              <a:ext uri="{FF2B5EF4-FFF2-40B4-BE49-F238E27FC236}">
                <a16:creationId xmlns:a16="http://schemas.microsoft.com/office/drawing/2014/main" id="{F9A34028-6468-B4FF-4D74-0B988A48244B}"/>
              </a:ext>
            </a:extLst>
          </p:cNvPr>
          <p:cNvCxnSpPr>
            <a:cxnSpLocks/>
            <a:stCxn id="9" idx="3"/>
            <a:endCxn id="56" idx="1"/>
          </p:cNvCxnSpPr>
          <p:nvPr/>
        </p:nvCxnSpPr>
        <p:spPr bwMode="auto">
          <a:xfrm>
            <a:off x="3284297" y="3519487"/>
            <a:ext cx="698916"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9" name="Straight Arrow Connector 98">
            <a:extLst>
              <a:ext uri="{FF2B5EF4-FFF2-40B4-BE49-F238E27FC236}">
                <a16:creationId xmlns:a16="http://schemas.microsoft.com/office/drawing/2014/main" id="{8791C51E-59CF-02F5-1699-8D7656125811}"/>
              </a:ext>
            </a:extLst>
          </p:cNvPr>
          <p:cNvCxnSpPr>
            <a:cxnSpLocks/>
            <a:stCxn id="56" idx="3"/>
            <a:endCxn id="10" idx="1"/>
          </p:cNvCxnSpPr>
          <p:nvPr/>
        </p:nvCxnSpPr>
        <p:spPr bwMode="auto">
          <a:xfrm flipV="1">
            <a:off x="4968616" y="3519487"/>
            <a:ext cx="396564"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07" name="Straight Arrow Connector 106">
            <a:extLst>
              <a:ext uri="{FF2B5EF4-FFF2-40B4-BE49-F238E27FC236}">
                <a16:creationId xmlns:a16="http://schemas.microsoft.com/office/drawing/2014/main" id="{C56A082D-A18F-74F0-19EC-7157B837F111}"/>
              </a:ext>
            </a:extLst>
          </p:cNvPr>
          <p:cNvCxnSpPr>
            <a:cxnSpLocks/>
            <a:stCxn id="51" idx="3"/>
            <a:endCxn id="61" idx="1"/>
          </p:cNvCxnSpPr>
          <p:nvPr/>
        </p:nvCxnSpPr>
        <p:spPr bwMode="auto">
          <a:xfrm>
            <a:off x="3101307" y="4540801"/>
            <a:ext cx="1876034" cy="107847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11" name="Straight Arrow Connector 110">
            <a:extLst>
              <a:ext uri="{FF2B5EF4-FFF2-40B4-BE49-F238E27FC236}">
                <a16:creationId xmlns:a16="http://schemas.microsoft.com/office/drawing/2014/main" id="{EE57F4EC-B3C1-38E7-A123-0D052AA3902B}"/>
              </a:ext>
            </a:extLst>
          </p:cNvPr>
          <p:cNvCxnSpPr>
            <a:cxnSpLocks/>
            <a:stCxn id="61" idx="3"/>
            <a:endCxn id="14" idx="1"/>
          </p:cNvCxnSpPr>
          <p:nvPr/>
        </p:nvCxnSpPr>
        <p:spPr bwMode="auto">
          <a:xfrm flipV="1">
            <a:off x="5962744" y="3519488"/>
            <a:ext cx="912064" cy="20997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500779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890F7-6654-913F-7CCB-8C503A57F7C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261001-9C35-A8D7-4D46-94B631C8DAD5}"/>
              </a:ext>
            </a:extLst>
          </p:cNvPr>
          <p:cNvSpPr>
            <a:spLocks noGrp="1"/>
          </p:cNvSpPr>
          <p:nvPr>
            <p:ph type="sldNum" sz="quarter" idx="11"/>
          </p:nvPr>
        </p:nvSpPr>
        <p:spPr/>
        <p:txBody>
          <a:bodyPr/>
          <a:lstStyle/>
          <a:p>
            <a:pPr>
              <a:defRPr/>
            </a:pPr>
            <a:fld id="{FE25F947-77F5-4CA6-8472-B4B2967773ED}" type="slidenum">
              <a:rPr lang="x-none" smtClean="0"/>
              <a:pPr>
                <a:defRPr/>
              </a:pPr>
              <a:t>125</a:t>
            </a:fld>
            <a:endParaRPr lang="en-US" dirty="0"/>
          </a:p>
        </p:txBody>
      </p:sp>
      <p:sp>
        <p:nvSpPr>
          <p:cNvPr id="14" name="Vertical Scroll 25">
            <a:extLst>
              <a:ext uri="{FF2B5EF4-FFF2-40B4-BE49-F238E27FC236}">
                <a16:creationId xmlns:a16="http://schemas.microsoft.com/office/drawing/2014/main" id="{E59E20D0-7A39-6F61-99C5-82B22A80C5CC}"/>
              </a:ext>
            </a:extLst>
          </p:cNvPr>
          <p:cNvSpPr/>
          <p:nvPr/>
        </p:nvSpPr>
        <p:spPr>
          <a:xfrm>
            <a:off x="6818372" y="3293745"/>
            <a:ext cx="1145304" cy="451485"/>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F1893C0B-120B-490B-107F-F9C746A9BD15}"/>
              </a:ext>
            </a:extLst>
          </p:cNvPr>
          <p:cNvSpPr/>
          <p:nvPr/>
        </p:nvSpPr>
        <p:spPr>
          <a:xfrm>
            <a:off x="2218943" y="3198730"/>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8DBA56BB-C294-F578-4689-0998FCAC6315}"/>
              </a:ext>
            </a:extLst>
          </p:cNvPr>
          <p:cNvSpPr/>
          <p:nvPr/>
        </p:nvSpPr>
        <p:spPr>
          <a:xfrm>
            <a:off x="5285229" y="3198730"/>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573C6254-5379-AE2C-0774-F3E0205B14BE}"/>
              </a:ext>
            </a:extLst>
          </p:cNvPr>
          <p:cNvSpPr/>
          <p:nvPr/>
        </p:nvSpPr>
        <p:spPr>
          <a:xfrm>
            <a:off x="3752086" y="3198730"/>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DA264CD1-D365-E2F7-1D9F-423E7ABB57C0}"/>
              </a:ext>
            </a:extLst>
          </p:cNvPr>
          <p:cNvCxnSpPr>
            <a:cxnSpLocks/>
            <a:stCxn id="10" idx="3"/>
            <a:endCxn id="14" idx="1"/>
          </p:cNvCxnSpPr>
          <p:nvPr/>
        </p:nvCxnSpPr>
        <p:spPr bwMode="auto">
          <a:xfrm>
            <a:off x="6350583" y="3518532"/>
            <a:ext cx="524225" cy="95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EEFED8D1-853E-0754-90B3-AF6F296FAA6F}"/>
              </a:ext>
            </a:extLst>
          </p:cNvPr>
          <p:cNvSpPr>
            <a:spLocks noGrp="1"/>
          </p:cNvSpPr>
          <p:nvPr>
            <p:ph type="title"/>
          </p:nvPr>
        </p:nvSpPr>
        <p:spPr/>
        <p:txBody>
          <a:bodyPr/>
          <a:lstStyle/>
          <a:p>
            <a:r>
              <a:rPr lang="en-US" dirty="0"/>
              <a:t>Phantom Algorithm</a:t>
            </a:r>
          </a:p>
        </p:txBody>
      </p:sp>
      <p:sp>
        <p:nvSpPr>
          <p:cNvPr id="43" name="Vertical Scroll 25">
            <a:extLst>
              <a:ext uri="{FF2B5EF4-FFF2-40B4-BE49-F238E27FC236}">
                <a16:creationId xmlns:a16="http://schemas.microsoft.com/office/drawing/2014/main" id="{9B2DBA1B-1822-A871-EA3F-DEAADE742B91}"/>
              </a:ext>
            </a:extLst>
          </p:cNvPr>
          <p:cNvSpPr/>
          <p:nvPr/>
        </p:nvSpPr>
        <p:spPr>
          <a:xfrm>
            <a:off x="685800" y="3198730"/>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1" name="Vertical Scroll 25">
            <a:extLst>
              <a:ext uri="{FF2B5EF4-FFF2-40B4-BE49-F238E27FC236}">
                <a16:creationId xmlns:a16="http://schemas.microsoft.com/office/drawing/2014/main" id="{E87C17A9-9427-180F-B425-D18E37A8882F}"/>
              </a:ext>
            </a:extLst>
          </p:cNvPr>
          <p:cNvSpPr/>
          <p:nvPr/>
        </p:nvSpPr>
        <p:spPr>
          <a:xfrm>
            <a:off x="2035953" y="4220999"/>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6" name="Vertical Scroll 25">
            <a:extLst>
              <a:ext uri="{FF2B5EF4-FFF2-40B4-BE49-F238E27FC236}">
                <a16:creationId xmlns:a16="http://schemas.microsoft.com/office/drawing/2014/main" id="{04C27D84-27BD-8062-2788-4EE49A740221}"/>
              </a:ext>
            </a:extLst>
          </p:cNvPr>
          <p:cNvSpPr/>
          <p:nvPr/>
        </p:nvSpPr>
        <p:spPr>
          <a:xfrm>
            <a:off x="3903262" y="4249100"/>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9" name="Vertical Scroll 25">
            <a:extLst>
              <a:ext uri="{FF2B5EF4-FFF2-40B4-BE49-F238E27FC236}">
                <a16:creationId xmlns:a16="http://schemas.microsoft.com/office/drawing/2014/main" id="{75710206-70DD-E95D-5EF1-5A3849F852E8}"/>
              </a:ext>
            </a:extLst>
          </p:cNvPr>
          <p:cNvSpPr/>
          <p:nvPr/>
        </p:nvSpPr>
        <p:spPr>
          <a:xfrm>
            <a:off x="3752086"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0" name="Vertical Scroll 25">
            <a:extLst>
              <a:ext uri="{FF2B5EF4-FFF2-40B4-BE49-F238E27FC236}">
                <a16:creationId xmlns:a16="http://schemas.microsoft.com/office/drawing/2014/main" id="{95DED3B1-9AC8-E1E4-306C-A82E4FFF393B}"/>
              </a:ext>
            </a:extLst>
          </p:cNvPr>
          <p:cNvSpPr/>
          <p:nvPr/>
        </p:nvSpPr>
        <p:spPr>
          <a:xfrm>
            <a:off x="2218943"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1" name="Vertical Scroll 25">
            <a:extLst>
              <a:ext uri="{FF2B5EF4-FFF2-40B4-BE49-F238E27FC236}">
                <a16:creationId xmlns:a16="http://schemas.microsoft.com/office/drawing/2014/main" id="{B6DFA0FB-3230-1F98-394F-A187C022CFDF}"/>
              </a:ext>
            </a:extLst>
          </p:cNvPr>
          <p:cNvSpPr/>
          <p:nvPr/>
        </p:nvSpPr>
        <p:spPr>
          <a:xfrm>
            <a:off x="4897390" y="529947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64" name="Straight Arrow Connector 63">
            <a:extLst>
              <a:ext uri="{FF2B5EF4-FFF2-40B4-BE49-F238E27FC236}">
                <a16:creationId xmlns:a16="http://schemas.microsoft.com/office/drawing/2014/main" id="{1A4CFF16-64CD-4E5C-1682-2B3FCD6B0792}"/>
              </a:ext>
            </a:extLst>
          </p:cNvPr>
          <p:cNvCxnSpPr>
            <a:cxnSpLocks/>
            <a:stCxn id="11" idx="3"/>
            <a:endCxn id="10" idx="1"/>
          </p:cNvCxnSpPr>
          <p:nvPr/>
        </p:nvCxnSpPr>
        <p:spPr bwMode="auto">
          <a:xfrm>
            <a:off x="4817440" y="3518532"/>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3E326515-D502-AED1-2388-0FCC78493DC3}"/>
              </a:ext>
            </a:extLst>
          </p:cNvPr>
          <p:cNvCxnSpPr>
            <a:cxnSpLocks/>
            <a:stCxn id="9" idx="3"/>
            <a:endCxn id="11" idx="1"/>
          </p:cNvCxnSpPr>
          <p:nvPr/>
        </p:nvCxnSpPr>
        <p:spPr bwMode="auto">
          <a:xfrm>
            <a:off x="3284297" y="3518532"/>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B6A1DE10-B065-00F0-30FE-4741ABAC4AED}"/>
              </a:ext>
            </a:extLst>
          </p:cNvPr>
          <p:cNvCxnSpPr>
            <a:cxnSpLocks/>
            <a:stCxn id="43" idx="3"/>
            <a:endCxn id="9" idx="1"/>
          </p:cNvCxnSpPr>
          <p:nvPr/>
        </p:nvCxnSpPr>
        <p:spPr bwMode="auto">
          <a:xfrm>
            <a:off x="1751154" y="3518532"/>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BA4420D9-2BBB-623E-2386-3A519230F398}"/>
              </a:ext>
            </a:extLst>
          </p:cNvPr>
          <p:cNvCxnSpPr>
            <a:cxnSpLocks/>
            <a:stCxn id="60" idx="3"/>
            <a:endCxn id="59" idx="1"/>
          </p:cNvCxnSpPr>
          <p:nvPr/>
        </p:nvCxnSpPr>
        <p:spPr bwMode="auto">
          <a:xfrm>
            <a:off x="3284297" y="2378153"/>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3D975F84-8029-7BE3-3132-E0718B2BE77A}"/>
              </a:ext>
            </a:extLst>
          </p:cNvPr>
          <p:cNvCxnSpPr>
            <a:cxnSpLocks/>
            <a:stCxn id="51" idx="3"/>
            <a:endCxn id="56" idx="1"/>
          </p:cNvCxnSpPr>
          <p:nvPr/>
        </p:nvCxnSpPr>
        <p:spPr bwMode="auto">
          <a:xfrm>
            <a:off x="3101307" y="4540801"/>
            <a:ext cx="881906" cy="2810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9F4F6AD6-E6E9-81B1-A8EA-721E5E401B12}"/>
              </a:ext>
            </a:extLst>
          </p:cNvPr>
          <p:cNvCxnSpPr>
            <a:cxnSpLocks/>
            <a:stCxn id="59" idx="3"/>
            <a:endCxn id="10" idx="1"/>
          </p:cNvCxnSpPr>
          <p:nvPr/>
        </p:nvCxnSpPr>
        <p:spPr bwMode="auto">
          <a:xfrm>
            <a:off x="4817440" y="2378153"/>
            <a:ext cx="547740" cy="1140379"/>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7" name="Straight Arrow Connector 86">
            <a:extLst>
              <a:ext uri="{FF2B5EF4-FFF2-40B4-BE49-F238E27FC236}">
                <a16:creationId xmlns:a16="http://schemas.microsoft.com/office/drawing/2014/main" id="{747A1073-F746-F85D-8244-E7E7BC0CD135}"/>
              </a:ext>
            </a:extLst>
          </p:cNvPr>
          <p:cNvCxnSpPr>
            <a:cxnSpLocks/>
            <a:stCxn id="43" idx="3"/>
            <a:endCxn id="60" idx="1"/>
          </p:cNvCxnSpPr>
          <p:nvPr/>
        </p:nvCxnSpPr>
        <p:spPr bwMode="auto">
          <a:xfrm flipV="1">
            <a:off x="1751154" y="2378153"/>
            <a:ext cx="547740" cy="1140379"/>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464C16A0-75FF-3868-26E2-2C5FDEBC9EB6}"/>
              </a:ext>
            </a:extLst>
          </p:cNvPr>
          <p:cNvCxnSpPr>
            <a:cxnSpLocks/>
            <a:stCxn id="43" idx="3"/>
            <a:endCxn id="51" idx="1"/>
          </p:cNvCxnSpPr>
          <p:nvPr/>
        </p:nvCxnSpPr>
        <p:spPr bwMode="auto">
          <a:xfrm>
            <a:off x="1751154" y="3518532"/>
            <a:ext cx="364750" cy="1022269"/>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6" name="Straight Arrow Connector 95">
            <a:extLst>
              <a:ext uri="{FF2B5EF4-FFF2-40B4-BE49-F238E27FC236}">
                <a16:creationId xmlns:a16="http://schemas.microsoft.com/office/drawing/2014/main" id="{45E2FCC9-9760-7EDB-0F04-E9C0BB2DC045}"/>
              </a:ext>
            </a:extLst>
          </p:cNvPr>
          <p:cNvCxnSpPr>
            <a:cxnSpLocks/>
            <a:stCxn id="9" idx="3"/>
            <a:endCxn id="56" idx="1"/>
          </p:cNvCxnSpPr>
          <p:nvPr/>
        </p:nvCxnSpPr>
        <p:spPr bwMode="auto">
          <a:xfrm>
            <a:off x="3284297" y="3518532"/>
            <a:ext cx="698916" cy="105037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9" name="Straight Arrow Connector 98">
            <a:extLst>
              <a:ext uri="{FF2B5EF4-FFF2-40B4-BE49-F238E27FC236}">
                <a16:creationId xmlns:a16="http://schemas.microsoft.com/office/drawing/2014/main" id="{1B30AB68-A21E-C97F-A712-985FB19C0CD7}"/>
              </a:ext>
            </a:extLst>
          </p:cNvPr>
          <p:cNvCxnSpPr>
            <a:cxnSpLocks/>
            <a:stCxn id="56" idx="3"/>
            <a:endCxn id="10" idx="1"/>
          </p:cNvCxnSpPr>
          <p:nvPr/>
        </p:nvCxnSpPr>
        <p:spPr bwMode="auto">
          <a:xfrm flipV="1">
            <a:off x="4968616" y="3518532"/>
            <a:ext cx="396564" cy="105037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07" name="Straight Arrow Connector 106">
            <a:extLst>
              <a:ext uri="{FF2B5EF4-FFF2-40B4-BE49-F238E27FC236}">
                <a16:creationId xmlns:a16="http://schemas.microsoft.com/office/drawing/2014/main" id="{6B0E041B-72E2-F3B8-5CB8-25458763641F}"/>
              </a:ext>
            </a:extLst>
          </p:cNvPr>
          <p:cNvCxnSpPr>
            <a:cxnSpLocks/>
            <a:stCxn id="51" idx="3"/>
            <a:endCxn id="61" idx="1"/>
          </p:cNvCxnSpPr>
          <p:nvPr/>
        </p:nvCxnSpPr>
        <p:spPr bwMode="auto">
          <a:xfrm>
            <a:off x="3101307" y="4540801"/>
            <a:ext cx="1876034" cy="107847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11" name="Straight Arrow Connector 110">
            <a:extLst>
              <a:ext uri="{FF2B5EF4-FFF2-40B4-BE49-F238E27FC236}">
                <a16:creationId xmlns:a16="http://schemas.microsoft.com/office/drawing/2014/main" id="{5DF022AB-6F6A-143C-95A4-7038DA7364A6}"/>
              </a:ext>
            </a:extLst>
          </p:cNvPr>
          <p:cNvCxnSpPr>
            <a:cxnSpLocks/>
            <a:stCxn id="61" idx="3"/>
            <a:endCxn id="14" idx="1"/>
          </p:cNvCxnSpPr>
          <p:nvPr/>
        </p:nvCxnSpPr>
        <p:spPr bwMode="auto">
          <a:xfrm flipV="1">
            <a:off x="5962744" y="3519488"/>
            <a:ext cx="912064" cy="20997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 name="TextBox 2">
            <a:extLst>
              <a:ext uri="{FF2B5EF4-FFF2-40B4-BE49-F238E27FC236}">
                <a16:creationId xmlns:a16="http://schemas.microsoft.com/office/drawing/2014/main" id="{811697D7-6551-716A-E5DA-A271A459A47A}"/>
              </a:ext>
            </a:extLst>
          </p:cNvPr>
          <p:cNvSpPr txBox="1"/>
          <p:nvPr/>
        </p:nvSpPr>
        <p:spPr bwMode="auto">
          <a:xfrm>
            <a:off x="1891619" y="6087274"/>
            <a:ext cx="536076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Step 1: Find the largest </a:t>
            </a:r>
            <a:r>
              <a:rPr lang="en-US" sz="2800" i="1" dirty="0">
                <a:solidFill>
                  <a:srgbClr val="FFFF00"/>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cluster</a:t>
            </a:r>
            <a:endParaRPr lang="en-US" sz="28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392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40371-3AA2-DDDE-9392-C02272FE9B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03E50-82EF-B0A0-EC64-D8FECBEB54C0}"/>
              </a:ext>
            </a:extLst>
          </p:cNvPr>
          <p:cNvSpPr>
            <a:spLocks noGrp="1"/>
          </p:cNvSpPr>
          <p:nvPr>
            <p:ph type="sldNum" sz="quarter" idx="11"/>
          </p:nvPr>
        </p:nvSpPr>
        <p:spPr/>
        <p:txBody>
          <a:bodyPr/>
          <a:lstStyle/>
          <a:p>
            <a:pPr>
              <a:defRPr/>
            </a:pPr>
            <a:fld id="{FE25F947-77F5-4CA6-8472-B4B2967773ED}" type="slidenum">
              <a:rPr lang="x-none" smtClean="0"/>
              <a:pPr>
                <a:defRPr/>
              </a:pPr>
              <a:t>126</a:t>
            </a:fld>
            <a:endParaRPr lang="en-US" dirty="0"/>
          </a:p>
        </p:txBody>
      </p:sp>
      <p:sp>
        <p:nvSpPr>
          <p:cNvPr id="14" name="Vertical Scroll 25">
            <a:extLst>
              <a:ext uri="{FF2B5EF4-FFF2-40B4-BE49-F238E27FC236}">
                <a16:creationId xmlns:a16="http://schemas.microsoft.com/office/drawing/2014/main" id="{B90C5B74-3ECD-AFCE-256A-E378A54B7F19}"/>
              </a:ext>
            </a:extLst>
          </p:cNvPr>
          <p:cNvSpPr/>
          <p:nvPr/>
        </p:nvSpPr>
        <p:spPr>
          <a:xfrm>
            <a:off x="7775635" y="3759275"/>
            <a:ext cx="1145304" cy="451485"/>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8586C06E-8A46-292C-D5FA-50963BB54397}"/>
              </a:ext>
            </a:extLst>
          </p:cNvPr>
          <p:cNvSpPr/>
          <p:nvPr/>
        </p:nvSpPr>
        <p:spPr>
          <a:xfrm>
            <a:off x="2702961"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21DCCC94-4C85-8425-C9FF-80865A91C1EF}"/>
              </a:ext>
            </a:extLst>
          </p:cNvPr>
          <p:cNvSpPr/>
          <p:nvPr/>
        </p:nvSpPr>
        <p:spPr>
          <a:xfrm>
            <a:off x="6507465"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08C225E3-DCF3-3089-03F0-825951C3E0B7}"/>
              </a:ext>
            </a:extLst>
          </p:cNvPr>
          <p:cNvSpPr/>
          <p:nvPr/>
        </p:nvSpPr>
        <p:spPr>
          <a:xfrm>
            <a:off x="3971129"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28C5AB36-F6BE-A5DE-E1A2-3B7D0802541F}"/>
              </a:ext>
            </a:extLst>
          </p:cNvPr>
          <p:cNvCxnSpPr>
            <a:cxnSpLocks/>
            <a:stCxn id="10" idx="3"/>
            <a:endCxn id="14" idx="1"/>
          </p:cNvCxnSpPr>
          <p:nvPr/>
        </p:nvCxnSpPr>
        <p:spPr bwMode="auto">
          <a:xfrm>
            <a:off x="7572819" y="3985017"/>
            <a:ext cx="259252"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5F9C7CF5-C066-7363-2AD2-3A4224C3E16B}"/>
              </a:ext>
            </a:extLst>
          </p:cNvPr>
          <p:cNvSpPr>
            <a:spLocks noGrp="1"/>
          </p:cNvSpPr>
          <p:nvPr>
            <p:ph type="title"/>
          </p:nvPr>
        </p:nvSpPr>
        <p:spPr/>
        <p:txBody>
          <a:bodyPr/>
          <a:lstStyle/>
          <a:p>
            <a:r>
              <a:rPr lang="en-US" dirty="0"/>
              <a:t>Phantom Algorithm</a:t>
            </a:r>
          </a:p>
        </p:txBody>
      </p:sp>
      <p:sp>
        <p:nvSpPr>
          <p:cNvPr id="43" name="Vertical Scroll 25">
            <a:extLst>
              <a:ext uri="{FF2B5EF4-FFF2-40B4-BE49-F238E27FC236}">
                <a16:creationId xmlns:a16="http://schemas.microsoft.com/office/drawing/2014/main" id="{2CF628F9-CB72-B058-F76F-17FB691E6DC0}"/>
              </a:ext>
            </a:extLst>
          </p:cNvPr>
          <p:cNvSpPr/>
          <p:nvPr/>
        </p:nvSpPr>
        <p:spPr>
          <a:xfrm>
            <a:off x="166625"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1" name="Vertical Scroll 25">
            <a:extLst>
              <a:ext uri="{FF2B5EF4-FFF2-40B4-BE49-F238E27FC236}">
                <a16:creationId xmlns:a16="http://schemas.microsoft.com/office/drawing/2014/main" id="{2EF9B656-543D-8A53-3C49-5C49D22D99C8}"/>
              </a:ext>
            </a:extLst>
          </p:cNvPr>
          <p:cNvSpPr/>
          <p:nvPr/>
        </p:nvSpPr>
        <p:spPr>
          <a:xfrm>
            <a:off x="1434793"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6" name="Vertical Scroll 25">
            <a:extLst>
              <a:ext uri="{FF2B5EF4-FFF2-40B4-BE49-F238E27FC236}">
                <a16:creationId xmlns:a16="http://schemas.microsoft.com/office/drawing/2014/main" id="{C91BA9C6-07A2-98DD-263F-39886FA0F58D}"/>
              </a:ext>
            </a:extLst>
          </p:cNvPr>
          <p:cNvSpPr/>
          <p:nvPr/>
        </p:nvSpPr>
        <p:spPr>
          <a:xfrm>
            <a:off x="5239297"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64" name="Straight Arrow Connector 63">
            <a:extLst>
              <a:ext uri="{FF2B5EF4-FFF2-40B4-BE49-F238E27FC236}">
                <a16:creationId xmlns:a16="http://schemas.microsoft.com/office/drawing/2014/main" id="{769B0E91-917F-E92D-C6B0-0B8D161D8F1E}"/>
              </a:ext>
            </a:extLst>
          </p:cNvPr>
          <p:cNvCxnSpPr>
            <a:cxnSpLocks/>
            <a:stCxn id="11" idx="3"/>
            <a:endCxn id="56" idx="1"/>
          </p:cNvCxnSpPr>
          <p:nvPr/>
        </p:nvCxnSpPr>
        <p:spPr bwMode="auto">
          <a:xfrm>
            <a:off x="5036483"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CBB25605-9A2D-CE23-FBD3-4A15BF3306E0}"/>
              </a:ext>
            </a:extLst>
          </p:cNvPr>
          <p:cNvCxnSpPr>
            <a:cxnSpLocks/>
            <a:stCxn id="9" idx="3"/>
            <a:endCxn id="11" idx="1"/>
          </p:cNvCxnSpPr>
          <p:nvPr/>
        </p:nvCxnSpPr>
        <p:spPr bwMode="auto">
          <a:xfrm>
            <a:off x="3768315"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EB57C857-645D-CF41-9814-AC57730B2431}"/>
              </a:ext>
            </a:extLst>
          </p:cNvPr>
          <p:cNvCxnSpPr>
            <a:cxnSpLocks/>
            <a:stCxn id="51" idx="3"/>
            <a:endCxn id="9" idx="1"/>
          </p:cNvCxnSpPr>
          <p:nvPr/>
        </p:nvCxnSpPr>
        <p:spPr bwMode="auto">
          <a:xfrm>
            <a:off x="2500147"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73BE673E-5986-C2C8-B988-609F0A02BD49}"/>
              </a:ext>
            </a:extLst>
          </p:cNvPr>
          <p:cNvCxnSpPr>
            <a:cxnSpLocks/>
            <a:stCxn id="43" idx="3"/>
            <a:endCxn id="51" idx="1"/>
          </p:cNvCxnSpPr>
          <p:nvPr/>
        </p:nvCxnSpPr>
        <p:spPr bwMode="auto">
          <a:xfrm>
            <a:off x="1231979"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9" name="Straight Arrow Connector 98">
            <a:extLst>
              <a:ext uri="{FF2B5EF4-FFF2-40B4-BE49-F238E27FC236}">
                <a16:creationId xmlns:a16="http://schemas.microsoft.com/office/drawing/2014/main" id="{6963EC57-33E8-7B89-E919-647483FD4278}"/>
              </a:ext>
            </a:extLst>
          </p:cNvPr>
          <p:cNvCxnSpPr>
            <a:cxnSpLocks/>
            <a:stCxn id="56" idx="3"/>
            <a:endCxn id="10" idx="1"/>
          </p:cNvCxnSpPr>
          <p:nvPr/>
        </p:nvCxnSpPr>
        <p:spPr bwMode="auto">
          <a:xfrm>
            <a:off x="6304651"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 name="TextBox 2">
            <a:extLst>
              <a:ext uri="{FF2B5EF4-FFF2-40B4-BE49-F238E27FC236}">
                <a16:creationId xmlns:a16="http://schemas.microsoft.com/office/drawing/2014/main" id="{F7D698B6-AF2E-70B2-056C-6E8E11D9D24A}"/>
              </a:ext>
            </a:extLst>
          </p:cNvPr>
          <p:cNvSpPr txBox="1"/>
          <p:nvPr/>
        </p:nvSpPr>
        <p:spPr bwMode="auto">
          <a:xfrm>
            <a:off x="2323461" y="4919549"/>
            <a:ext cx="4440639"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Step 2: Order those blocks</a:t>
            </a:r>
          </a:p>
        </p:txBody>
      </p:sp>
    </p:spTree>
    <p:extLst>
      <p:ext uri="{BB962C8B-B14F-4D97-AF65-F5344CB8AC3E}">
        <p14:creationId xmlns:p14="http://schemas.microsoft.com/office/powerpoint/2010/main" val="4263433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1BE43-A9D8-631C-4223-08C1B336B377}"/>
            </a:ext>
          </a:extLst>
        </p:cNvPr>
        <p:cNvGrpSpPr/>
        <p:nvPr/>
      </p:nvGrpSpPr>
      <p:grpSpPr>
        <a:xfrm>
          <a:off x="0" y="0"/>
          <a:ext cx="0" cy="0"/>
          <a:chOff x="0" y="0"/>
          <a:chExt cx="0" cy="0"/>
        </a:xfrm>
      </p:grpSpPr>
      <p:sp>
        <p:nvSpPr>
          <p:cNvPr id="21" name="Vertical Scroll 25">
            <a:extLst>
              <a:ext uri="{FF2B5EF4-FFF2-40B4-BE49-F238E27FC236}">
                <a16:creationId xmlns:a16="http://schemas.microsoft.com/office/drawing/2014/main" id="{56EC2D61-DAF7-522C-4B5F-80C90EED8EF0}"/>
              </a:ext>
            </a:extLst>
          </p:cNvPr>
          <p:cNvSpPr/>
          <p:nvPr/>
        </p:nvSpPr>
        <p:spPr>
          <a:xfrm>
            <a:off x="7775635" y="3759275"/>
            <a:ext cx="1145304" cy="451485"/>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22" name="Vertical Scroll 25">
            <a:extLst>
              <a:ext uri="{FF2B5EF4-FFF2-40B4-BE49-F238E27FC236}">
                <a16:creationId xmlns:a16="http://schemas.microsoft.com/office/drawing/2014/main" id="{C1702765-3F34-46D7-6240-C20018275D87}"/>
              </a:ext>
            </a:extLst>
          </p:cNvPr>
          <p:cNvSpPr/>
          <p:nvPr/>
        </p:nvSpPr>
        <p:spPr>
          <a:xfrm>
            <a:off x="2702961"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3" name="Vertical Scroll 25">
            <a:extLst>
              <a:ext uri="{FF2B5EF4-FFF2-40B4-BE49-F238E27FC236}">
                <a16:creationId xmlns:a16="http://schemas.microsoft.com/office/drawing/2014/main" id="{3EA3BDB7-8164-2F70-5039-3D34FE6B4707}"/>
              </a:ext>
            </a:extLst>
          </p:cNvPr>
          <p:cNvSpPr/>
          <p:nvPr/>
        </p:nvSpPr>
        <p:spPr>
          <a:xfrm>
            <a:off x="6507465"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4" name="Vertical Scroll 25">
            <a:extLst>
              <a:ext uri="{FF2B5EF4-FFF2-40B4-BE49-F238E27FC236}">
                <a16:creationId xmlns:a16="http://schemas.microsoft.com/office/drawing/2014/main" id="{D748E6D4-2495-13B3-F628-D6956BBF1E1E}"/>
              </a:ext>
            </a:extLst>
          </p:cNvPr>
          <p:cNvSpPr/>
          <p:nvPr/>
        </p:nvSpPr>
        <p:spPr>
          <a:xfrm>
            <a:off x="3971129"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57ACAB8A-0CB7-8DFE-2781-6697FC637147}"/>
              </a:ext>
            </a:extLst>
          </p:cNvPr>
          <p:cNvCxnSpPr>
            <a:cxnSpLocks/>
            <a:stCxn id="23" idx="3"/>
            <a:endCxn id="21" idx="1"/>
          </p:cNvCxnSpPr>
          <p:nvPr/>
        </p:nvCxnSpPr>
        <p:spPr bwMode="auto">
          <a:xfrm>
            <a:off x="7572819" y="3985017"/>
            <a:ext cx="259252"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7" name="Vertical Scroll 25">
            <a:extLst>
              <a:ext uri="{FF2B5EF4-FFF2-40B4-BE49-F238E27FC236}">
                <a16:creationId xmlns:a16="http://schemas.microsoft.com/office/drawing/2014/main" id="{49B94A1D-7E66-F614-2AE3-305864F9D6AC}"/>
              </a:ext>
            </a:extLst>
          </p:cNvPr>
          <p:cNvSpPr/>
          <p:nvPr/>
        </p:nvSpPr>
        <p:spPr>
          <a:xfrm>
            <a:off x="166625"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8" name="Vertical Scroll 25">
            <a:extLst>
              <a:ext uri="{FF2B5EF4-FFF2-40B4-BE49-F238E27FC236}">
                <a16:creationId xmlns:a16="http://schemas.microsoft.com/office/drawing/2014/main" id="{6B91ADD5-D114-8ECA-93B0-305D802E8B18}"/>
              </a:ext>
            </a:extLst>
          </p:cNvPr>
          <p:cNvSpPr/>
          <p:nvPr/>
        </p:nvSpPr>
        <p:spPr>
          <a:xfrm>
            <a:off x="1434793"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9" name="Vertical Scroll 25">
            <a:extLst>
              <a:ext uri="{FF2B5EF4-FFF2-40B4-BE49-F238E27FC236}">
                <a16:creationId xmlns:a16="http://schemas.microsoft.com/office/drawing/2014/main" id="{AC67147D-B3F7-A3FC-F86A-BFD747BF6353}"/>
              </a:ext>
            </a:extLst>
          </p:cNvPr>
          <p:cNvSpPr/>
          <p:nvPr/>
        </p:nvSpPr>
        <p:spPr>
          <a:xfrm>
            <a:off x="5239297"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0" name="Straight Arrow Connector 29">
            <a:extLst>
              <a:ext uri="{FF2B5EF4-FFF2-40B4-BE49-F238E27FC236}">
                <a16:creationId xmlns:a16="http://schemas.microsoft.com/office/drawing/2014/main" id="{A388FB96-A167-7905-D824-A3EDC8E3F818}"/>
              </a:ext>
            </a:extLst>
          </p:cNvPr>
          <p:cNvCxnSpPr>
            <a:cxnSpLocks/>
            <a:stCxn id="24" idx="3"/>
            <a:endCxn id="29" idx="1"/>
          </p:cNvCxnSpPr>
          <p:nvPr/>
        </p:nvCxnSpPr>
        <p:spPr bwMode="auto">
          <a:xfrm>
            <a:off x="5036483"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D51E6C10-3D58-DCBB-9A78-FBDCF408412C}"/>
              </a:ext>
            </a:extLst>
          </p:cNvPr>
          <p:cNvCxnSpPr>
            <a:cxnSpLocks/>
            <a:stCxn id="22" idx="3"/>
            <a:endCxn id="24" idx="1"/>
          </p:cNvCxnSpPr>
          <p:nvPr/>
        </p:nvCxnSpPr>
        <p:spPr bwMode="auto">
          <a:xfrm>
            <a:off x="3768315"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B3592859-B05C-C31A-3F89-1C82C1C29504}"/>
              </a:ext>
            </a:extLst>
          </p:cNvPr>
          <p:cNvCxnSpPr>
            <a:cxnSpLocks/>
            <a:stCxn id="28" idx="3"/>
            <a:endCxn id="22" idx="1"/>
          </p:cNvCxnSpPr>
          <p:nvPr/>
        </p:nvCxnSpPr>
        <p:spPr bwMode="auto">
          <a:xfrm>
            <a:off x="2500147"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08BEBDC-3D82-1206-5333-6BAD1DBDF4BF}"/>
              </a:ext>
            </a:extLst>
          </p:cNvPr>
          <p:cNvCxnSpPr>
            <a:cxnSpLocks/>
            <a:stCxn id="27" idx="3"/>
            <a:endCxn id="28" idx="1"/>
          </p:cNvCxnSpPr>
          <p:nvPr/>
        </p:nvCxnSpPr>
        <p:spPr bwMode="auto">
          <a:xfrm>
            <a:off x="1231979"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0C356EE9-3A37-A410-1517-B71081A53892}"/>
              </a:ext>
            </a:extLst>
          </p:cNvPr>
          <p:cNvCxnSpPr>
            <a:cxnSpLocks/>
            <a:stCxn id="29" idx="3"/>
            <a:endCxn id="23" idx="1"/>
          </p:cNvCxnSpPr>
          <p:nvPr/>
        </p:nvCxnSpPr>
        <p:spPr bwMode="auto">
          <a:xfrm>
            <a:off x="6304651"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 name="Slide Number Placeholder 1">
            <a:extLst>
              <a:ext uri="{FF2B5EF4-FFF2-40B4-BE49-F238E27FC236}">
                <a16:creationId xmlns:a16="http://schemas.microsoft.com/office/drawing/2014/main" id="{ACD88A53-FE39-2E25-E54D-FCCFBAB3109F}"/>
              </a:ext>
            </a:extLst>
          </p:cNvPr>
          <p:cNvSpPr>
            <a:spLocks noGrp="1"/>
          </p:cNvSpPr>
          <p:nvPr>
            <p:ph type="sldNum" sz="quarter" idx="11"/>
          </p:nvPr>
        </p:nvSpPr>
        <p:spPr/>
        <p:txBody>
          <a:bodyPr/>
          <a:lstStyle/>
          <a:p>
            <a:pPr>
              <a:defRPr/>
            </a:pPr>
            <a:fld id="{FE25F947-77F5-4CA6-8472-B4B2967773ED}" type="slidenum">
              <a:rPr lang="x-none" smtClean="0"/>
              <a:pPr>
                <a:defRPr/>
              </a:pPr>
              <a:t>127</a:t>
            </a:fld>
            <a:endParaRPr lang="en-US" dirty="0"/>
          </a:p>
        </p:txBody>
      </p:sp>
      <p:sp>
        <p:nvSpPr>
          <p:cNvPr id="6" name="Title 5">
            <a:extLst>
              <a:ext uri="{FF2B5EF4-FFF2-40B4-BE49-F238E27FC236}">
                <a16:creationId xmlns:a16="http://schemas.microsoft.com/office/drawing/2014/main" id="{AF8B3894-8046-EB5F-8095-58C2DFB44095}"/>
              </a:ext>
            </a:extLst>
          </p:cNvPr>
          <p:cNvSpPr>
            <a:spLocks noGrp="1"/>
          </p:cNvSpPr>
          <p:nvPr>
            <p:ph type="title"/>
          </p:nvPr>
        </p:nvSpPr>
        <p:spPr/>
        <p:txBody>
          <a:bodyPr/>
          <a:lstStyle/>
          <a:p>
            <a:r>
              <a:rPr lang="en-US" dirty="0"/>
              <a:t>Phantom Algorithm</a:t>
            </a:r>
          </a:p>
        </p:txBody>
      </p:sp>
      <p:sp>
        <p:nvSpPr>
          <p:cNvPr id="3" name="TextBox 2">
            <a:extLst>
              <a:ext uri="{FF2B5EF4-FFF2-40B4-BE49-F238E27FC236}">
                <a16:creationId xmlns:a16="http://schemas.microsoft.com/office/drawing/2014/main" id="{AD5489C1-CA3D-AC6F-6DCE-77451F84E3D0}"/>
              </a:ext>
            </a:extLst>
          </p:cNvPr>
          <p:cNvSpPr txBox="1"/>
          <p:nvPr/>
        </p:nvSpPr>
        <p:spPr bwMode="auto">
          <a:xfrm>
            <a:off x="1387631" y="4867695"/>
            <a:ext cx="6340198"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Step 3: walk chain, discard invalid </a:t>
            </a:r>
            <a:r>
              <a:rPr lang="en-US" sz="2800" dirty="0" err="1">
                <a:solidFill>
                  <a:srgbClr val="FFFF00"/>
                </a:solidFill>
                <a:latin typeface="Arial" panose="020B0604020202020204" pitchFamily="34" charset="0"/>
                <a:cs typeface="Arial" panose="020B0604020202020204" pitchFamily="34" charset="0"/>
              </a:rPr>
              <a:t>txns</a:t>
            </a:r>
            <a:endParaRPr lang="en-US" sz="2800" dirty="0">
              <a:solidFill>
                <a:srgbClr val="FFFF00"/>
              </a:solidFill>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0E2C6D99-ABBC-DEA5-2D20-D398A7B38FB9}"/>
              </a:ext>
            </a:extLst>
          </p:cNvPr>
          <p:cNvSpPr/>
          <p:nvPr/>
        </p:nvSpPr>
        <p:spPr bwMode="auto">
          <a:xfrm>
            <a:off x="3338047" y="2691272"/>
            <a:ext cx="1981201" cy="442674"/>
          </a:xfrm>
          <a:prstGeom prst="wedgeRoundRectCallout">
            <a:avLst>
              <a:gd name="adj1" fmla="val 6641"/>
              <a:gd name="adj2" fmla="val 192998"/>
              <a:gd name="adj3" fmla="val 16667"/>
            </a:avLst>
          </a:prstGeom>
          <a:solidFill>
            <a:schemeClr val="bg2"/>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Bob</a:t>
            </a:r>
          </a:p>
        </p:txBody>
      </p:sp>
      <p:sp>
        <p:nvSpPr>
          <p:cNvPr id="5" name="Speech Bubble: Rectangle with Corners Rounded 4">
            <a:extLst>
              <a:ext uri="{FF2B5EF4-FFF2-40B4-BE49-F238E27FC236}">
                <a16:creationId xmlns:a16="http://schemas.microsoft.com/office/drawing/2014/main" id="{94031690-AA99-A1DD-82B0-EABD430FCEB9}"/>
              </a:ext>
            </a:extLst>
          </p:cNvPr>
          <p:cNvSpPr/>
          <p:nvPr/>
        </p:nvSpPr>
        <p:spPr bwMode="auto">
          <a:xfrm>
            <a:off x="367810" y="2817098"/>
            <a:ext cx="2156632" cy="442674"/>
          </a:xfrm>
          <a:prstGeom prst="wedgeRoundRectCallout">
            <a:avLst>
              <a:gd name="adj1" fmla="val -31687"/>
              <a:gd name="adj2" fmla="val 178475"/>
              <a:gd name="adj3" fmla="val 16667"/>
            </a:avLst>
          </a:prstGeom>
          <a:solidFill>
            <a:schemeClr val="bg2"/>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Carol</a:t>
            </a:r>
          </a:p>
        </p:txBody>
      </p:sp>
      <p:sp>
        <p:nvSpPr>
          <p:cNvPr id="7" name="Explosion: 14 Points 6">
            <a:extLst>
              <a:ext uri="{FF2B5EF4-FFF2-40B4-BE49-F238E27FC236}">
                <a16:creationId xmlns:a16="http://schemas.microsoft.com/office/drawing/2014/main" id="{316A4DD6-D68D-9A11-088D-F0C727ACA6D8}"/>
              </a:ext>
            </a:extLst>
          </p:cNvPr>
          <p:cNvSpPr/>
          <p:nvPr/>
        </p:nvSpPr>
        <p:spPr>
          <a:xfrm>
            <a:off x="-484647" y="3810983"/>
            <a:ext cx="2340894" cy="899279"/>
          </a:xfrm>
          <a:prstGeom prst="irregularSeal2">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0000"/>
                </a:solidFill>
                <a:latin typeface="Arial" panose="020B0604020202020204" pitchFamily="34" charset="0"/>
                <a:cs typeface="Arial" panose="020B0604020202020204" pitchFamily="34" charset="0"/>
              </a:rPr>
              <a:t>invalid</a:t>
            </a:r>
          </a:p>
        </p:txBody>
      </p:sp>
    </p:spTree>
    <p:extLst>
      <p:ext uri="{BB962C8B-B14F-4D97-AF65-F5344CB8AC3E}">
        <p14:creationId xmlns:p14="http://schemas.microsoft.com/office/powerpoint/2010/main" val="2971456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88B97-0103-0820-A670-19C831491DD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A4D9945-2774-23BF-E019-775C0177F418}"/>
              </a:ext>
            </a:extLst>
          </p:cNvPr>
          <p:cNvSpPr>
            <a:spLocks noGrp="1"/>
          </p:cNvSpPr>
          <p:nvPr>
            <p:ph type="title"/>
          </p:nvPr>
        </p:nvSpPr>
        <p:spPr/>
        <p:txBody>
          <a:bodyPr/>
          <a:lstStyle/>
          <a:p>
            <a:r>
              <a:rPr lang="en-US" dirty="0"/>
              <a:t>Theorem</a:t>
            </a:r>
          </a:p>
        </p:txBody>
      </p:sp>
      <p:sp>
        <p:nvSpPr>
          <p:cNvPr id="2" name="Slide Number Placeholder 1">
            <a:extLst>
              <a:ext uri="{FF2B5EF4-FFF2-40B4-BE49-F238E27FC236}">
                <a16:creationId xmlns:a16="http://schemas.microsoft.com/office/drawing/2014/main" id="{3884E74B-0601-BCB8-A038-E89AECCB3249}"/>
              </a:ext>
            </a:extLst>
          </p:cNvPr>
          <p:cNvSpPr>
            <a:spLocks noGrp="1"/>
          </p:cNvSpPr>
          <p:nvPr>
            <p:ph type="sldNum" sz="quarter" idx="11"/>
          </p:nvPr>
        </p:nvSpPr>
        <p:spPr/>
        <p:txBody>
          <a:bodyPr/>
          <a:lstStyle/>
          <a:p>
            <a:pPr>
              <a:defRPr/>
            </a:pPr>
            <a:fld id="{FE25F947-77F5-4CA6-8472-B4B2967773ED}" type="slidenum">
              <a:rPr lang="x-none" smtClean="0"/>
              <a:pPr>
                <a:defRPr/>
              </a:pPr>
              <a:t>128</a:t>
            </a:fld>
            <a:endParaRPr lang="en-US" dirty="0"/>
          </a:p>
        </p:txBody>
      </p:sp>
      <p:sp>
        <p:nvSpPr>
          <p:cNvPr id="9" name="TextBox 8">
            <a:extLst>
              <a:ext uri="{FF2B5EF4-FFF2-40B4-BE49-F238E27FC236}">
                <a16:creationId xmlns:a16="http://schemas.microsoft.com/office/drawing/2014/main" id="{DFEAA872-9692-5A45-07F4-19B34AD156B7}"/>
              </a:ext>
            </a:extLst>
          </p:cNvPr>
          <p:cNvSpPr txBox="1"/>
          <p:nvPr/>
        </p:nvSpPr>
        <p:spPr bwMode="auto">
          <a:xfrm>
            <a:off x="824277" y="2098975"/>
            <a:ext cx="737092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If attacker has &lt; </a:t>
            </a:r>
            <a:r>
              <a:rPr lang="en-US" sz="2800" dirty="0">
                <a:solidFill>
                  <a:schemeClr val="tx1"/>
                </a:solidFill>
                <a:latin typeface="Arial" panose="020B0604020202020204" pitchFamily="34" charset="0"/>
                <a:cs typeface="Arial" panose="020B0604020202020204" pitchFamily="34" charset="0"/>
              </a:rPr>
              <a:t>½</a:t>
            </a:r>
            <a:r>
              <a:rPr lang="en-US" sz="2800" dirty="0">
                <a:solidFill>
                  <a:srgbClr val="FFFF00"/>
                </a:solidFill>
                <a:latin typeface="Arial" panose="020B0604020202020204" pitchFamily="34" charset="0"/>
                <a:cs typeface="Arial" panose="020B0604020202020204" pitchFamily="34" charset="0"/>
              </a:rPr>
              <a:t> the computational power,</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BA07E72-3D68-F47A-0156-14C2A9798CB2}"/>
              </a:ext>
            </a:extLst>
          </p:cNvPr>
          <p:cNvSpPr txBox="1"/>
          <p:nvPr/>
        </p:nvSpPr>
        <p:spPr bwMode="auto">
          <a:xfrm>
            <a:off x="824277" y="3849593"/>
            <a:ext cx="554190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 largest </a:t>
            </a:r>
            <a:r>
              <a:rPr lang="en-US" sz="2800" i="1" dirty="0">
                <a:solidFill>
                  <a:schemeClr val="tx1"/>
                </a:solidFill>
                <a:latin typeface="Arial" panose="020B0604020202020204" pitchFamily="34" charset="0"/>
                <a:cs typeface="Arial" panose="020B0604020202020204" pitchFamily="34" charset="0"/>
              </a:rPr>
              <a:t>k</a:t>
            </a:r>
            <a:r>
              <a:rPr lang="en-US" sz="2800" i="1" dirty="0">
                <a:solidFill>
                  <a:srgbClr val="FFFF00"/>
                </a:solidFill>
                <a:latin typeface="Arial" panose="020B0604020202020204" pitchFamily="34" charset="0"/>
                <a:cs typeface="Arial" panose="020B0604020202020204" pitchFamily="34" charset="0"/>
              </a:rPr>
              <a:t>-</a:t>
            </a:r>
            <a:r>
              <a:rPr lang="en-US" sz="2800" dirty="0">
                <a:solidFill>
                  <a:srgbClr val="FFFF00"/>
                </a:solidFill>
                <a:latin typeface="Arial" panose="020B0604020202020204" pitchFamily="34" charset="0"/>
                <a:cs typeface="Arial" panose="020B0604020202020204" pitchFamily="34" charset="0"/>
              </a:rPr>
              <a:t>cluster is all honest,</a:t>
            </a:r>
          </a:p>
        </p:txBody>
      </p:sp>
      <p:sp>
        <p:nvSpPr>
          <p:cNvPr id="11" name="TextBox 3">
            <a:extLst>
              <a:ext uri="{FF2B5EF4-FFF2-40B4-BE49-F238E27FC236}">
                <a16:creationId xmlns:a16="http://schemas.microsoft.com/office/drawing/2014/main" id="{AC2ADFCB-01B5-DB69-824C-21F5729C17B0}"/>
              </a:ext>
            </a:extLst>
          </p:cNvPr>
          <p:cNvSpPr txBox="1"/>
          <p:nvPr/>
        </p:nvSpPr>
        <p:spPr bwMode="auto">
          <a:xfrm>
            <a:off x="824277" y="2974284"/>
            <a:ext cx="3586238"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Then under </a:t>
            </a:r>
            <a:r>
              <a:rPr lang="en-US" sz="2800" i="1" dirty="0">
                <a:solidFill>
                  <a:schemeClr val="tx1"/>
                </a:solidFill>
                <a:latin typeface="Arial" panose="020B0604020202020204" pitchFamily="34" charset="0"/>
                <a:cs typeface="Arial" panose="020B0604020202020204" pitchFamily="34" charset="0"/>
              </a:rPr>
              <a:t>any</a:t>
            </a:r>
            <a:r>
              <a:rPr lang="en-US" sz="2800" dirty="0">
                <a:solidFill>
                  <a:srgbClr val="FFFF00"/>
                </a:solidFill>
                <a:latin typeface="Arial" panose="020B0604020202020204" pitchFamily="34" charset="0"/>
                <a:cs typeface="Arial" panose="020B0604020202020204" pitchFamily="34" charset="0"/>
              </a:rPr>
              <a:t> load,</a:t>
            </a:r>
          </a:p>
        </p:txBody>
      </p:sp>
      <p:sp>
        <p:nvSpPr>
          <p:cNvPr id="12" name="TextBox 11">
            <a:extLst>
              <a:ext uri="{FF2B5EF4-FFF2-40B4-BE49-F238E27FC236}">
                <a16:creationId xmlns:a16="http://schemas.microsoft.com/office/drawing/2014/main" id="{07F87FFD-C7BF-8182-530E-9011350C8E59}"/>
              </a:ext>
            </a:extLst>
          </p:cNvPr>
          <p:cNvSpPr txBox="1"/>
          <p:nvPr/>
        </p:nvSpPr>
        <p:spPr bwMode="auto">
          <a:xfrm>
            <a:off x="824277" y="4724902"/>
            <a:ext cx="244329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For suitable </a:t>
            </a:r>
            <a:r>
              <a:rPr lang="en-US" sz="2800" i="1" dirty="0">
                <a:solidFill>
                  <a:schemeClr val="tx1"/>
                </a:solidFill>
                <a:latin typeface="Arial" panose="020B0604020202020204" pitchFamily="34" charset="0"/>
                <a:cs typeface="Arial" panose="020B0604020202020204" pitchFamily="34" charset="0"/>
              </a:rPr>
              <a:t>k</a:t>
            </a:r>
            <a:r>
              <a:rPr lang="en-US" sz="2800" i="1" dirty="0">
                <a:solidFill>
                  <a:srgbClr val="FFFF00"/>
                </a:solidFill>
                <a:latin typeface="Arial" panose="020B0604020202020204" pitchFamily="34" charset="0"/>
                <a:cs typeface="Arial" panose="020B0604020202020204" pitchFamily="34" charset="0"/>
              </a:rPr>
              <a:t>.</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86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2DC-0E1D-8880-9F6A-E6B9F6EAE92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59C5B79-228D-0767-E7AC-EE1BDC40C198}"/>
              </a:ext>
            </a:extLst>
          </p:cNvPr>
          <p:cNvSpPr>
            <a:spLocks noGrp="1"/>
          </p:cNvSpPr>
          <p:nvPr>
            <p:ph type="title"/>
          </p:nvPr>
        </p:nvSpPr>
        <p:spPr/>
        <p:txBody>
          <a:bodyPr/>
          <a:lstStyle/>
          <a:p>
            <a:r>
              <a:rPr lang="en-US" dirty="0"/>
              <a:t> Not </a:t>
            </a:r>
            <a:r>
              <a:rPr lang="en-US"/>
              <a:t>so fast!</a:t>
            </a:r>
            <a:endParaRPr lang="en-US" dirty="0"/>
          </a:p>
        </p:txBody>
      </p:sp>
      <p:sp>
        <p:nvSpPr>
          <p:cNvPr id="2" name="Slide Number Placeholder 1">
            <a:extLst>
              <a:ext uri="{FF2B5EF4-FFF2-40B4-BE49-F238E27FC236}">
                <a16:creationId xmlns:a16="http://schemas.microsoft.com/office/drawing/2014/main" id="{7B732051-770D-608B-E6A6-DA2703C6BB0D}"/>
              </a:ext>
            </a:extLst>
          </p:cNvPr>
          <p:cNvSpPr>
            <a:spLocks noGrp="1"/>
          </p:cNvSpPr>
          <p:nvPr>
            <p:ph type="sldNum" sz="quarter" idx="11"/>
          </p:nvPr>
        </p:nvSpPr>
        <p:spPr/>
        <p:txBody>
          <a:bodyPr/>
          <a:lstStyle/>
          <a:p>
            <a:pPr>
              <a:defRPr/>
            </a:pPr>
            <a:fld id="{FE25F947-77F5-4CA6-8472-B4B2967773ED}" type="slidenum">
              <a:rPr lang="x-none" smtClean="0"/>
              <a:pPr>
                <a:defRPr/>
              </a:pPr>
              <a:t>129</a:t>
            </a:fld>
            <a:endParaRPr lang="en-US" dirty="0"/>
          </a:p>
        </p:txBody>
      </p:sp>
      <p:sp>
        <p:nvSpPr>
          <p:cNvPr id="9" name="TextBox 8">
            <a:extLst>
              <a:ext uri="{FF2B5EF4-FFF2-40B4-BE49-F238E27FC236}">
                <a16:creationId xmlns:a16="http://schemas.microsoft.com/office/drawing/2014/main" id="{11ABB96D-E205-8A64-BD36-C1C854795A1D}"/>
              </a:ext>
            </a:extLst>
          </p:cNvPr>
          <p:cNvSpPr txBox="1"/>
          <p:nvPr/>
        </p:nvSpPr>
        <p:spPr bwMode="auto">
          <a:xfrm>
            <a:off x="1274158" y="2058932"/>
            <a:ext cx="540244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Finding max </a:t>
            </a:r>
            <a:r>
              <a:rPr lang="en-US" sz="2800" i="1" dirty="0">
                <a:solidFill>
                  <a:schemeClr val="tx1"/>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-cluster is NP-hard</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A8C8669-FE45-A10F-2F17-09BEE158E5B2}"/>
              </a:ext>
            </a:extLst>
          </p:cNvPr>
          <p:cNvSpPr txBox="1"/>
          <p:nvPr/>
        </p:nvSpPr>
        <p:spPr bwMode="auto">
          <a:xfrm>
            <a:off x="1274158" y="3741098"/>
            <a:ext cx="639950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we don’t need the </a:t>
            </a:r>
            <a:r>
              <a:rPr lang="en-US" sz="2800" i="1" dirty="0">
                <a:solidFill>
                  <a:schemeClr val="tx1"/>
                </a:solidFill>
                <a:latin typeface="Arial" panose="020B0604020202020204" pitchFamily="34" charset="0"/>
                <a:cs typeface="Arial" panose="020B0604020202020204" pitchFamily="34" charset="0"/>
              </a:rPr>
              <a:t>largest</a:t>
            </a:r>
            <a:r>
              <a:rPr lang="en-US" sz="2800" dirty="0">
                <a:solidFill>
                  <a:srgbClr val="FFFF00"/>
                </a:solidFill>
                <a:latin typeface="Arial" panose="020B0604020202020204" pitchFamily="34" charset="0"/>
                <a:cs typeface="Arial" panose="020B0604020202020204" pitchFamily="34" charset="0"/>
              </a:rPr>
              <a:t> cluster …</a:t>
            </a:r>
          </a:p>
        </p:txBody>
      </p:sp>
      <p:sp>
        <p:nvSpPr>
          <p:cNvPr id="11" name="TextBox 3">
            <a:extLst>
              <a:ext uri="{FF2B5EF4-FFF2-40B4-BE49-F238E27FC236}">
                <a16:creationId xmlns:a16="http://schemas.microsoft.com/office/drawing/2014/main" id="{CAC95B9C-FA43-0B18-BAB2-A787462D1431}"/>
              </a:ext>
            </a:extLst>
          </p:cNvPr>
          <p:cNvSpPr txBox="1"/>
          <p:nvPr/>
        </p:nvSpPr>
        <p:spPr bwMode="auto">
          <a:xfrm>
            <a:off x="1274158" y="2900015"/>
            <a:ext cx="392447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Meaning: don’t even try</a:t>
            </a:r>
          </a:p>
        </p:txBody>
      </p:sp>
      <p:sp>
        <p:nvSpPr>
          <p:cNvPr id="12" name="TextBox 11">
            <a:extLst>
              <a:ext uri="{FF2B5EF4-FFF2-40B4-BE49-F238E27FC236}">
                <a16:creationId xmlns:a16="http://schemas.microsoft.com/office/drawing/2014/main" id="{F289A99E-788D-9B02-CF58-150A33EB8249}"/>
              </a:ext>
            </a:extLst>
          </p:cNvPr>
          <p:cNvSpPr txBox="1"/>
          <p:nvPr/>
        </p:nvSpPr>
        <p:spPr bwMode="auto">
          <a:xfrm>
            <a:off x="1274158" y="4582181"/>
            <a:ext cx="456189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 </a:t>
            </a:r>
            <a:r>
              <a:rPr lang="en-US" sz="2800" i="1" dirty="0">
                <a:solidFill>
                  <a:schemeClr val="tx1"/>
                </a:solidFill>
                <a:latin typeface="Arial" panose="020B0604020202020204" pitchFamily="34" charset="0"/>
                <a:cs typeface="Arial" panose="020B0604020202020204" pitchFamily="34" charset="0"/>
              </a:rPr>
              <a:t>pretty large </a:t>
            </a:r>
            <a:r>
              <a:rPr lang="en-US" sz="2800" dirty="0">
                <a:solidFill>
                  <a:srgbClr val="FFFF00"/>
                </a:solidFill>
                <a:latin typeface="Arial" panose="020B0604020202020204" pitchFamily="34" charset="0"/>
                <a:cs typeface="Arial" panose="020B0604020202020204" pitchFamily="34" charset="0"/>
              </a:rPr>
              <a:t>cluster will do</a:t>
            </a:r>
          </a:p>
        </p:txBody>
      </p:sp>
    </p:spTree>
    <p:extLst>
      <p:ext uri="{BB962C8B-B14F-4D97-AF65-F5344CB8AC3E}">
        <p14:creationId xmlns:p14="http://schemas.microsoft.com/office/powerpoint/2010/main" val="222218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Model</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13</a:t>
            </a:fld>
            <a:endParaRPr lang="en-US" dirty="0"/>
          </a:p>
        </p:txBody>
      </p:sp>
      <p:sp>
        <p:nvSpPr>
          <p:cNvPr id="47" name="Rounded Rectangular Callout 46"/>
          <p:cNvSpPr/>
          <p:nvPr/>
        </p:nvSpPr>
        <p:spPr bwMode="auto">
          <a:xfrm>
            <a:off x="5968650" y="1859281"/>
            <a:ext cx="2091551" cy="1813560"/>
          </a:xfrm>
          <a:prstGeom prst="wedgeRoundRectCallout">
            <a:avLst>
              <a:gd name="adj1" fmla="val -33581"/>
              <a:gd name="adj2" fmla="val 80148"/>
              <a:gd name="adj3" fmla="val 16667"/>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extBox 47"/>
          <p:cNvSpPr txBox="1"/>
          <p:nvPr/>
        </p:nvSpPr>
        <p:spPr bwMode="auto">
          <a:xfrm>
            <a:off x="2743535" y="4438455"/>
            <a:ext cx="5279009" cy="138499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As many as </a:t>
            </a:r>
            <a:r>
              <a:rPr lang="en-US" sz="2800" i="1" dirty="0">
                <a:solidFill>
                  <a:schemeClr val="tx1"/>
                </a:solidFill>
                <a:latin typeface="Arial" panose="020B0604020202020204" pitchFamily="34" charset="0"/>
                <a:cs typeface="Arial" panose="020B0604020202020204" pitchFamily="34" charset="0"/>
              </a:rPr>
              <a:t>f</a:t>
            </a:r>
            <a:r>
              <a:rPr lang="en-US" sz="2800" dirty="0">
                <a:solidFill>
                  <a:srgbClr val="FFFF00"/>
                </a:solidFill>
                <a:latin typeface="Arial" panose="020B0604020202020204" pitchFamily="34" charset="0"/>
                <a:cs typeface="Arial" panose="020B0604020202020204" pitchFamily="34" charset="0"/>
              </a:rPr>
              <a:t> may be dishonest,</a:t>
            </a:r>
          </a:p>
          <a:p>
            <a:pPr algn="ctr"/>
            <a:r>
              <a:rPr lang="en-US" sz="2800" dirty="0">
                <a:solidFill>
                  <a:srgbClr val="FFFF00"/>
                </a:solidFill>
                <a:latin typeface="Arial" panose="020B0604020202020204" pitchFamily="34" charset="0"/>
                <a:cs typeface="Arial" panose="020B0604020202020204" pitchFamily="34" charset="0"/>
              </a:rPr>
              <a:t>where </a:t>
            </a:r>
            <a:r>
              <a:rPr lang="en-US" sz="2800" i="1" dirty="0">
                <a:solidFill>
                  <a:schemeClr val="tx1"/>
                </a:solidFill>
                <a:latin typeface="Arial" panose="020B0604020202020204" pitchFamily="34" charset="0"/>
                <a:cs typeface="Arial" panose="020B0604020202020204" pitchFamily="34" charset="0"/>
              </a:rPr>
              <a:t>f</a:t>
            </a:r>
            <a:r>
              <a:rPr lang="en-US" sz="2800" dirty="0">
                <a:solidFill>
                  <a:schemeClr val="tx1"/>
                </a:solidFill>
                <a:latin typeface="Arial" panose="020B0604020202020204" pitchFamily="34" charset="0"/>
                <a:cs typeface="Arial" panose="020B0604020202020204" pitchFamily="34" charset="0"/>
              </a:rPr>
              <a:t> &lt; </a:t>
            </a:r>
            <a:r>
              <a:rPr lang="en-US" sz="2800" i="1" dirty="0">
                <a:solidFill>
                  <a:schemeClr val="tx1"/>
                </a:solidFill>
                <a:latin typeface="Arial" panose="020B0604020202020204" pitchFamily="34" charset="0"/>
                <a:cs typeface="Arial" panose="020B0604020202020204" pitchFamily="34" charset="0"/>
              </a:rPr>
              <a:t>n</a:t>
            </a:r>
            <a:r>
              <a:rPr lang="en-US" sz="2800" dirty="0">
                <a:solidFill>
                  <a:schemeClr val="tx1"/>
                </a:solidFill>
                <a:latin typeface="Arial" panose="020B0604020202020204" pitchFamily="34" charset="0"/>
                <a:cs typeface="Arial" panose="020B0604020202020204" pitchFamily="34" charset="0"/>
              </a:rPr>
              <a:t>/3</a:t>
            </a:r>
          </a:p>
          <a:p>
            <a:pPr algn="ctr"/>
            <a:r>
              <a:rPr lang="en-US" sz="2800" dirty="0">
                <a:solidFill>
                  <a:srgbClr val="FFFF00"/>
                </a:solidFill>
                <a:latin typeface="Arial" panose="020B0604020202020204" pitchFamily="34" charset="0"/>
                <a:cs typeface="Arial" panose="020B0604020202020204" pitchFamily="34" charset="0"/>
              </a:rPr>
              <a:t>(or </a:t>
            </a:r>
            <a:r>
              <a:rPr lang="en-US" sz="2800" i="1" dirty="0">
                <a:solidFill>
                  <a:schemeClr val="tx1"/>
                </a:solidFill>
                <a:latin typeface="Arial" panose="020B0604020202020204" pitchFamily="34" charset="0"/>
                <a:cs typeface="Arial" panose="020B0604020202020204" pitchFamily="34" charset="0"/>
              </a:rPr>
              <a:t>f</a:t>
            </a:r>
            <a:r>
              <a:rPr lang="en-US" sz="2800" dirty="0">
                <a:solidFill>
                  <a:schemeClr val="tx1"/>
                </a:solidFill>
                <a:latin typeface="Arial" panose="020B0604020202020204" pitchFamily="34" charset="0"/>
                <a:cs typeface="Arial" panose="020B0604020202020204" pitchFamily="34" charset="0"/>
              </a:rPr>
              <a:t> &lt; </a:t>
            </a:r>
            <a:r>
              <a:rPr lang="en-US" sz="2800" i="1" dirty="0">
                <a:solidFill>
                  <a:schemeClr val="tx1"/>
                </a:solidFill>
                <a:latin typeface="Arial" panose="020B0604020202020204" pitchFamily="34" charset="0"/>
                <a:cs typeface="Arial" panose="020B0604020202020204" pitchFamily="34" charset="0"/>
              </a:rPr>
              <a:t>n</a:t>
            </a:r>
            <a:r>
              <a:rPr lang="en-US" sz="2800" dirty="0">
                <a:solidFill>
                  <a:schemeClr val="tx1"/>
                </a:solidFill>
                <a:latin typeface="Arial" panose="020B0604020202020204" pitchFamily="34" charset="0"/>
                <a:cs typeface="Arial" panose="020B0604020202020204" pitchFamily="34" charset="0"/>
              </a:rPr>
              <a:t>/2  </a:t>
            </a:r>
            <a:r>
              <a:rPr lang="en-US" sz="2800" dirty="0">
                <a:solidFill>
                  <a:srgbClr val="FFFF00"/>
                </a:solidFill>
                <a:latin typeface="Arial" panose="020B0604020202020204" pitchFamily="34" charset="0"/>
                <a:cs typeface="Arial" panose="020B0604020202020204" pitchFamily="34" charset="0"/>
              </a:rPr>
              <a:t>with sigs)</a:t>
            </a:r>
            <a:endParaRPr lang="en-US" sz="2800" dirty="0">
              <a:solidFill>
                <a:srgbClr val="FFC000"/>
              </a:solidFill>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74F1F788-D085-EF3F-4995-736AEC849607}"/>
              </a:ext>
            </a:extLst>
          </p:cNvPr>
          <p:cNvGrpSpPr/>
          <p:nvPr/>
        </p:nvGrpSpPr>
        <p:grpSpPr>
          <a:xfrm>
            <a:off x="1431854" y="2064235"/>
            <a:ext cx="6280292" cy="1293196"/>
            <a:chOff x="1645029" y="4460053"/>
            <a:chExt cx="6280292" cy="1293196"/>
          </a:xfrm>
          <a:effectLst>
            <a:glow rad="139700">
              <a:schemeClr val="accent3">
                <a:satMod val="175000"/>
                <a:alpha val="40000"/>
              </a:schemeClr>
            </a:glow>
          </a:effectLst>
        </p:grpSpPr>
        <p:grpSp>
          <p:nvGrpSpPr>
            <p:cNvPr id="50" name="Group 49">
              <a:extLst>
                <a:ext uri="{FF2B5EF4-FFF2-40B4-BE49-F238E27FC236}">
                  <a16:creationId xmlns:a16="http://schemas.microsoft.com/office/drawing/2014/main" id="{F618D238-6148-6F86-A3AE-C3A4A88DFCA1}"/>
                </a:ext>
              </a:extLst>
            </p:cNvPr>
            <p:cNvGrpSpPr/>
            <p:nvPr/>
          </p:nvGrpSpPr>
          <p:grpSpPr>
            <a:xfrm>
              <a:off x="1645029" y="4762649"/>
              <a:ext cx="5853942" cy="990600"/>
              <a:chOff x="869252" y="4762649"/>
              <a:chExt cx="5853942" cy="990600"/>
            </a:xfrm>
          </p:grpSpPr>
          <p:grpSp>
            <p:nvGrpSpPr>
              <p:cNvPr id="52" name="Group 2">
                <a:extLst>
                  <a:ext uri="{FF2B5EF4-FFF2-40B4-BE49-F238E27FC236}">
                    <a16:creationId xmlns:a16="http://schemas.microsoft.com/office/drawing/2014/main" id="{3CDB93D0-0744-BB00-1705-A9B8E607E485}"/>
                  </a:ext>
                </a:extLst>
              </p:cNvPr>
              <p:cNvGrpSpPr>
                <a:grpSpLocks/>
              </p:cNvGrpSpPr>
              <p:nvPr/>
            </p:nvGrpSpPr>
            <p:grpSpPr bwMode="auto">
              <a:xfrm flipH="1">
                <a:off x="869252" y="4762649"/>
                <a:ext cx="1107141" cy="990600"/>
                <a:chOff x="3168" y="1824"/>
                <a:chExt cx="912" cy="816"/>
              </a:xfrm>
            </p:grpSpPr>
            <p:sp>
              <p:nvSpPr>
                <p:cNvPr id="83" name="Freeform 3">
                  <a:extLst>
                    <a:ext uri="{FF2B5EF4-FFF2-40B4-BE49-F238E27FC236}">
                      <a16:creationId xmlns:a16="http://schemas.microsoft.com/office/drawing/2014/main" id="{A808E878-9797-318F-9578-CEA587350EF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4">
                  <a:extLst>
                    <a:ext uri="{FF2B5EF4-FFF2-40B4-BE49-F238E27FC236}">
                      <a16:creationId xmlns:a16="http://schemas.microsoft.com/office/drawing/2014/main" id="{6A72ACBC-7D23-F80E-3D3F-5D7AE3AF605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5">
                  <a:extLst>
                    <a:ext uri="{FF2B5EF4-FFF2-40B4-BE49-F238E27FC236}">
                      <a16:creationId xmlns:a16="http://schemas.microsoft.com/office/drawing/2014/main" id="{406A71C8-26BA-3041-F712-9859CE9EC465}"/>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6">
                  <a:extLst>
                    <a:ext uri="{FF2B5EF4-FFF2-40B4-BE49-F238E27FC236}">
                      <a16:creationId xmlns:a16="http://schemas.microsoft.com/office/drawing/2014/main" id="{B30FDF76-F573-810E-2A89-31B0C397210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7">
                  <a:extLst>
                    <a:ext uri="{FF2B5EF4-FFF2-40B4-BE49-F238E27FC236}">
                      <a16:creationId xmlns:a16="http://schemas.microsoft.com/office/drawing/2014/main" id="{0D815F5F-5CEF-989D-DD8A-0FE1D8E4D97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8">
                  <a:extLst>
                    <a:ext uri="{FF2B5EF4-FFF2-40B4-BE49-F238E27FC236}">
                      <a16:creationId xmlns:a16="http://schemas.microsoft.com/office/drawing/2014/main" id="{E9EE6200-746A-95EE-C6F4-35832A3F354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9">
                  <a:extLst>
                    <a:ext uri="{FF2B5EF4-FFF2-40B4-BE49-F238E27FC236}">
                      <a16:creationId xmlns:a16="http://schemas.microsoft.com/office/drawing/2014/main" id="{B1F2D0B4-D1AF-78AB-FCA8-DAFF00813512}"/>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10">
                  <a:extLst>
                    <a:ext uri="{FF2B5EF4-FFF2-40B4-BE49-F238E27FC236}">
                      <a16:creationId xmlns:a16="http://schemas.microsoft.com/office/drawing/2014/main" id="{027372E6-DD06-CAA5-0EE1-3642E07716A5}"/>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1" name="Freeform 11">
                  <a:extLst>
                    <a:ext uri="{FF2B5EF4-FFF2-40B4-BE49-F238E27FC236}">
                      <a16:creationId xmlns:a16="http://schemas.microsoft.com/office/drawing/2014/main" id="{95BC9D16-85A9-1494-BE34-7FC142240CEC}"/>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53" name="Group 2">
                <a:extLst>
                  <a:ext uri="{FF2B5EF4-FFF2-40B4-BE49-F238E27FC236}">
                    <a16:creationId xmlns:a16="http://schemas.microsoft.com/office/drawing/2014/main" id="{3C34E5C1-D5AE-16B6-4071-2AB9E6C88BF0}"/>
                  </a:ext>
                </a:extLst>
              </p:cNvPr>
              <p:cNvGrpSpPr>
                <a:grpSpLocks/>
              </p:cNvGrpSpPr>
              <p:nvPr/>
            </p:nvGrpSpPr>
            <p:grpSpPr bwMode="auto">
              <a:xfrm flipH="1">
                <a:off x="2451519" y="4762649"/>
                <a:ext cx="1107141" cy="990600"/>
                <a:chOff x="3168" y="1824"/>
                <a:chExt cx="912" cy="816"/>
              </a:xfrm>
            </p:grpSpPr>
            <p:sp>
              <p:nvSpPr>
                <p:cNvPr id="74" name="Freeform 3">
                  <a:extLst>
                    <a:ext uri="{FF2B5EF4-FFF2-40B4-BE49-F238E27FC236}">
                      <a16:creationId xmlns:a16="http://schemas.microsoft.com/office/drawing/2014/main" id="{10F79652-02BC-C5EB-2585-6D6A71EDD3F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4">
                  <a:extLst>
                    <a:ext uri="{FF2B5EF4-FFF2-40B4-BE49-F238E27FC236}">
                      <a16:creationId xmlns:a16="http://schemas.microsoft.com/office/drawing/2014/main" id="{83BBA287-8E76-B2CD-AB08-5C646F4FEC5D}"/>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5">
                  <a:extLst>
                    <a:ext uri="{FF2B5EF4-FFF2-40B4-BE49-F238E27FC236}">
                      <a16:creationId xmlns:a16="http://schemas.microsoft.com/office/drawing/2014/main" id="{9DF89751-B1DD-FE54-03C8-178A9395664F}"/>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6">
                  <a:extLst>
                    <a:ext uri="{FF2B5EF4-FFF2-40B4-BE49-F238E27FC236}">
                      <a16:creationId xmlns:a16="http://schemas.microsoft.com/office/drawing/2014/main" id="{EF693936-A7ED-B41D-08B3-10AB8C68D02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8" name="Freeform 7">
                  <a:extLst>
                    <a:ext uri="{FF2B5EF4-FFF2-40B4-BE49-F238E27FC236}">
                      <a16:creationId xmlns:a16="http://schemas.microsoft.com/office/drawing/2014/main" id="{A456600F-439A-E487-DA8E-68F39B5D3A5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8">
                  <a:extLst>
                    <a:ext uri="{FF2B5EF4-FFF2-40B4-BE49-F238E27FC236}">
                      <a16:creationId xmlns:a16="http://schemas.microsoft.com/office/drawing/2014/main" id="{5F0AFED9-1ABB-D913-EC99-ECC807C53AE5}"/>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9">
                  <a:extLst>
                    <a:ext uri="{FF2B5EF4-FFF2-40B4-BE49-F238E27FC236}">
                      <a16:creationId xmlns:a16="http://schemas.microsoft.com/office/drawing/2014/main" id="{B0EB1A8D-8698-84AB-370A-1F6D462E7EFC}"/>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10">
                  <a:extLst>
                    <a:ext uri="{FF2B5EF4-FFF2-40B4-BE49-F238E27FC236}">
                      <a16:creationId xmlns:a16="http://schemas.microsoft.com/office/drawing/2014/main" id="{5FFCBE4E-97E1-92E6-DF2E-0F4EF2300336}"/>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2" name="Freeform 11">
                  <a:extLst>
                    <a:ext uri="{FF2B5EF4-FFF2-40B4-BE49-F238E27FC236}">
                      <a16:creationId xmlns:a16="http://schemas.microsoft.com/office/drawing/2014/main" id="{7AEF4160-A78E-99A6-AB8E-4A1D2E1E09BD}"/>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54" name="Group 2">
                <a:extLst>
                  <a:ext uri="{FF2B5EF4-FFF2-40B4-BE49-F238E27FC236}">
                    <a16:creationId xmlns:a16="http://schemas.microsoft.com/office/drawing/2014/main" id="{101AA1AD-8071-4915-0E37-7FDED585D7C3}"/>
                  </a:ext>
                </a:extLst>
              </p:cNvPr>
              <p:cNvGrpSpPr>
                <a:grpSpLocks/>
              </p:cNvGrpSpPr>
              <p:nvPr/>
            </p:nvGrpSpPr>
            <p:grpSpPr bwMode="auto">
              <a:xfrm flipH="1">
                <a:off x="4033786" y="4762649"/>
                <a:ext cx="1107141" cy="990600"/>
                <a:chOff x="3168" y="1824"/>
                <a:chExt cx="912" cy="816"/>
              </a:xfrm>
            </p:grpSpPr>
            <p:sp>
              <p:nvSpPr>
                <p:cNvPr id="65" name="Freeform 3">
                  <a:extLst>
                    <a:ext uri="{FF2B5EF4-FFF2-40B4-BE49-F238E27FC236}">
                      <a16:creationId xmlns:a16="http://schemas.microsoft.com/office/drawing/2014/main" id="{6DBB27D3-8F12-C30C-47AF-2E5DE5C59F0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4">
                  <a:extLst>
                    <a:ext uri="{FF2B5EF4-FFF2-40B4-BE49-F238E27FC236}">
                      <a16:creationId xmlns:a16="http://schemas.microsoft.com/office/drawing/2014/main" id="{037B2A6D-ACC7-D16F-9BAF-47C3FF2A211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5">
                  <a:extLst>
                    <a:ext uri="{FF2B5EF4-FFF2-40B4-BE49-F238E27FC236}">
                      <a16:creationId xmlns:a16="http://schemas.microsoft.com/office/drawing/2014/main" id="{2E65E2AB-CD91-7594-6DC4-97CB29ED9516}"/>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6">
                  <a:extLst>
                    <a:ext uri="{FF2B5EF4-FFF2-40B4-BE49-F238E27FC236}">
                      <a16:creationId xmlns:a16="http://schemas.microsoft.com/office/drawing/2014/main" id="{03433AE0-1EF9-1DC4-2080-C167DBC8D99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chemeClr val="accent1"/>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9" name="Freeform 7">
                  <a:extLst>
                    <a:ext uri="{FF2B5EF4-FFF2-40B4-BE49-F238E27FC236}">
                      <a16:creationId xmlns:a16="http://schemas.microsoft.com/office/drawing/2014/main" id="{14EB93EB-DF74-B5D0-2354-8C994DB6BB9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8">
                  <a:extLst>
                    <a:ext uri="{FF2B5EF4-FFF2-40B4-BE49-F238E27FC236}">
                      <a16:creationId xmlns:a16="http://schemas.microsoft.com/office/drawing/2014/main" id="{471DBF3E-8709-02D3-0F5D-64292A7D1DF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9">
                  <a:extLst>
                    <a:ext uri="{FF2B5EF4-FFF2-40B4-BE49-F238E27FC236}">
                      <a16:creationId xmlns:a16="http://schemas.microsoft.com/office/drawing/2014/main" id="{FB0BD730-5AEB-A218-8240-B82129D5CA67}"/>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0">
                  <a:extLst>
                    <a:ext uri="{FF2B5EF4-FFF2-40B4-BE49-F238E27FC236}">
                      <a16:creationId xmlns:a16="http://schemas.microsoft.com/office/drawing/2014/main" id="{31AB0BD3-BBBA-BC21-B769-52BF2AEF6D81}"/>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3" name="Freeform 11">
                  <a:extLst>
                    <a:ext uri="{FF2B5EF4-FFF2-40B4-BE49-F238E27FC236}">
                      <a16:creationId xmlns:a16="http://schemas.microsoft.com/office/drawing/2014/main" id="{6236CC8C-36E0-53CA-9151-1FEEE49AF65D}"/>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55" name="Group 2">
                <a:extLst>
                  <a:ext uri="{FF2B5EF4-FFF2-40B4-BE49-F238E27FC236}">
                    <a16:creationId xmlns:a16="http://schemas.microsoft.com/office/drawing/2014/main" id="{8FE53FDC-26C3-388B-1EFF-A9ABF693FE31}"/>
                  </a:ext>
                </a:extLst>
              </p:cNvPr>
              <p:cNvGrpSpPr>
                <a:grpSpLocks/>
              </p:cNvGrpSpPr>
              <p:nvPr/>
            </p:nvGrpSpPr>
            <p:grpSpPr bwMode="auto">
              <a:xfrm flipH="1">
                <a:off x="5616053" y="4762649"/>
                <a:ext cx="1107141" cy="990600"/>
                <a:chOff x="3168" y="1824"/>
                <a:chExt cx="912" cy="816"/>
              </a:xfrm>
            </p:grpSpPr>
            <p:sp>
              <p:nvSpPr>
                <p:cNvPr id="56" name="Freeform 3">
                  <a:extLst>
                    <a:ext uri="{FF2B5EF4-FFF2-40B4-BE49-F238E27FC236}">
                      <a16:creationId xmlns:a16="http://schemas.microsoft.com/office/drawing/2014/main" id="{B77FFE65-BDCE-13A5-C623-B9B9B8480842}"/>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7" name="Freeform 4">
                  <a:extLst>
                    <a:ext uri="{FF2B5EF4-FFF2-40B4-BE49-F238E27FC236}">
                      <a16:creationId xmlns:a16="http://schemas.microsoft.com/office/drawing/2014/main" id="{87CB8B11-CBB0-AB70-B845-81213569A8C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8" name="Freeform 5">
                  <a:extLst>
                    <a:ext uri="{FF2B5EF4-FFF2-40B4-BE49-F238E27FC236}">
                      <a16:creationId xmlns:a16="http://schemas.microsoft.com/office/drawing/2014/main" id="{4478DD83-F2AC-F4AF-2CF2-6F980C13552E}"/>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9" name="Freeform 6">
                  <a:extLst>
                    <a:ext uri="{FF2B5EF4-FFF2-40B4-BE49-F238E27FC236}">
                      <a16:creationId xmlns:a16="http://schemas.microsoft.com/office/drawing/2014/main" id="{616E29C2-057D-1E91-776D-6A5D75E297D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0" name="Freeform 7">
                  <a:extLst>
                    <a:ext uri="{FF2B5EF4-FFF2-40B4-BE49-F238E27FC236}">
                      <a16:creationId xmlns:a16="http://schemas.microsoft.com/office/drawing/2014/main" id="{01A762B9-98B0-D345-186C-FDE66B0EFFA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1" name="Freeform 8">
                  <a:extLst>
                    <a:ext uri="{FF2B5EF4-FFF2-40B4-BE49-F238E27FC236}">
                      <a16:creationId xmlns:a16="http://schemas.microsoft.com/office/drawing/2014/main" id="{8E9A3F50-4120-E334-1248-618DC54A7173}"/>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2" name="Freeform 9">
                  <a:extLst>
                    <a:ext uri="{FF2B5EF4-FFF2-40B4-BE49-F238E27FC236}">
                      <a16:creationId xmlns:a16="http://schemas.microsoft.com/office/drawing/2014/main" id="{F922F553-8F53-5D7D-110F-853C2D968132}"/>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3" name="Freeform 10">
                  <a:extLst>
                    <a:ext uri="{FF2B5EF4-FFF2-40B4-BE49-F238E27FC236}">
                      <a16:creationId xmlns:a16="http://schemas.microsoft.com/office/drawing/2014/main" id="{221A81D9-9D0D-23D1-9BA7-3B221D0F85E5}"/>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4" name="Freeform 11">
                  <a:extLst>
                    <a:ext uri="{FF2B5EF4-FFF2-40B4-BE49-F238E27FC236}">
                      <a16:creationId xmlns:a16="http://schemas.microsoft.com/office/drawing/2014/main" id="{A3755352-2DFF-B39D-7600-DFB7175F6B0A}"/>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1" name="Freeform 5">
              <a:extLst>
                <a:ext uri="{FF2B5EF4-FFF2-40B4-BE49-F238E27FC236}">
                  <a16:creationId xmlns:a16="http://schemas.microsoft.com/office/drawing/2014/main" id="{F9CE0132-D0C5-C36F-5441-831C6EBF0393}"/>
                </a:ext>
              </a:extLst>
            </p:cNvPr>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grpSp>
    </p:spTree>
    <p:extLst>
      <p:ext uri="{BB962C8B-B14F-4D97-AF65-F5344CB8AC3E}">
        <p14:creationId xmlns:p14="http://schemas.microsoft.com/office/powerpoint/2010/main" val="31882587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2797-76AF-BFFF-3D1A-47D95FA08375}"/>
              </a:ext>
            </a:extLst>
          </p:cNvPr>
          <p:cNvSpPr>
            <a:spLocks noGrp="1"/>
          </p:cNvSpPr>
          <p:nvPr>
            <p:ph type="title"/>
          </p:nvPr>
        </p:nvSpPr>
        <p:spPr/>
        <p:txBody>
          <a:bodyPr/>
          <a:lstStyle/>
          <a:p>
            <a:r>
              <a:rPr lang="en-US" i="1" dirty="0"/>
              <a:t>k-</a:t>
            </a:r>
            <a:r>
              <a:rPr lang="en-US" dirty="0"/>
              <a:t>Uncles</a:t>
            </a:r>
            <a:endParaRPr lang="en-US" i="1" dirty="0"/>
          </a:p>
        </p:txBody>
      </p:sp>
      <p:sp>
        <p:nvSpPr>
          <p:cNvPr id="3" name="Slide Number Placeholder 2">
            <a:extLst>
              <a:ext uri="{FF2B5EF4-FFF2-40B4-BE49-F238E27FC236}">
                <a16:creationId xmlns:a16="http://schemas.microsoft.com/office/drawing/2014/main" id="{6D72E2A7-B8BC-96A7-18D9-6ACFB7408CC8}"/>
              </a:ext>
            </a:extLst>
          </p:cNvPr>
          <p:cNvSpPr>
            <a:spLocks noGrp="1"/>
          </p:cNvSpPr>
          <p:nvPr>
            <p:ph type="sldNum" sz="quarter" idx="11"/>
          </p:nvPr>
        </p:nvSpPr>
        <p:spPr/>
        <p:txBody>
          <a:bodyPr/>
          <a:lstStyle/>
          <a:p>
            <a:pPr>
              <a:defRPr/>
            </a:pPr>
            <a:fld id="{D65C4E5D-DA99-460E-9E68-E8A28959880C}" type="slidenum">
              <a:rPr lang="x-none" smtClean="0"/>
              <a:pPr>
                <a:defRPr/>
              </a:pPr>
              <a:t>130</a:t>
            </a:fld>
            <a:endParaRPr lang="en-US" dirty="0"/>
          </a:p>
        </p:txBody>
      </p:sp>
      <p:sp>
        <p:nvSpPr>
          <p:cNvPr id="4" name="Vertical Scroll 25">
            <a:extLst>
              <a:ext uri="{FF2B5EF4-FFF2-40B4-BE49-F238E27FC236}">
                <a16:creationId xmlns:a16="http://schemas.microsoft.com/office/drawing/2014/main" id="{E44F6EF2-9140-3296-59E0-D04747DC2852}"/>
              </a:ext>
            </a:extLst>
          </p:cNvPr>
          <p:cNvSpPr/>
          <p:nvPr/>
        </p:nvSpPr>
        <p:spPr>
          <a:xfrm>
            <a:off x="6818372" y="3293745"/>
            <a:ext cx="1145304" cy="451485"/>
          </a:xfrm>
          <a:prstGeom prst="verticalScroll">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5" name="Vertical Scroll 25">
            <a:extLst>
              <a:ext uri="{FF2B5EF4-FFF2-40B4-BE49-F238E27FC236}">
                <a16:creationId xmlns:a16="http://schemas.microsoft.com/office/drawing/2014/main" id="{16D5E39E-95A4-EED2-6CCF-2599302FB34E}"/>
              </a:ext>
            </a:extLst>
          </p:cNvPr>
          <p:cNvSpPr/>
          <p:nvPr/>
        </p:nvSpPr>
        <p:spPr>
          <a:xfrm>
            <a:off x="2218943"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0070C0"/>
              </a:solidFill>
              <a:latin typeface="Calibri" panose="020F0502020204030204" pitchFamily="34" charset="0"/>
              <a:cs typeface="Calibri" panose="020F0502020204030204" pitchFamily="34" charset="0"/>
            </a:endParaRPr>
          </a:p>
        </p:txBody>
      </p:sp>
      <p:sp>
        <p:nvSpPr>
          <p:cNvPr id="6" name="Vertical Scroll 25">
            <a:extLst>
              <a:ext uri="{FF2B5EF4-FFF2-40B4-BE49-F238E27FC236}">
                <a16:creationId xmlns:a16="http://schemas.microsoft.com/office/drawing/2014/main" id="{03C1E023-7522-0887-D826-67DC8989B408}"/>
              </a:ext>
            </a:extLst>
          </p:cNvPr>
          <p:cNvSpPr/>
          <p:nvPr/>
        </p:nvSpPr>
        <p:spPr>
          <a:xfrm>
            <a:off x="5285229" y="3293744"/>
            <a:ext cx="1145304" cy="451485"/>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00B050"/>
                </a:solidFill>
                <a:latin typeface="Calibri" panose="020F0502020204030204" pitchFamily="34" charset="0"/>
                <a:cs typeface="Calibri" panose="020F0502020204030204" pitchFamily="34" charset="0"/>
              </a:rPr>
              <a:t>O-uncle</a:t>
            </a:r>
          </a:p>
        </p:txBody>
      </p:sp>
      <p:sp>
        <p:nvSpPr>
          <p:cNvPr id="7" name="Vertical Scroll 25">
            <a:extLst>
              <a:ext uri="{FF2B5EF4-FFF2-40B4-BE49-F238E27FC236}">
                <a16:creationId xmlns:a16="http://schemas.microsoft.com/office/drawing/2014/main" id="{95B3C489-09AF-B896-449B-6730AFED5D84}"/>
              </a:ext>
            </a:extLst>
          </p:cNvPr>
          <p:cNvSpPr/>
          <p:nvPr/>
        </p:nvSpPr>
        <p:spPr>
          <a:xfrm>
            <a:off x="3752086"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0070C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AC37A762-F741-A478-1515-4AC2FC401AE8}"/>
              </a:ext>
            </a:extLst>
          </p:cNvPr>
          <p:cNvCxnSpPr>
            <a:cxnSpLocks/>
            <a:stCxn id="6" idx="3"/>
            <a:endCxn id="4" idx="1"/>
          </p:cNvCxnSpPr>
          <p:nvPr/>
        </p:nvCxnSpPr>
        <p:spPr bwMode="auto">
          <a:xfrm>
            <a:off x="6374097" y="3519487"/>
            <a:ext cx="500711"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9" name="Vertical Scroll 25">
            <a:extLst>
              <a:ext uri="{FF2B5EF4-FFF2-40B4-BE49-F238E27FC236}">
                <a16:creationId xmlns:a16="http://schemas.microsoft.com/office/drawing/2014/main" id="{4BE9AF9D-982C-3C56-5E00-765E56EB5A65}"/>
              </a:ext>
            </a:extLst>
          </p:cNvPr>
          <p:cNvSpPr/>
          <p:nvPr/>
        </p:nvSpPr>
        <p:spPr>
          <a:xfrm>
            <a:off x="685800"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0070C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D4606C0B-35DC-EF38-CF23-72E24C169A43}"/>
              </a:ext>
            </a:extLst>
          </p:cNvPr>
          <p:cNvSpPr/>
          <p:nvPr/>
        </p:nvSpPr>
        <p:spPr>
          <a:xfrm>
            <a:off x="2035953" y="4315058"/>
            <a:ext cx="1145304" cy="451485"/>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C000"/>
                </a:solidFill>
                <a:latin typeface="Arial" panose="020B0604020202020204" pitchFamily="34" charset="0"/>
                <a:cs typeface="Arial" panose="020B0604020202020204" pitchFamily="34" charset="0"/>
              </a:rPr>
              <a:t>2-uncle</a:t>
            </a:r>
          </a:p>
        </p:txBody>
      </p:sp>
      <p:sp>
        <p:nvSpPr>
          <p:cNvPr id="11" name="Vertical Scroll 25">
            <a:extLst>
              <a:ext uri="{FF2B5EF4-FFF2-40B4-BE49-F238E27FC236}">
                <a16:creationId xmlns:a16="http://schemas.microsoft.com/office/drawing/2014/main" id="{E8894D07-2336-DFCC-9C08-BCC85D707697}"/>
              </a:ext>
            </a:extLst>
          </p:cNvPr>
          <p:cNvSpPr/>
          <p:nvPr/>
        </p:nvSpPr>
        <p:spPr>
          <a:xfrm>
            <a:off x="3903262" y="4343159"/>
            <a:ext cx="1145304" cy="451485"/>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C000"/>
                </a:solidFill>
                <a:latin typeface="Arial" panose="020B0604020202020204" pitchFamily="34" charset="0"/>
                <a:cs typeface="Arial" panose="020B0604020202020204" pitchFamily="34" charset="0"/>
              </a:rPr>
              <a:t>1-uncle</a:t>
            </a:r>
          </a:p>
        </p:txBody>
      </p:sp>
      <p:sp>
        <p:nvSpPr>
          <p:cNvPr id="12" name="Vertical Scroll 25">
            <a:extLst>
              <a:ext uri="{FF2B5EF4-FFF2-40B4-BE49-F238E27FC236}">
                <a16:creationId xmlns:a16="http://schemas.microsoft.com/office/drawing/2014/main" id="{13F6D74A-8C01-A400-8F66-0AECDEBA8A28}"/>
              </a:ext>
            </a:extLst>
          </p:cNvPr>
          <p:cNvSpPr/>
          <p:nvPr/>
        </p:nvSpPr>
        <p:spPr>
          <a:xfrm>
            <a:off x="3752086"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377FCEFA-992B-67AC-74BC-4E6E63820ABD}"/>
              </a:ext>
            </a:extLst>
          </p:cNvPr>
          <p:cNvSpPr/>
          <p:nvPr/>
        </p:nvSpPr>
        <p:spPr>
          <a:xfrm>
            <a:off x="2218943"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4" name="Vertical Scroll 25">
            <a:extLst>
              <a:ext uri="{FF2B5EF4-FFF2-40B4-BE49-F238E27FC236}">
                <a16:creationId xmlns:a16="http://schemas.microsoft.com/office/drawing/2014/main" id="{ECF7A51C-40FB-F618-4C72-F91C1DE971B4}"/>
              </a:ext>
            </a:extLst>
          </p:cNvPr>
          <p:cNvSpPr/>
          <p:nvPr/>
        </p:nvSpPr>
        <p:spPr>
          <a:xfrm>
            <a:off x="4897390" y="5393529"/>
            <a:ext cx="1145304" cy="451485"/>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chemeClr val="accent1">
                    <a:lumMod val="60000"/>
                    <a:lumOff val="40000"/>
                  </a:schemeClr>
                </a:solidFill>
                <a:latin typeface="Arial" panose="020B0604020202020204" pitchFamily="34" charset="0"/>
                <a:cs typeface="Arial" panose="020B0604020202020204" pitchFamily="34" charset="0"/>
              </a:rPr>
              <a:t>3-uncle</a:t>
            </a:r>
          </a:p>
        </p:txBody>
      </p:sp>
      <p:cxnSp>
        <p:nvCxnSpPr>
          <p:cNvPr id="15" name="Straight Arrow Connector 14">
            <a:extLst>
              <a:ext uri="{FF2B5EF4-FFF2-40B4-BE49-F238E27FC236}">
                <a16:creationId xmlns:a16="http://schemas.microsoft.com/office/drawing/2014/main" id="{C47B60B0-BEBF-3849-5277-7E93A1BF8F39}"/>
              </a:ext>
            </a:extLst>
          </p:cNvPr>
          <p:cNvCxnSpPr>
            <a:cxnSpLocks/>
            <a:stCxn id="7" idx="3"/>
            <a:endCxn id="6" idx="1"/>
          </p:cNvCxnSpPr>
          <p:nvPr/>
        </p:nvCxnSpPr>
        <p:spPr bwMode="auto">
          <a:xfrm>
            <a:off x="4817440" y="3519487"/>
            <a:ext cx="52422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BB50B399-B256-1211-3911-81B1E18EE26F}"/>
              </a:ext>
            </a:extLst>
          </p:cNvPr>
          <p:cNvCxnSpPr>
            <a:cxnSpLocks/>
            <a:stCxn id="5" idx="3"/>
            <a:endCxn id="7" idx="1"/>
          </p:cNvCxnSpPr>
          <p:nvPr/>
        </p:nvCxnSpPr>
        <p:spPr bwMode="auto">
          <a:xfrm>
            <a:off x="3284297"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1974746D-12E2-E420-69D9-56936386365D}"/>
              </a:ext>
            </a:extLst>
          </p:cNvPr>
          <p:cNvCxnSpPr>
            <a:cxnSpLocks/>
            <a:stCxn id="9" idx="3"/>
            <a:endCxn id="5" idx="1"/>
          </p:cNvCxnSpPr>
          <p:nvPr/>
        </p:nvCxnSpPr>
        <p:spPr bwMode="auto">
          <a:xfrm>
            <a:off x="1751154"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693DB254-D9F7-69B0-D2E0-078AF1C76911}"/>
              </a:ext>
            </a:extLst>
          </p:cNvPr>
          <p:cNvCxnSpPr>
            <a:cxnSpLocks/>
            <a:stCxn id="13" idx="3"/>
            <a:endCxn id="12" idx="1"/>
          </p:cNvCxnSpPr>
          <p:nvPr/>
        </p:nvCxnSpPr>
        <p:spPr bwMode="auto">
          <a:xfrm>
            <a:off x="3284297" y="2378153"/>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FB61F3DD-D5B2-2005-AA61-B8E6EF99635C}"/>
              </a:ext>
            </a:extLst>
          </p:cNvPr>
          <p:cNvCxnSpPr>
            <a:cxnSpLocks/>
            <a:stCxn id="10" idx="3"/>
            <a:endCxn id="11" idx="1"/>
          </p:cNvCxnSpPr>
          <p:nvPr/>
        </p:nvCxnSpPr>
        <p:spPr bwMode="auto">
          <a:xfrm>
            <a:off x="3124821" y="4540801"/>
            <a:ext cx="834877" cy="2810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4ED64E14-4B34-FDB1-74D6-E88EC9A73DAC}"/>
              </a:ext>
            </a:extLst>
          </p:cNvPr>
          <p:cNvCxnSpPr>
            <a:cxnSpLocks/>
            <a:stCxn id="12" idx="3"/>
            <a:endCxn id="6" idx="1"/>
          </p:cNvCxnSpPr>
          <p:nvPr/>
        </p:nvCxnSpPr>
        <p:spPr bwMode="auto">
          <a:xfrm>
            <a:off x="4817440" y="2378153"/>
            <a:ext cx="524225"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ECC13D3E-4372-F518-DFE8-7215465C53A0}"/>
              </a:ext>
            </a:extLst>
          </p:cNvPr>
          <p:cNvCxnSpPr>
            <a:cxnSpLocks/>
            <a:stCxn id="9" idx="3"/>
            <a:endCxn id="13" idx="1"/>
          </p:cNvCxnSpPr>
          <p:nvPr/>
        </p:nvCxnSpPr>
        <p:spPr bwMode="auto">
          <a:xfrm flipV="1">
            <a:off x="1751154" y="2378153"/>
            <a:ext cx="547740"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A9B89750-3332-19FF-8816-3009078E796A}"/>
              </a:ext>
            </a:extLst>
          </p:cNvPr>
          <p:cNvCxnSpPr>
            <a:cxnSpLocks/>
            <a:stCxn id="9" idx="3"/>
            <a:endCxn id="10" idx="1"/>
          </p:cNvCxnSpPr>
          <p:nvPr/>
        </p:nvCxnSpPr>
        <p:spPr bwMode="auto">
          <a:xfrm>
            <a:off x="1751154" y="3519487"/>
            <a:ext cx="341235" cy="102131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5C4E8277-48DC-F934-16C7-C6624D2D490C}"/>
              </a:ext>
            </a:extLst>
          </p:cNvPr>
          <p:cNvCxnSpPr>
            <a:cxnSpLocks/>
            <a:stCxn id="5" idx="3"/>
            <a:endCxn id="11" idx="1"/>
          </p:cNvCxnSpPr>
          <p:nvPr/>
        </p:nvCxnSpPr>
        <p:spPr bwMode="auto">
          <a:xfrm>
            <a:off x="3284297" y="3519487"/>
            <a:ext cx="675401"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AC3AB6CB-A21D-5792-4214-EFBCFC1C34F8}"/>
              </a:ext>
            </a:extLst>
          </p:cNvPr>
          <p:cNvCxnSpPr>
            <a:cxnSpLocks/>
            <a:stCxn id="11" idx="3"/>
            <a:endCxn id="6" idx="1"/>
          </p:cNvCxnSpPr>
          <p:nvPr/>
        </p:nvCxnSpPr>
        <p:spPr bwMode="auto">
          <a:xfrm flipV="1">
            <a:off x="4992130" y="3519487"/>
            <a:ext cx="349535"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23C04103-6C04-80A3-D4DA-68BE3A37C661}"/>
              </a:ext>
            </a:extLst>
          </p:cNvPr>
          <p:cNvCxnSpPr>
            <a:cxnSpLocks/>
            <a:stCxn id="10" idx="3"/>
            <a:endCxn id="14" idx="1"/>
          </p:cNvCxnSpPr>
          <p:nvPr/>
        </p:nvCxnSpPr>
        <p:spPr bwMode="auto">
          <a:xfrm>
            <a:off x="3124821" y="4540801"/>
            <a:ext cx="1829005" cy="107847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2594D393-63F4-8C90-AAE2-A6091FFCD207}"/>
              </a:ext>
            </a:extLst>
          </p:cNvPr>
          <p:cNvCxnSpPr>
            <a:cxnSpLocks/>
            <a:stCxn id="14" idx="3"/>
            <a:endCxn id="4" idx="1"/>
          </p:cNvCxnSpPr>
          <p:nvPr/>
        </p:nvCxnSpPr>
        <p:spPr bwMode="auto">
          <a:xfrm flipV="1">
            <a:off x="5986258" y="3519488"/>
            <a:ext cx="888550" cy="20997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6741280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2F5AB-68DB-6562-6C1B-9786C764F0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BA6FB82-1AFB-8B2B-72FC-305F8EDE33A6}"/>
              </a:ext>
            </a:extLst>
          </p:cNvPr>
          <p:cNvSpPr>
            <a:spLocks noGrp="1"/>
          </p:cNvSpPr>
          <p:nvPr>
            <p:ph type="title"/>
          </p:nvPr>
        </p:nvSpPr>
        <p:spPr/>
        <p:txBody>
          <a:bodyPr/>
          <a:lstStyle/>
          <a:p>
            <a:r>
              <a:rPr lang="en-US" dirty="0"/>
              <a:t>GHOSTDAG Protocol</a:t>
            </a:r>
          </a:p>
        </p:txBody>
      </p:sp>
      <p:sp>
        <p:nvSpPr>
          <p:cNvPr id="2" name="Slide Number Placeholder 1">
            <a:extLst>
              <a:ext uri="{FF2B5EF4-FFF2-40B4-BE49-F238E27FC236}">
                <a16:creationId xmlns:a16="http://schemas.microsoft.com/office/drawing/2014/main" id="{D2037220-550A-8FAF-1EF0-F6B97805F889}"/>
              </a:ext>
            </a:extLst>
          </p:cNvPr>
          <p:cNvSpPr>
            <a:spLocks noGrp="1"/>
          </p:cNvSpPr>
          <p:nvPr>
            <p:ph type="sldNum" sz="quarter" idx="11"/>
          </p:nvPr>
        </p:nvSpPr>
        <p:spPr/>
        <p:txBody>
          <a:bodyPr/>
          <a:lstStyle/>
          <a:p>
            <a:pPr>
              <a:defRPr/>
            </a:pPr>
            <a:fld id="{FE25F947-77F5-4CA6-8472-B4B2967773ED}" type="slidenum">
              <a:rPr lang="x-none" smtClean="0"/>
              <a:pPr>
                <a:defRPr/>
              </a:pPr>
              <a:t>131</a:t>
            </a:fld>
            <a:endParaRPr lang="en-US" dirty="0"/>
          </a:p>
        </p:txBody>
      </p:sp>
      <p:sp>
        <p:nvSpPr>
          <p:cNvPr id="9" name="TextBox 8">
            <a:extLst>
              <a:ext uri="{FF2B5EF4-FFF2-40B4-BE49-F238E27FC236}">
                <a16:creationId xmlns:a16="http://schemas.microsoft.com/office/drawing/2014/main" id="{97C6BD93-906B-2311-C381-999B50DE418B}"/>
              </a:ext>
            </a:extLst>
          </p:cNvPr>
          <p:cNvSpPr txBox="1"/>
          <p:nvPr/>
        </p:nvSpPr>
        <p:spPr bwMode="auto">
          <a:xfrm>
            <a:off x="874349" y="2016891"/>
            <a:ext cx="664087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Find the chain with the most </a:t>
            </a:r>
            <a:r>
              <a:rPr lang="en-US" sz="2800" i="1" dirty="0">
                <a:solidFill>
                  <a:schemeClr val="tx1"/>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-uncles</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D69868-9174-CD70-9244-DFD1FA774320}"/>
              </a:ext>
            </a:extLst>
          </p:cNvPr>
          <p:cNvSpPr txBox="1"/>
          <p:nvPr/>
        </p:nvSpPr>
        <p:spPr bwMode="auto">
          <a:xfrm>
            <a:off x="874349" y="4506781"/>
            <a:ext cx="710912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Walk resulting chain, discarding invalid </a:t>
            </a:r>
            <a:r>
              <a:rPr lang="en-US" sz="2800" dirty="0" err="1">
                <a:solidFill>
                  <a:srgbClr val="FFFF00"/>
                </a:solidFill>
                <a:latin typeface="Arial" panose="020B0604020202020204" pitchFamily="34" charset="0"/>
                <a:cs typeface="Arial" panose="020B0604020202020204" pitchFamily="34" charset="0"/>
              </a:rPr>
              <a:t>txns</a:t>
            </a:r>
            <a:endParaRPr lang="en-US" sz="2800" dirty="0">
              <a:solidFill>
                <a:srgbClr val="FFFF0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DED028BE-8BDF-4216-2884-8E6714FE96D1}"/>
              </a:ext>
            </a:extLst>
          </p:cNvPr>
          <p:cNvSpPr txBox="1"/>
          <p:nvPr/>
        </p:nvSpPr>
        <p:spPr bwMode="auto">
          <a:xfrm>
            <a:off x="874349" y="3261836"/>
            <a:ext cx="723787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Order those blocks in a DAG-consistent way</a:t>
            </a:r>
          </a:p>
        </p:txBody>
      </p:sp>
    </p:spTree>
    <p:extLst>
      <p:ext uri="{BB962C8B-B14F-4D97-AF65-F5344CB8AC3E}">
        <p14:creationId xmlns:p14="http://schemas.microsoft.com/office/powerpoint/2010/main" val="86070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36210-EE22-BDB3-952F-676177B4EDC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D21EC33-37F5-2373-6D88-12FCA354F022}"/>
              </a:ext>
            </a:extLst>
          </p:cNvPr>
          <p:cNvSpPr>
            <a:spLocks noGrp="1"/>
          </p:cNvSpPr>
          <p:nvPr>
            <p:ph type="title"/>
          </p:nvPr>
        </p:nvSpPr>
        <p:spPr/>
        <p:txBody>
          <a:bodyPr/>
          <a:lstStyle/>
          <a:p>
            <a:r>
              <a:rPr lang="en-US" dirty="0"/>
              <a:t>Theorem</a:t>
            </a:r>
          </a:p>
        </p:txBody>
      </p:sp>
      <p:sp>
        <p:nvSpPr>
          <p:cNvPr id="2" name="Slide Number Placeholder 1">
            <a:extLst>
              <a:ext uri="{FF2B5EF4-FFF2-40B4-BE49-F238E27FC236}">
                <a16:creationId xmlns:a16="http://schemas.microsoft.com/office/drawing/2014/main" id="{77098F5F-23BF-44DD-AE0B-B8EAB93A5F7E}"/>
              </a:ext>
            </a:extLst>
          </p:cNvPr>
          <p:cNvSpPr>
            <a:spLocks noGrp="1"/>
          </p:cNvSpPr>
          <p:nvPr>
            <p:ph type="sldNum" sz="quarter" idx="11"/>
          </p:nvPr>
        </p:nvSpPr>
        <p:spPr/>
        <p:txBody>
          <a:bodyPr/>
          <a:lstStyle/>
          <a:p>
            <a:pPr>
              <a:defRPr/>
            </a:pPr>
            <a:fld id="{FE25F947-77F5-4CA6-8472-B4B2967773ED}" type="slidenum">
              <a:rPr lang="x-none" smtClean="0"/>
              <a:pPr>
                <a:defRPr/>
              </a:pPr>
              <a:t>132</a:t>
            </a:fld>
            <a:endParaRPr lang="en-US" dirty="0"/>
          </a:p>
        </p:txBody>
      </p:sp>
      <p:sp>
        <p:nvSpPr>
          <p:cNvPr id="9" name="TextBox 8">
            <a:extLst>
              <a:ext uri="{FF2B5EF4-FFF2-40B4-BE49-F238E27FC236}">
                <a16:creationId xmlns:a16="http://schemas.microsoft.com/office/drawing/2014/main" id="{11C50DC4-ECFA-7786-690C-FE31B2E3CA7E}"/>
              </a:ext>
            </a:extLst>
          </p:cNvPr>
          <p:cNvSpPr txBox="1"/>
          <p:nvPr/>
        </p:nvSpPr>
        <p:spPr bwMode="auto">
          <a:xfrm>
            <a:off x="886535" y="1752600"/>
            <a:ext cx="737092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If attacker has &lt; </a:t>
            </a:r>
            <a:r>
              <a:rPr lang="en-US" sz="2800" dirty="0">
                <a:solidFill>
                  <a:schemeClr val="tx1"/>
                </a:solidFill>
                <a:latin typeface="Arial" panose="020B0604020202020204" pitchFamily="34" charset="0"/>
                <a:cs typeface="Arial" panose="020B0604020202020204" pitchFamily="34" charset="0"/>
              </a:rPr>
              <a:t>½</a:t>
            </a:r>
            <a:r>
              <a:rPr lang="en-US" sz="2800" dirty="0">
                <a:solidFill>
                  <a:srgbClr val="FFFF00"/>
                </a:solidFill>
                <a:latin typeface="Arial" panose="020B0604020202020204" pitchFamily="34" charset="0"/>
                <a:cs typeface="Arial" panose="020B0604020202020204" pitchFamily="34" charset="0"/>
              </a:rPr>
              <a:t> the computational power,</a:t>
            </a:r>
            <a:endParaRPr lang="en-US" sz="2800" i="1" dirty="0">
              <a:solidFill>
                <a:srgbClr val="FFFF0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35DB2CB4-30E5-75AF-0BAD-6719CB43E6F7}"/>
              </a:ext>
            </a:extLst>
          </p:cNvPr>
          <p:cNvSpPr txBox="1"/>
          <p:nvPr/>
        </p:nvSpPr>
        <p:spPr bwMode="auto">
          <a:xfrm>
            <a:off x="886535" y="2530448"/>
            <a:ext cx="6459381"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(Almost) all honest blocks are uncles of degree ≤ </a:t>
            </a:r>
            <a:r>
              <a:rPr lang="en-US" sz="2800" i="1" dirty="0">
                <a:solidFill>
                  <a:schemeClr val="tx1"/>
                </a:solidFill>
                <a:latin typeface="Arial" panose="020B0604020202020204" pitchFamily="34" charset="0"/>
                <a:cs typeface="Arial" panose="020B0604020202020204" pitchFamily="34" charset="0"/>
              </a:rPr>
              <a:t>k</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of heaviest chain</a:t>
            </a:r>
          </a:p>
        </p:txBody>
      </p:sp>
      <p:sp>
        <p:nvSpPr>
          <p:cNvPr id="12" name="TextBox 11">
            <a:extLst>
              <a:ext uri="{FF2B5EF4-FFF2-40B4-BE49-F238E27FC236}">
                <a16:creationId xmlns:a16="http://schemas.microsoft.com/office/drawing/2014/main" id="{48BEE7E6-F2F0-0CB9-2D7B-61750D5C4EF6}"/>
              </a:ext>
            </a:extLst>
          </p:cNvPr>
          <p:cNvSpPr txBox="1"/>
          <p:nvPr/>
        </p:nvSpPr>
        <p:spPr bwMode="auto">
          <a:xfrm>
            <a:off x="886535" y="4947918"/>
            <a:ext cx="6772645"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Everyone eventually agrees on order over honest blocks</a:t>
            </a:r>
          </a:p>
        </p:txBody>
      </p:sp>
      <p:sp>
        <p:nvSpPr>
          <p:cNvPr id="3" name="TextBox 3">
            <a:extLst>
              <a:ext uri="{FF2B5EF4-FFF2-40B4-BE49-F238E27FC236}">
                <a16:creationId xmlns:a16="http://schemas.microsoft.com/office/drawing/2014/main" id="{F348359F-38E6-EBBD-4509-1ABBEF5D5354}"/>
              </a:ext>
            </a:extLst>
          </p:cNvPr>
          <p:cNvSpPr txBox="1"/>
          <p:nvPr/>
        </p:nvSpPr>
        <p:spPr bwMode="auto">
          <a:xfrm>
            <a:off x="886535" y="3739183"/>
            <a:ext cx="6459381" cy="954107"/>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(Almost) no dishonest blocks are uncles of degree ≤ </a:t>
            </a:r>
            <a:r>
              <a:rPr lang="en-US" sz="2800" i="1" dirty="0">
                <a:solidFill>
                  <a:schemeClr val="tx1"/>
                </a:solidFill>
                <a:latin typeface="Arial" panose="020B0604020202020204" pitchFamily="34" charset="0"/>
                <a:cs typeface="Arial" panose="020B0604020202020204" pitchFamily="34" charset="0"/>
              </a:rPr>
              <a:t>k</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of heaviest chain</a:t>
            </a:r>
          </a:p>
        </p:txBody>
      </p:sp>
    </p:spTree>
    <p:extLst>
      <p:ext uri="{BB962C8B-B14F-4D97-AF65-F5344CB8AC3E}">
        <p14:creationId xmlns:p14="http://schemas.microsoft.com/office/powerpoint/2010/main" val="34205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0AF89-170E-5F84-68D6-C4CC7E81E83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6DE7A37-A661-CCB4-52DC-538F5BCC541C}"/>
              </a:ext>
            </a:extLst>
          </p:cNvPr>
          <p:cNvSpPr>
            <a:spLocks noGrp="1"/>
          </p:cNvSpPr>
          <p:nvPr>
            <p:ph type="title"/>
          </p:nvPr>
        </p:nvSpPr>
        <p:spPr/>
        <p:txBody>
          <a:bodyPr/>
          <a:lstStyle/>
          <a:p>
            <a:r>
              <a:rPr lang="en-US" dirty="0"/>
              <a:t>Remarks</a:t>
            </a:r>
          </a:p>
        </p:txBody>
      </p:sp>
      <p:sp>
        <p:nvSpPr>
          <p:cNvPr id="2" name="Slide Number Placeholder 1">
            <a:extLst>
              <a:ext uri="{FF2B5EF4-FFF2-40B4-BE49-F238E27FC236}">
                <a16:creationId xmlns:a16="http://schemas.microsoft.com/office/drawing/2014/main" id="{45C75DCC-0BD0-3482-ACF9-4B1CEE37ED98}"/>
              </a:ext>
            </a:extLst>
          </p:cNvPr>
          <p:cNvSpPr>
            <a:spLocks noGrp="1"/>
          </p:cNvSpPr>
          <p:nvPr>
            <p:ph type="sldNum" sz="quarter" idx="11"/>
          </p:nvPr>
        </p:nvSpPr>
        <p:spPr/>
        <p:txBody>
          <a:bodyPr/>
          <a:lstStyle/>
          <a:p>
            <a:pPr>
              <a:defRPr/>
            </a:pPr>
            <a:fld id="{FE25F947-77F5-4CA6-8472-B4B2967773ED}" type="slidenum">
              <a:rPr lang="x-none" smtClean="0"/>
              <a:pPr>
                <a:defRPr/>
              </a:pPr>
              <a:t>133</a:t>
            </a:fld>
            <a:endParaRPr lang="en-US" dirty="0"/>
          </a:p>
        </p:txBody>
      </p:sp>
      <p:sp>
        <p:nvSpPr>
          <p:cNvPr id="9" name="TextBox 8">
            <a:extLst>
              <a:ext uri="{FF2B5EF4-FFF2-40B4-BE49-F238E27FC236}">
                <a16:creationId xmlns:a16="http://schemas.microsoft.com/office/drawing/2014/main" id="{0E80FC40-81D4-5C30-D37C-12C7F1627A50}"/>
              </a:ext>
            </a:extLst>
          </p:cNvPr>
          <p:cNvSpPr txBox="1"/>
          <p:nvPr/>
        </p:nvSpPr>
        <p:spPr bwMode="auto">
          <a:xfrm>
            <a:off x="1196171" y="1974209"/>
            <a:ext cx="706154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Protocol itself does not self-limit throughput</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1679478-2B99-1071-619C-0EA11C71AFD5}"/>
              </a:ext>
            </a:extLst>
          </p:cNvPr>
          <p:cNvSpPr txBox="1"/>
          <p:nvPr/>
        </p:nvSpPr>
        <p:spPr bwMode="auto">
          <a:xfrm>
            <a:off x="1196171" y="3403787"/>
            <a:ext cx="4754828"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dirty="0">
                <a:solidFill>
                  <a:srgbClr val="FFFF00"/>
                </a:solidFill>
                <a:latin typeface="Arial" panose="020B0604020202020204" pitchFamily="34" charset="0"/>
                <a:cs typeface="Arial" panose="020B0604020202020204" pitchFamily="34" charset="0"/>
              </a:rPr>
              <a:t>Deployed: </a:t>
            </a:r>
          </a:p>
          <a:p>
            <a:pPr algn="l"/>
            <a:r>
              <a:rPr lang="en-US" sz="2800" dirty="0" err="1">
                <a:solidFill>
                  <a:srgbClr val="FFFF00"/>
                </a:solidFill>
                <a:latin typeface="Arial" panose="020B0604020202020204" pitchFamily="34" charset="0"/>
                <a:cs typeface="Arial" panose="020B0604020202020204" pitchFamily="34" charset="0"/>
              </a:rPr>
              <a:t>Kaspa</a:t>
            </a:r>
            <a:r>
              <a:rPr lang="en-US" sz="2800" dirty="0">
                <a:solidFill>
                  <a:srgbClr val="FFFF00"/>
                </a:solidFill>
                <a:latin typeface="Arial" panose="020B0604020202020204" pitchFamily="34" charset="0"/>
                <a:cs typeface="Arial" panose="020B0604020202020204" pitchFamily="34" charset="0"/>
              </a:rPr>
              <a:t> = GhostDAG + UTXO</a:t>
            </a:r>
          </a:p>
        </p:txBody>
      </p:sp>
      <p:sp>
        <p:nvSpPr>
          <p:cNvPr id="11" name="TextBox 3">
            <a:extLst>
              <a:ext uri="{FF2B5EF4-FFF2-40B4-BE49-F238E27FC236}">
                <a16:creationId xmlns:a16="http://schemas.microsoft.com/office/drawing/2014/main" id="{2DF823DF-9357-5DE7-31A8-D4A3BCF537CC}"/>
              </a:ext>
            </a:extLst>
          </p:cNvPr>
          <p:cNvSpPr txBox="1"/>
          <p:nvPr/>
        </p:nvSpPr>
        <p:spPr bwMode="auto">
          <a:xfrm>
            <a:off x="1196171" y="2688998"/>
            <a:ext cx="503689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Simple, efficient (open source)</a:t>
            </a:r>
          </a:p>
        </p:txBody>
      </p:sp>
      <p:sp>
        <p:nvSpPr>
          <p:cNvPr id="12" name="TextBox 11">
            <a:extLst>
              <a:ext uri="{FF2B5EF4-FFF2-40B4-BE49-F238E27FC236}">
                <a16:creationId xmlns:a16="http://schemas.microsoft.com/office/drawing/2014/main" id="{ED50BF31-6E79-B55F-74B4-2909D2037B33}"/>
              </a:ext>
            </a:extLst>
          </p:cNvPr>
          <p:cNvSpPr txBox="1"/>
          <p:nvPr/>
        </p:nvSpPr>
        <p:spPr bwMode="auto">
          <a:xfrm>
            <a:off x="1196171" y="4549464"/>
            <a:ext cx="6946899" cy="954107"/>
          </a:xfrm>
          <a:prstGeom prst="rect">
            <a:avLst/>
          </a:prstGeom>
          <a:solidFill>
            <a:schemeClr val="bg1"/>
          </a:solidFill>
          <a:ln w="76200">
            <a:solidFill>
              <a:srgbClr val="FF66FF"/>
            </a:solidFill>
            <a:miter lim="800000"/>
            <a:headEnd/>
            <a:tailEnd/>
          </a:ln>
          <a:effectLst>
            <a:glow rad="228600">
              <a:schemeClr val="accent3">
                <a:satMod val="175000"/>
                <a:alpha val="40000"/>
              </a:schemeClr>
            </a:glow>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dirty="0">
                <a:solidFill>
                  <a:srgbClr val="FFFF00"/>
                </a:solidFill>
                <a:latin typeface="Arial" panose="020B0604020202020204" pitchFamily="34" charset="0"/>
                <a:cs typeface="Arial" panose="020B0604020202020204" pitchFamily="34" charset="0"/>
              </a:rPr>
              <a:t>Coming soon: </a:t>
            </a:r>
          </a:p>
          <a:p>
            <a:pPr algn="l"/>
            <a:r>
              <a:rPr lang="en-US" sz="2800" dirty="0">
                <a:solidFill>
                  <a:srgbClr val="FFFF00"/>
                </a:solidFill>
                <a:latin typeface="Arial" panose="020B0604020202020204" pitchFamily="34" charset="0"/>
                <a:cs typeface="Arial" panose="020B0604020202020204" pitchFamily="34" charset="0"/>
              </a:rPr>
              <a:t>BlockDAG = GhostDAG + UTXO +  EVM</a:t>
            </a:r>
          </a:p>
        </p:txBody>
      </p:sp>
    </p:spTree>
    <p:extLst>
      <p:ext uri="{BB962C8B-B14F-4D97-AF65-F5344CB8AC3E}">
        <p14:creationId xmlns:p14="http://schemas.microsoft.com/office/powerpoint/2010/main" val="325003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134</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this lecture</a:t>
            </a:r>
          </a:p>
        </p:txBody>
      </p:sp>
      <p:sp>
        <p:nvSpPr>
          <p:cNvPr id="7" name="TextBox 6"/>
          <p:cNvSpPr txBox="1"/>
          <p:nvPr/>
        </p:nvSpPr>
        <p:spPr bwMode="auto">
          <a:xfrm>
            <a:off x="946704" y="3344434"/>
            <a:ext cx="28936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err="1">
                <a:solidFill>
                  <a:srgbClr val="FFFF00"/>
                </a:solidFill>
                <a:latin typeface="Arial" panose="020B0604020202020204" pitchFamily="34" charset="0"/>
                <a:cs typeface="Arial" panose="020B0604020202020204" pitchFamily="34" charset="0"/>
              </a:rPr>
              <a:t>HotStuff</a:t>
            </a:r>
            <a:r>
              <a:rPr lang="en-US" sz="2800" dirty="0">
                <a:solidFill>
                  <a:srgbClr val="FFFF00"/>
                </a:solidFill>
                <a:latin typeface="Arial" panose="020B0604020202020204" pitchFamily="34" charset="0"/>
                <a:cs typeface="Arial" panose="020B0604020202020204" pitchFamily="34" charset="0"/>
              </a:rPr>
              <a:t> Protocol</a:t>
            </a:r>
          </a:p>
        </p:txBody>
      </p:sp>
      <p:sp>
        <p:nvSpPr>
          <p:cNvPr id="8" name="TextBox 7"/>
          <p:cNvSpPr txBox="1"/>
          <p:nvPr/>
        </p:nvSpPr>
        <p:spPr bwMode="auto">
          <a:xfrm>
            <a:off x="946704" y="4349800"/>
            <a:ext cx="4570418"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PHANTOM and </a:t>
            </a:r>
            <a:r>
              <a:rPr lang="en-US" sz="2800" dirty="0" err="1">
                <a:solidFill>
                  <a:srgbClr val="FFFF00"/>
                </a:solidFill>
                <a:latin typeface="Arial" panose="020B0604020202020204" pitchFamily="34" charset="0"/>
                <a:cs typeface="Arial" panose="020B0604020202020204" pitchFamily="34" charset="0"/>
              </a:rPr>
              <a:t>blockDAGs</a:t>
            </a:r>
            <a:endParaRPr lang="en-US" sz="2800"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bwMode="auto">
          <a:xfrm>
            <a:off x="946704" y="1333702"/>
            <a:ext cx="530305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Consensus in Byzantine models</a:t>
            </a:r>
          </a:p>
        </p:txBody>
      </p:sp>
      <p:sp>
        <p:nvSpPr>
          <p:cNvPr id="11" name="TextBox 10"/>
          <p:cNvSpPr txBox="1"/>
          <p:nvPr/>
        </p:nvSpPr>
        <p:spPr bwMode="auto">
          <a:xfrm>
            <a:off x="946704" y="2339068"/>
            <a:ext cx="448392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Semi-Synchronous models</a:t>
            </a:r>
          </a:p>
        </p:txBody>
      </p:sp>
    </p:spTree>
    <p:extLst>
      <p:ext uri="{BB962C8B-B14F-4D97-AF65-F5344CB8AC3E}">
        <p14:creationId xmlns:p14="http://schemas.microsoft.com/office/powerpoint/2010/main" val="28319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616364" y="2535093"/>
            <a:ext cx="1447800" cy="1295400"/>
            <a:chOff x="3168" y="1824"/>
            <a:chExt cx="912" cy="816"/>
          </a:xfrm>
          <a:effectLst>
            <a:glow rad="139700">
              <a:schemeClr val="accent3">
                <a:satMod val="175000"/>
                <a:alpha val="40000"/>
              </a:schemeClr>
            </a:glow>
          </a:effectLst>
        </p:grpSpPr>
        <p:sp>
          <p:nvSpPr>
            <p:cNvPr id="9"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0"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1"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2"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3"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4"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15"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6"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7"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sp>
        <p:nvSpPr>
          <p:cNvPr id="7" name="Freeform 6"/>
          <p:cNvSpPr/>
          <p:nvPr/>
        </p:nvSpPr>
        <p:spPr bwMode="auto">
          <a:xfrm>
            <a:off x="3879273" y="2417618"/>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18" name="Freeform 17"/>
          <p:cNvSpPr/>
          <p:nvPr/>
        </p:nvSpPr>
        <p:spPr bwMode="auto">
          <a:xfrm>
            <a:off x="5278582" y="232063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nvGrpSpPr>
          <p:cNvPr id="3" name="Group 17"/>
          <p:cNvGrpSpPr>
            <a:grpSpLocks/>
          </p:cNvGrpSpPr>
          <p:nvPr/>
        </p:nvGrpSpPr>
        <p:grpSpPr bwMode="auto">
          <a:xfrm>
            <a:off x="1865746" y="4280766"/>
            <a:ext cx="1447800" cy="1295400"/>
            <a:chOff x="3168" y="1824"/>
            <a:chExt cx="912" cy="816"/>
          </a:xfrm>
          <a:effectLst>
            <a:glow rad="139700">
              <a:schemeClr val="accent3">
                <a:satMod val="175000"/>
                <a:alpha val="40000"/>
              </a:schemeClr>
            </a:glow>
          </a:effectLst>
        </p:grpSpPr>
        <p:sp>
          <p:nvSpPr>
            <p:cNvPr id="20"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1"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2"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3"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4"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5"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26"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7"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8"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4" name="Group 31"/>
          <p:cNvGrpSpPr/>
          <p:nvPr/>
        </p:nvGrpSpPr>
        <p:grpSpPr>
          <a:xfrm>
            <a:off x="4003963" y="3941618"/>
            <a:ext cx="2826327" cy="1533236"/>
            <a:chOff x="3463637" y="2320636"/>
            <a:chExt cx="2826327" cy="1533236"/>
          </a:xfrm>
        </p:grpSpPr>
        <p:sp>
          <p:nvSpPr>
            <p:cNvPr id="33" name="Freeform 32"/>
            <p:cNvSpPr/>
            <p:nvPr/>
          </p:nvSpPr>
          <p:spPr bwMode="auto">
            <a:xfrm>
              <a:off x="3463637" y="2417618"/>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4" name="Freeform 33"/>
            <p:cNvSpPr/>
            <p:nvPr/>
          </p:nvSpPr>
          <p:spPr bwMode="auto">
            <a:xfrm>
              <a:off x="4862946" y="232063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sp>
        <p:nvSpPr>
          <p:cNvPr id="35" name="Freeform 34"/>
          <p:cNvSpPr/>
          <p:nvPr/>
        </p:nvSpPr>
        <p:spPr bwMode="auto">
          <a:xfrm>
            <a:off x="6664037" y="2237509"/>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6" name="Freeform 35"/>
          <p:cNvSpPr/>
          <p:nvPr/>
        </p:nvSpPr>
        <p:spPr bwMode="auto">
          <a:xfrm>
            <a:off x="6816437" y="384463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cxnSp>
        <p:nvCxnSpPr>
          <p:cNvPr id="38" name="Straight Connector 37"/>
          <p:cNvCxnSpPr/>
          <p:nvPr/>
        </p:nvCxnSpPr>
        <p:spPr bwMode="auto">
          <a:xfrm rot="5400000">
            <a:off x="3699164" y="3962400"/>
            <a:ext cx="3325090" cy="0"/>
          </a:xfrm>
          <a:prstGeom prst="line">
            <a:avLst/>
          </a:prstGeom>
          <a:noFill/>
          <a:ln w="38100" cap="flat" cmpd="sng" algn="ctr">
            <a:solidFill>
              <a:schemeClr val="tx1"/>
            </a:solidFill>
            <a:prstDash val="dash"/>
            <a:round/>
            <a:headEnd type="none" w="med" len="med"/>
            <a:tailEnd type="none" w="med" len="med"/>
          </a:ln>
          <a:effectLst/>
        </p:spPr>
      </p:cxnSp>
      <p:cxnSp>
        <p:nvCxnSpPr>
          <p:cNvPr id="39" name="Straight Connector 38"/>
          <p:cNvCxnSpPr/>
          <p:nvPr/>
        </p:nvCxnSpPr>
        <p:spPr bwMode="auto">
          <a:xfrm rot="5400000">
            <a:off x="5223164" y="3976254"/>
            <a:ext cx="3325090" cy="0"/>
          </a:xfrm>
          <a:prstGeom prst="line">
            <a:avLst/>
          </a:prstGeom>
          <a:noFill/>
          <a:ln w="38100" cap="flat" cmpd="sng" algn="ctr">
            <a:solidFill>
              <a:schemeClr val="tx1"/>
            </a:solidFill>
            <a:prstDash val="dash"/>
            <a:round/>
            <a:headEnd type="none" w="med" len="med"/>
            <a:tailEnd type="none" w="med" len="med"/>
          </a:ln>
          <a:effectLst/>
        </p:spPr>
      </p:cxnSp>
      <p:sp>
        <p:nvSpPr>
          <p:cNvPr id="31" name="Title 30"/>
          <p:cNvSpPr>
            <a:spLocks noGrp="1"/>
          </p:cNvSpPr>
          <p:nvPr>
            <p:ph type="title"/>
          </p:nvPr>
        </p:nvSpPr>
        <p:spPr/>
        <p:txBody>
          <a:bodyPr/>
          <a:lstStyle/>
          <a:p>
            <a:r>
              <a:rPr lang="en-US" dirty="0">
                <a:solidFill>
                  <a:srgbClr val="FFFF00"/>
                </a:solidFill>
              </a:rPr>
              <a:t>Synchronous Model</a:t>
            </a:r>
          </a:p>
        </p:txBody>
      </p:sp>
      <p:sp>
        <p:nvSpPr>
          <p:cNvPr id="6" name="Slide Number Placeholder 5"/>
          <p:cNvSpPr>
            <a:spLocks noGrp="1"/>
          </p:cNvSpPr>
          <p:nvPr>
            <p:ph type="sldNum" sz="quarter" idx="11"/>
          </p:nvPr>
        </p:nvSpPr>
        <p:spPr/>
        <p:txBody>
          <a:bodyPr/>
          <a:lstStyle/>
          <a:p>
            <a:fld id="{DDA13F16-CD78-4520-9B53-E3A23A002AF0}" type="slidenum">
              <a:rPr lang="en-US" smtClean="0"/>
              <a:pPr/>
              <a:t>14</a:t>
            </a:fld>
            <a:endParaRPr lang="en-US"/>
          </a:p>
        </p:txBody>
      </p:sp>
      <p:grpSp>
        <p:nvGrpSpPr>
          <p:cNvPr id="30" name="Group 29"/>
          <p:cNvGrpSpPr/>
          <p:nvPr/>
        </p:nvGrpSpPr>
        <p:grpSpPr>
          <a:xfrm>
            <a:off x="5224665" y="5638799"/>
            <a:ext cx="1701108" cy="533401"/>
            <a:chOff x="5224665" y="5638799"/>
            <a:chExt cx="1701108" cy="533401"/>
          </a:xfrm>
        </p:grpSpPr>
        <p:cxnSp>
          <p:nvCxnSpPr>
            <p:cNvPr id="8" name="Straight Arrow Connector 7"/>
            <p:cNvCxnSpPr/>
            <p:nvPr/>
          </p:nvCxnSpPr>
          <p:spPr bwMode="auto">
            <a:xfrm>
              <a:off x="5334001" y="6172200"/>
              <a:ext cx="1482437" cy="0"/>
            </a:xfrm>
            <a:prstGeom prst="straightConnector1">
              <a:avLst/>
            </a:prstGeom>
            <a:solidFill>
              <a:srgbClr val="FFFFCC"/>
            </a:solidFill>
            <a:ln w="76200" cap="flat" cmpd="sng" algn="ctr">
              <a:solidFill>
                <a:srgbClr val="FFFF00"/>
              </a:solidFill>
              <a:prstDash val="solid"/>
              <a:round/>
              <a:headEnd type="triangle" w="med" len="med"/>
              <a:tailEnd type="triangle" w="med" len="med"/>
            </a:ln>
            <a:effectLst/>
          </p:spPr>
        </p:cxnSp>
        <p:sp>
          <p:nvSpPr>
            <p:cNvPr id="19" name="TextBox 18"/>
            <p:cNvSpPr txBox="1"/>
            <p:nvPr/>
          </p:nvSpPr>
          <p:spPr bwMode="auto">
            <a:xfrm>
              <a:off x="5224665" y="5638799"/>
              <a:ext cx="1701108"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sym typeface="Symbol"/>
                </a:rPr>
                <a:t>known </a:t>
              </a:r>
              <a:endParaRPr lang="en-US" sz="2800" b="1" dirty="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204043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3394364" y="3276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18" name="Freeform 17"/>
          <p:cNvSpPr/>
          <p:nvPr/>
        </p:nvSpPr>
        <p:spPr bwMode="auto">
          <a:xfrm>
            <a:off x="6941128" y="31242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3" name="Freeform 32"/>
          <p:cNvSpPr/>
          <p:nvPr/>
        </p:nvSpPr>
        <p:spPr bwMode="auto">
          <a:xfrm>
            <a:off x="3519054" y="489758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4" name="Freeform 33"/>
          <p:cNvSpPr/>
          <p:nvPr/>
        </p:nvSpPr>
        <p:spPr bwMode="auto">
          <a:xfrm>
            <a:off x="4918363" y="4800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0" name="Freeform 29"/>
          <p:cNvSpPr/>
          <p:nvPr/>
        </p:nvSpPr>
        <p:spPr bwMode="auto">
          <a:xfrm>
            <a:off x="4821382" y="3893127"/>
            <a:ext cx="2161309" cy="163945"/>
          </a:xfrm>
          <a:custGeom>
            <a:avLst/>
            <a:gdLst>
              <a:gd name="connsiteX0" fmla="*/ 0 w 2161309"/>
              <a:gd name="connsiteY0" fmla="*/ 69273 h 163945"/>
              <a:gd name="connsiteX1" fmla="*/ 845127 w 2161309"/>
              <a:gd name="connsiteY1" fmla="*/ 152400 h 163945"/>
              <a:gd name="connsiteX2" fmla="*/ 2161309 w 2161309"/>
              <a:gd name="connsiteY2" fmla="*/ 0 h 163945"/>
              <a:gd name="connsiteX3" fmla="*/ 2161309 w 2161309"/>
              <a:gd name="connsiteY3" fmla="*/ 0 h 163945"/>
              <a:gd name="connsiteX4" fmla="*/ 2133600 w 2161309"/>
              <a:gd name="connsiteY4" fmla="*/ 13855 h 16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163945">
                <a:moveTo>
                  <a:pt x="0" y="69273"/>
                </a:moveTo>
                <a:cubicBezTo>
                  <a:pt x="242454" y="116609"/>
                  <a:pt x="484909" y="163945"/>
                  <a:pt x="845127" y="152400"/>
                </a:cubicBezTo>
                <a:cubicBezTo>
                  <a:pt x="1205345" y="140855"/>
                  <a:pt x="2161309" y="0"/>
                  <a:pt x="2161309" y="0"/>
                </a:cubicBezTo>
                <a:lnTo>
                  <a:pt x="2161309" y="0"/>
                </a:lnTo>
                <a:lnTo>
                  <a:pt x="2133600" y="13855"/>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1" name="Freeform 30"/>
          <p:cNvSpPr/>
          <p:nvPr/>
        </p:nvSpPr>
        <p:spPr bwMode="auto">
          <a:xfrm>
            <a:off x="6317672" y="4689764"/>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nvGrpSpPr>
          <p:cNvPr id="4" name="Group 17"/>
          <p:cNvGrpSpPr>
            <a:grpSpLocks/>
          </p:cNvGrpSpPr>
          <p:nvPr/>
        </p:nvGrpSpPr>
        <p:grpSpPr bwMode="auto">
          <a:xfrm>
            <a:off x="1130230" y="1828512"/>
            <a:ext cx="1447800" cy="1295400"/>
            <a:chOff x="3168" y="1824"/>
            <a:chExt cx="912" cy="816"/>
          </a:xfrm>
          <a:effectLst>
            <a:glow rad="139700">
              <a:schemeClr val="accent3">
                <a:satMod val="175000"/>
                <a:alpha val="40000"/>
              </a:schemeClr>
            </a:glow>
          </a:effectLst>
        </p:grpSpPr>
        <p:sp>
          <p:nvSpPr>
            <p:cNvPr id="35"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36"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37"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38"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C000"/>
            </a:solidFill>
            <a:ln w="38100">
              <a:solidFill>
                <a:schemeClr val="bg1"/>
              </a:solidFill>
              <a:round/>
              <a:headEnd/>
              <a:tailEnd/>
            </a:ln>
          </p:spPr>
          <p:txBody>
            <a:bodyPr wrap="none" anchor="ctr"/>
            <a:lstStyle/>
            <a:p>
              <a:endParaRPr lang="en-US" dirty="0">
                <a:solidFill>
                  <a:srgbClr val="C00000"/>
                </a:solidFill>
                <a:latin typeface="Arial" pitchFamily="34" charset="0"/>
              </a:endParaRPr>
            </a:p>
          </p:txBody>
        </p:sp>
        <p:sp>
          <p:nvSpPr>
            <p:cNvPr id="39"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40"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41"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42"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43"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sp>
        <p:nvSpPr>
          <p:cNvPr id="44" name="Freeform 43"/>
          <p:cNvSpPr/>
          <p:nvPr/>
        </p:nvSpPr>
        <p:spPr bwMode="auto">
          <a:xfrm>
            <a:off x="4682836" y="166947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5" name="Freeform 44"/>
          <p:cNvSpPr/>
          <p:nvPr/>
        </p:nvSpPr>
        <p:spPr bwMode="auto">
          <a:xfrm>
            <a:off x="3519055" y="2339109"/>
            <a:ext cx="1191491" cy="113146"/>
          </a:xfrm>
          <a:custGeom>
            <a:avLst/>
            <a:gdLst>
              <a:gd name="connsiteX0" fmla="*/ 0 w 1191491"/>
              <a:gd name="connsiteY0" fmla="*/ 113146 h 113146"/>
              <a:gd name="connsiteX1" fmla="*/ 581891 w 1191491"/>
              <a:gd name="connsiteY1" fmla="*/ 2309 h 113146"/>
              <a:gd name="connsiteX2" fmla="*/ 1191491 w 1191491"/>
              <a:gd name="connsiteY2" fmla="*/ 99291 h 113146"/>
            </a:gdLst>
            <a:ahLst/>
            <a:cxnLst>
              <a:cxn ang="0">
                <a:pos x="connsiteX0" y="connsiteY0"/>
              </a:cxn>
              <a:cxn ang="0">
                <a:pos x="connsiteX1" y="connsiteY1"/>
              </a:cxn>
              <a:cxn ang="0">
                <a:pos x="connsiteX2" y="connsiteY2"/>
              </a:cxn>
            </a:cxnLst>
            <a:rect l="l" t="t" r="r" b="b"/>
            <a:pathLst>
              <a:path w="1191491" h="113146">
                <a:moveTo>
                  <a:pt x="0" y="113146"/>
                </a:moveTo>
                <a:cubicBezTo>
                  <a:pt x="191654" y="58882"/>
                  <a:pt x="383309" y="4618"/>
                  <a:pt x="581891" y="2309"/>
                </a:cubicBezTo>
                <a:cubicBezTo>
                  <a:pt x="780473" y="0"/>
                  <a:pt x="985982" y="49645"/>
                  <a:pt x="1191491" y="99291"/>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6" name="Freeform 45"/>
          <p:cNvSpPr/>
          <p:nvPr/>
        </p:nvSpPr>
        <p:spPr bwMode="auto">
          <a:xfrm>
            <a:off x="6109855" y="2341418"/>
            <a:ext cx="1787236" cy="127000"/>
          </a:xfrm>
          <a:custGeom>
            <a:avLst/>
            <a:gdLst>
              <a:gd name="connsiteX0" fmla="*/ 0 w 1787236"/>
              <a:gd name="connsiteY0" fmla="*/ 13855 h 127000"/>
              <a:gd name="connsiteX1" fmla="*/ 706581 w 1787236"/>
              <a:gd name="connsiteY1" fmla="*/ 124691 h 127000"/>
              <a:gd name="connsiteX2" fmla="*/ 1787236 w 1787236"/>
              <a:gd name="connsiteY2" fmla="*/ 0 h 127000"/>
            </a:gdLst>
            <a:ahLst/>
            <a:cxnLst>
              <a:cxn ang="0">
                <a:pos x="connsiteX0" y="connsiteY0"/>
              </a:cxn>
              <a:cxn ang="0">
                <a:pos x="connsiteX1" y="connsiteY1"/>
              </a:cxn>
              <a:cxn ang="0">
                <a:pos x="connsiteX2" y="connsiteY2"/>
              </a:cxn>
            </a:cxnLst>
            <a:rect l="l" t="t" r="r" b="b"/>
            <a:pathLst>
              <a:path w="1787236" h="127000">
                <a:moveTo>
                  <a:pt x="0" y="13855"/>
                </a:moveTo>
                <a:cubicBezTo>
                  <a:pt x="204354" y="70427"/>
                  <a:pt x="408708" y="127000"/>
                  <a:pt x="706581" y="124691"/>
                </a:cubicBezTo>
                <a:cubicBezTo>
                  <a:pt x="1004454" y="122382"/>
                  <a:pt x="1395845" y="61191"/>
                  <a:pt x="1787236" y="0"/>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7" name="Title 46"/>
          <p:cNvSpPr>
            <a:spLocks noGrp="1"/>
          </p:cNvSpPr>
          <p:nvPr>
            <p:ph type="title"/>
          </p:nvPr>
        </p:nvSpPr>
        <p:spPr/>
        <p:txBody>
          <a:bodyPr/>
          <a:lstStyle/>
          <a:p>
            <a:r>
              <a:rPr lang="en-US" dirty="0">
                <a:solidFill>
                  <a:srgbClr val="FFFF00"/>
                </a:solidFill>
              </a:rPr>
              <a:t>Asynchronous Model</a:t>
            </a:r>
          </a:p>
        </p:txBody>
      </p:sp>
      <p:sp>
        <p:nvSpPr>
          <p:cNvPr id="6" name="Slide Number Placeholder 5"/>
          <p:cNvSpPr>
            <a:spLocks noGrp="1"/>
          </p:cNvSpPr>
          <p:nvPr>
            <p:ph type="sldNum" sz="quarter" idx="11"/>
          </p:nvPr>
        </p:nvSpPr>
        <p:spPr/>
        <p:txBody>
          <a:bodyPr/>
          <a:lstStyle/>
          <a:p>
            <a:fld id="{DDA13F16-CD78-4520-9B53-E3A23A002AF0}" type="slidenum">
              <a:rPr lang="en-US" smtClean="0"/>
              <a:pPr/>
              <a:t>15</a:t>
            </a:fld>
            <a:endParaRPr lang="en-US"/>
          </a:p>
        </p:txBody>
      </p:sp>
      <p:grpSp>
        <p:nvGrpSpPr>
          <p:cNvPr id="5" name="Group 17">
            <a:extLst>
              <a:ext uri="{FF2B5EF4-FFF2-40B4-BE49-F238E27FC236}">
                <a16:creationId xmlns:a16="http://schemas.microsoft.com/office/drawing/2014/main" id="{DA21C60C-3D86-D076-A16F-081BB9BF2C0F}"/>
              </a:ext>
            </a:extLst>
          </p:cNvPr>
          <p:cNvGrpSpPr>
            <a:grpSpLocks/>
          </p:cNvGrpSpPr>
          <p:nvPr/>
        </p:nvGrpSpPr>
        <p:grpSpPr bwMode="auto">
          <a:xfrm>
            <a:off x="1130230" y="3442566"/>
            <a:ext cx="1447800" cy="1295400"/>
            <a:chOff x="3168" y="1824"/>
            <a:chExt cx="912" cy="816"/>
          </a:xfrm>
          <a:effectLst>
            <a:glow rad="139700">
              <a:schemeClr val="accent3">
                <a:satMod val="175000"/>
                <a:alpha val="40000"/>
              </a:schemeClr>
            </a:glow>
          </a:effectLst>
        </p:grpSpPr>
        <p:sp>
          <p:nvSpPr>
            <p:cNvPr id="8" name="Freeform 18">
              <a:extLst>
                <a:ext uri="{FF2B5EF4-FFF2-40B4-BE49-F238E27FC236}">
                  <a16:creationId xmlns:a16="http://schemas.microsoft.com/office/drawing/2014/main" id="{E99D5BB6-CC31-08BF-7CF4-943EA4ABE9DF}"/>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9" name="Freeform 19">
              <a:extLst>
                <a:ext uri="{FF2B5EF4-FFF2-40B4-BE49-F238E27FC236}">
                  <a16:creationId xmlns:a16="http://schemas.microsoft.com/office/drawing/2014/main" id="{5AFEF792-5DFD-0BCD-99D4-F9AD70AC763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29" name="Freeform 20">
              <a:extLst>
                <a:ext uri="{FF2B5EF4-FFF2-40B4-BE49-F238E27FC236}">
                  <a16:creationId xmlns:a16="http://schemas.microsoft.com/office/drawing/2014/main" id="{E972BC4A-A39C-769A-EBD1-E911475408F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32" name="Freeform 21">
              <a:extLst>
                <a:ext uri="{FF2B5EF4-FFF2-40B4-BE49-F238E27FC236}">
                  <a16:creationId xmlns:a16="http://schemas.microsoft.com/office/drawing/2014/main" id="{50D60213-9515-5129-B96A-C1C787A0A6A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48" name="Freeform 22">
              <a:extLst>
                <a:ext uri="{FF2B5EF4-FFF2-40B4-BE49-F238E27FC236}">
                  <a16:creationId xmlns:a16="http://schemas.microsoft.com/office/drawing/2014/main" id="{A340B0C4-3FD9-1EAE-3AF8-3144C43F1E2D}"/>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49" name="Freeform 23">
              <a:extLst>
                <a:ext uri="{FF2B5EF4-FFF2-40B4-BE49-F238E27FC236}">
                  <a16:creationId xmlns:a16="http://schemas.microsoft.com/office/drawing/2014/main" id="{9E547C80-B211-326E-4C7F-DFA5F8830C4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50" name="Freeform 24">
              <a:extLst>
                <a:ext uri="{FF2B5EF4-FFF2-40B4-BE49-F238E27FC236}">
                  <a16:creationId xmlns:a16="http://schemas.microsoft.com/office/drawing/2014/main" id="{C7F378A5-D76F-65B3-FAA4-5118D6B0011F}"/>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1" name="Freeform 25">
              <a:extLst>
                <a:ext uri="{FF2B5EF4-FFF2-40B4-BE49-F238E27FC236}">
                  <a16:creationId xmlns:a16="http://schemas.microsoft.com/office/drawing/2014/main" id="{C01F8A38-0AE1-5DE7-53BF-62450D6AFB2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2" name="Freeform 26">
              <a:extLst>
                <a:ext uri="{FF2B5EF4-FFF2-40B4-BE49-F238E27FC236}">
                  <a16:creationId xmlns:a16="http://schemas.microsoft.com/office/drawing/2014/main" id="{6A6A4DA7-E7C0-68D3-B317-4303C1113D1F}"/>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53" name="Group 17">
            <a:extLst>
              <a:ext uri="{FF2B5EF4-FFF2-40B4-BE49-F238E27FC236}">
                <a16:creationId xmlns:a16="http://schemas.microsoft.com/office/drawing/2014/main" id="{07B23A26-635E-E2C3-249C-A423920DA640}"/>
              </a:ext>
            </a:extLst>
          </p:cNvPr>
          <p:cNvGrpSpPr>
            <a:grpSpLocks/>
          </p:cNvGrpSpPr>
          <p:nvPr/>
        </p:nvGrpSpPr>
        <p:grpSpPr bwMode="auto">
          <a:xfrm>
            <a:off x="1130230" y="4966566"/>
            <a:ext cx="1447800" cy="1295400"/>
            <a:chOff x="3168" y="1824"/>
            <a:chExt cx="912" cy="816"/>
          </a:xfrm>
          <a:effectLst>
            <a:glow rad="139700">
              <a:schemeClr val="accent3">
                <a:satMod val="175000"/>
                <a:alpha val="40000"/>
              </a:schemeClr>
            </a:glow>
          </a:effectLst>
        </p:grpSpPr>
        <p:sp>
          <p:nvSpPr>
            <p:cNvPr id="54" name="Freeform 18">
              <a:extLst>
                <a:ext uri="{FF2B5EF4-FFF2-40B4-BE49-F238E27FC236}">
                  <a16:creationId xmlns:a16="http://schemas.microsoft.com/office/drawing/2014/main" id="{265D560E-2BD5-9C8F-57C1-2FD28A624B4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5" name="Freeform 19">
              <a:extLst>
                <a:ext uri="{FF2B5EF4-FFF2-40B4-BE49-F238E27FC236}">
                  <a16:creationId xmlns:a16="http://schemas.microsoft.com/office/drawing/2014/main" id="{4A8747AF-62E5-5A43-59B6-06C2F5CD041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6" name="Freeform 20">
              <a:extLst>
                <a:ext uri="{FF2B5EF4-FFF2-40B4-BE49-F238E27FC236}">
                  <a16:creationId xmlns:a16="http://schemas.microsoft.com/office/drawing/2014/main" id="{F16DCDFC-F62C-CEEC-FB55-291E5793019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57" name="Freeform 21">
              <a:extLst>
                <a:ext uri="{FF2B5EF4-FFF2-40B4-BE49-F238E27FC236}">
                  <a16:creationId xmlns:a16="http://schemas.microsoft.com/office/drawing/2014/main" id="{5CB21320-82F8-18BE-3AD7-BB4CE68D4322}"/>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58" name="Freeform 22">
              <a:extLst>
                <a:ext uri="{FF2B5EF4-FFF2-40B4-BE49-F238E27FC236}">
                  <a16:creationId xmlns:a16="http://schemas.microsoft.com/office/drawing/2014/main" id="{B959C956-DD0B-212C-3A83-856CAE897C1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59" name="Freeform 23">
              <a:extLst>
                <a:ext uri="{FF2B5EF4-FFF2-40B4-BE49-F238E27FC236}">
                  <a16:creationId xmlns:a16="http://schemas.microsoft.com/office/drawing/2014/main" id="{38C1F0AE-2E98-9E98-550B-056C66CB435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60" name="Freeform 24">
              <a:extLst>
                <a:ext uri="{FF2B5EF4-FFF2-40B4-BE49-F238E27FC236}">
                  <a16:creationId xmlns:a16="http://schemas.microsoft.com/office/drawing/2014/main" id="{21EFAFEA-43B3-475A-C43B-B25E227A742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1" name="Freeform 25">
              <a:extLst>
                <a:ext uri="{FF2B5EF4-FFF2-40B4-BE49-F238E27FC236}">
                  <a16:creationId xmlns:a16="http://schemas.microsoft.com/office/drawing/2014/main" id="{06E6C383-330A-0A66-4F12-C93DFF8EFD4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2" name="Freeform 26">
              <a:extLst>
                <a:ext uri="{FF2B5EF4-FFF2-40B4-BE49-F238E27FC236}">
                  <a16:creationId xmlns:a16="http://schemas.microsoft.com/office/drawing/2014/main" id="{9FCD5509-8DAA-B6CA-282D-CB8F6EF8810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33029303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3394364" y="3276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3" name="Freeform 32"/>
          <p:cNvSpPr/>
          <p:nvPr/>
        </p:nvSpPr>
        <p:spPr bwMode="auto">
          <a:xfrm>
            <a:off x="3519054" y="489758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4" name="Freeform 33"/>
          <p:cNvSpPr/>
          <p:nvPr/>
        </p:nvSpPr>
        <p:spPr bwMode="auto">
          <a:xfrm>
            <a:off x="4918363" y="4800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0" name="Freeform 29"/>
          <p:cNvSpPr/>
          <p:nvPr/>
        </p:nvSpPr>
        <p:spPr bwMode="auto">
          <a:xfrm>
            <a:off x="4821382" y="3893127"/>
            <a:ext cx="2161309" cy="163945"/>
          </a:xfrm>
          <a:custGeom>
            <a:avLst/>
            <a:gdLst>
              <a:gd name="connsiteX0" fmla="*/ 0 w 2161309"/>
              <a:gd name="connsiteY0" fmla="*/ 69273 h 163945"/>
              <a:gd name="connsiteX1" fmla="*/ 845127 w 2161309"/>
              <a:gd name="connsiteY1" fmla="*/ 152400 h 163945"/>
              <a:gd name="connsiteX2" fmla="*/ 2161309 w 2161309"/>
              <a:gd name="connsiteY2" fmla="*/ 0 h 163945"/>
              <a:gd name="connsiteX3" fmla="*/ 2161309 w 2161309"/>
              <a:gd name="connsiteY3" fmla="*/ 0 h 163945"/>
              <a:gd name="connsiteX4" fmla="*/ 2133600 w 2161309"/>
              <a:gd name="connsiteY4" fmla="*/ 13855 h 16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163945">
                <a:moveTo>
                  <a:pt x="0" y="69273"/>
                </a:moveTo>
                <a:cubicBezTo>
                  <a:pt x="242454" y="116609"/>
                  <a:pt x="484909" y="163945"/>
                  <a:pt x="845127" y="152400"/>
                </a:cubicBezTo>
                <a:cubicBezTo>
                  <a:pt x="1205345" y="140855"/>
                  <a:pt x="2161309" y="0"/>
                  <a:pt x="2161309" y="0"/>
                </a:cubicBezTo>
                <a:lnTo>
                  <a:pt x="2161309" y="0"/>
                </a:lnTo>
                <a:lnTo>
                  <a:pt x="2133600" y="13855"/>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1" name="Freeform 30"/>
          <p:cNvSpPr/>
          <p:nvPr/>
        </p:nvSpPr>
        <p:spPr bwMode="auto">
          <a:xfrm>
            <a:off x="6331526" y="4689764"/>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4" name="Freeform 43"/>
          <p:cNvSpPr/>
          <p:nvPr/>
        </p:nvSpPr>
        <p:spPr bwMode="auto">
          <a:xfrm>
            <a:off x="4819996" y="171519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5" name="Freeform 44"/>
          <p:cNvSpPr/>
          <p:nvPr/>
        </p:nvSpPr>
        <p:spPr bwMode="auto">
          <a:xfrm>
            <a:off x="3595255" y="2369589"/>
            <a:ext cx="1191491" cy="113146"/>
          </a:xfrm>
          <a:custGeom>
            <a:avLst/>
            <a:gdLst>
              <a:gd name="connsiteX0" fmla="*/ 0 w 1191491"/>
              <a:gd name="connsiteY0" fmla="*/ 113146 h 113146"/>
              <a:gd name="connsiteX1" fmla="*/ 581891 w 1191491"/>
              <a:gd name="connsiteY1" fmla="*/ 2309 h 113146"/>
              <a:gd name="connsiteX2" fmla="*/ 1191491 w 1191491"/>
              <a:gd name="connsiteY2" fmla="*/ 99291 h 113146"/>
            </a:gdLst>
            <a:ahLst/>
            <a:cxnLst>
              <a:cxn ang="0">
                <a:pos x="connsiteX0" y="connsiteY0"/>
              </a:cxn>
              <a:cxn ang="0">
                <a:pos x="connsiteX1" y="connsiteY1"/>
              </a:cxn>
              <a:cxn ang="0">
                <a:pos x="connsiteX2" y="connsiteY2"/>
              </a:cxn>
            </a:cxnLst>
            <a:rect l="l" t="t" r="r" b="b"/>
            <a:pathLst>
              <a:path w="1191491" h="113146">
                <a:moveTo>
                  <a:pt x="0" y="113146"/>
                </a:moveTo>
                <a:cubicBezTo>
                  <a:pt x="191654" y="58882"/>
                  <a:pt x="383309" y="4618"/>
                  <a:pt x="581891" y="2309"/>
                </a:cubicBezTo>
                <a:cubicBezTo>
                  <a:pt x="780473" y="0"/>
                  <a:pt x="985982" y="49645"/>
                  <a:pt x="1191491" y="99291"/>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7" name="Title 46"/>
          <p:cNvSpPr>
            <a:spLocks noGrp="1"/>
          </p:cNvSpPr>
          <p:nvPr>
            <p:ph type="title"/>
          </p:nvPr>
        </p:nvSpPr>
        <p:spPr/>
        <p:txBody>
          <a:bodyPr/>
          <a:lstStyle/>
          <a:p>
            <a:r>
              <a:rPr lang="en-US" dirty="0">
                <a:solidFill>
                  <a:srgbClr val="FFFF00"/>
                </a:solidFill>
              </a:rPr>
              <a:t>Semi-Synchronous</a:t>
            </a:r>
          </a:p>
        </p:txBody>
      </p:sp>
      <p:sp>
        <p:nvSpPr>
          <p:cNvPr id="6" name="Slide Number Placeholder 5"/>
          <p:cNvSpPr>
            <a:spLocks noGrp="1"/>
          </p:cNvSpPr>
          <p:nvPr>
            <p:ph type="sldNum" sz="quarter" idx="11"/>
          </p:nvPr>
        </p:nvSpPr>
        <p:spPr/>
        <p:txBody>
          <a:bodyPr/>
          <a:lstStyle/>
          <a:p>
            <a:fld id="{DDA13F16-CD78-4520-9B53-E3A23A002AF0}" type="slidenum">
              <a:rPr lang="en-US" smtClean="0"/>
              <a:pPr/>
              <a:t>16</a:t>
            </a:fld>
            <a:endParaRPr lang="en-US"/>
          </a:p>
        </p:txBody>
      </p:sp>
      <p:sp>
        <p:nvSpPr>
          <p:cNvPr id="50" name="Freeform 49"/>
          <p:cNvSpPr/>
          <p:nvPr/>
        </p:nvSpPr>
        <p:spPr bwMode="auto">
          <a:xfrm>
            <a:off x="6331526" y="31750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51" name="Freeform 50"/>
          <p:cNvSpPr/>
          <p:nvPr/>
        </p:nvSpPr>
        <p:spPr bwMode="auto">
          <a:xfrm>
            <a:off x="6331526" y="1643785"/>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cxnSp>
        <p:nvCxnSpPr>
          <p:cNvPr id="62" name="Straight Connector 61"/>
          <p:cNvCxnSpPr/>
          <p:nvPr/>
        </p:nvCxnSpPr>
        <p:spPr bwMode="auto">
          <a:xfrm>
            <a:off x="6458989" y="1715192"/>
            <a:ext cx="0" cy="4521662"/>
          </a:xfrm>
          <a:prstGeom prst="line">
            <a:avLst/>
          </a:prstGeom>
          <a:noFill/>
          <a:ln w="76200" cap="flat" cmpd="sng" algn="ctr">
            <a:solidFill>
              <a:schemeClr val="tx1"/>
            </a:solidFill>
            <a:prstDash val="dash"/>
            <a:round/>
            <a:headEnd type="none" w="med" len="med"/>
            <a:tailEnd type="none" w="med" len="med"/>
          </a:ln>
          <a:effectLst/>
        </p:spPr>
      </p:cxnSp>
      <p:cxnSp>
        <p:nvCxnSpPr>
          <p:cNvPr id="46" name="Straight Connector 45"/>
          <p:cNvCxnSpPr/>
          <p:nvPr/>
        </p:nvCxnSpPr>
        <p:spPr bwMode="auto">
          <a:xfrm>
            <a:off x="7906789" y="1715192"/>
            <a:ext cx="0" cy="4521662"/>
          </a:xfrm>
          <a:prstGeom prst="line">
            <a:avLst/>
          </a:prstGeom>
          <a:noFill/>
          <a:ln w="76200" cap="flat" cmpd="sng" algn="ctr">
            <a:solidFill>
              <a:schemeClr val="tx1"/>
            </a:solidFill>
            <a:prstDash val="dash"/>
            <a:round/>
            <a:headEnd type="none" w="med" len="med"/>
            <a:tailEnd type="none" w="med" len="med"/>
          </a:ln>
          <a:effectLst/>
        </p:spPr>
      </p:cxnSp>
      <p:grpSp>
        <p:nvGrpSpPr>
          <p:cNvPr id="48" name="Group 47"/>
          <p:cNvGrpSpPr/>
          <p:nvPr/>
        </p:nvGrpSpPr>
        <p:grpSpPr>
          <a:xfrm>
            <a:off x="6377246" y="5901748"/>
            <a:ext cx="1701108" cy="533401"/>
            <a:chOff x="5224665" y="5638799"/>
            <a:chExt cx="1701108" cy="533401"/>
          </a:xfrm>
        </p:grpSpPr>
        <p:cxnSp>
          <p:nvCxnSpPr>
            <p:cNvPr id="49" name="Straight Arrow Connector 48"/>
            <p:cNvCxnSpPr/>
            <p:nvPr/>
          </p:nvCxnSpPr>
          <p:spPr bwMode="auto">
            <a:xfrm>
              <a:off x="5334001" y="6172200"/>
              <a:ext cx="1482437" cy="0"/>
            </a:xfrm>
            <a:prstGeom prst="straightConnector1">
              <a:avLst/>
            </a:prstGeom>
            <a:solidFill>
              <a:srgbClr val="FFFFCC"/>
            </a:solidFill>
            <a:ln w="76200" cap="flat" cmpd="sng" algn="ctr">
              <a:solidFill>
                <a:srgbClr val="FFFF00"/>
              </a:solidFill>
              <a:prstDash val="solid"/>
              <a:round/>
              <a:headEnd type="triangle" w="med" len="med"/>
              <a:tailEnd type="triangle" w="med" len="med"/>
            </a:ln>
            <a:effectLst/>
          </p:spPr>
        </p:cxnSp>
        <p:sp>
          <p:nvSpPr>
            <p:cNvPr id="63" name="TextBox 62"/>
            <p:cNvSpPr txBox="1"/>
            <p:nvPr/>
          </p:nvSpPr>
          <p:spPr bwMode="auto">
            <a:xfrm>
              <a:off x="5224665" y="5638799"/>
              <a:ext cx="1701108" cy="523220"/>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cs typeface="Arial" panose="020B0604020202020204" pitchFamily="34" charset="0"/>
                  <a:sym typeface="Symbol"/>
                </a:rPr>
                <a:t>known </a:t>
              </a:r>
              <a:endParaRPr lang="en-US" sz="2800" b="1" dirty="0">
                <a:solidFill>
                  <a:srgbClr val="FFFF00"/>
                </a:solidFill>
                <a:latin typeface="Arial" panose="020B0604020202020204" pitchFamily="34" charset="0"/>
                <a:cs typeface="Arial" panose="020B0604020202020204" pitchFamily="34" charset="0"/>
              </a:endParaRPr>
            </a:p>
          </p:txBody>
        </p:sp>
      </p:grpSp>
      <p:grpSp>
        <p:nvGrpSpPr>
          <p:cNvPr id="4" name="Group 17">
            <a:extLst>
              <a:ext uri="{FF2B5EF4-FFF2-40B4-BE49-F238E27FC236}">
                <a16:creationId xmlns:a16="http://schemas.microsoft.com/office/drawing/2014/main" id="{206BDC25-BDEF-F3F9-1B03-DE38371C8295}"/>
              </a:ext>
            </a:extLst>
          </p:cNvPr>
          <p:cNvGrpSpPr>
            <a:grpSpLocks/>
          </p:cNvGrpSpPr>
          <p:nvPr/>
        </p:nvGrpSpPr>
        <p:grpSpPr bwMode="auto">
          <a:xfrm>
            <a:off x="1130230" y="1828512"/>
            <a:ext cx="1447800" cy="1295400"/>
            <a:chOff x="3168" y="1824"/>
            <a:chExt cx="912" cy="816"/>
          </a:xfrm>
          <a:effectLst>
            <a:glow rad="139700">
              <a:schemeClr val="accent3">
                <a:satMod val="175000"/>
                <a:alpha val="40000"/>
              </a:schemeClr>
            </a:glow>
          </a:effectLst>
        </p:grpSpPr>
        <p:sp>
          <p:nvSpPr>
            <p:cNvPr id="5" name="Freeform 18">
              <a:extLst>
                <a:ext uri="{FF2B5EF4-FFF2-40B4-BE49-F238E27FC236}">
                  <a16:creationId xmlns:a16="http://schemas.microsoft.com/office/drawing/2014/main" id="{A00F17A8-3986-A924-ADAE-83128D68593F}"/>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8" name="Freeform 19">
              <a:extLst>
                <a:ext uri="{FF2B5EF4-FFF2-40B4-BE49-F238E27FC236}">
                  <a16:creationId xmlns:a16="http://schemas.microsoft.com/office/drawing/2014/main" id="{F19BFA43-CBF2-04C1-39B2-CF29C8ADA88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8" name="Freeform 20">
              <a:extLst>
                <a:ext uri="{FF2B5EF4-FFF2-40B4-BE49-F238E27FC236}">
                  <a16:creationId xmlns:a16="http://schemas.microsoft.com/office/drawing/2014/main" id="{F4093719-7CFB-13C8-E4F1-2A035FD9FF6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9" name="Freeform 21">
              <a:extLst>
                <a:ext uri="{FF2B5EF4-FFF2-40B4-BE49-F238E27FC236}">
                  <a16:creationId xmlns:a16="http://schemas.microsoft.com/office/drawing/2014/main" id="{21A83689-0DD3-3A50-AD6D-21199A0BBCB4}"/>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C000"/>
            </a:solidFill>
            <a:ln w="38100">
              <a:solidFill>
                <a:schemeClr val="bg1"/>
              </a:solidFill>
              <a:round/>
              <a:headEnd/>
              <a:tailEnd/>
            </a:ln>
          </p:spPr>
          <p:txBody>
            <a:bodyPr wrap="none" anchor="ctr"/>
            <a:lstStyle/>
            <a:p>
              <a:endParaRPr lang="en-US" dirty="0">
                <a:solidFill>
                  <a:srgbClr val="C00000"/>
                </a:solidFill>
                <a:latin typeface="Arial" pitchFamily="34" charset="0"/>
              </a:endParaRPr>
            </a:p>
          </p:txBody>
        </p:sp>
        <p:sp>
          <p:nvSpPr>
            <p:cNvPr id="29" name="Freeform 22">
              <a:extLst>
                <a:ext uri="{FF2B5EF4-FFF2-40B4-BE49-F238E27FC236}">
                  <a16:creationId xmlns:a16="http://schemas.microsoft.com/office/drawing/2014/main" id="{A0EB2D80-037E-403F-ACDF-B9CA4293D725}"/>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32" name="Freeform 23">
              <a:extLst>
                <a:ext uri="{FF2B5EF4-FFF2-40B4-BE49-F238E27FC236}">
                  <a16:creationId xmlns:a16="http://schemas.microsoft.com/office/drawing/2014/main" id="{0A200B41-B68A-CAF9-306D-9F2AC512781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35" name="Freeform 24">
              <a:extLst>
                <a:ext uri="{FF2B5EF4-FFF2-40B4-BE49-F238E27FC236}">
                  <a16:creationId xmlns:a16="http://schemas.microsoft.com/office/drawing/2014/main" id="{29984983-47CE-A730-6101-16D59A591618}"/>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36" name="Freeform 25">
              <a:extLst>
                <a:ext uri="{FF2B5EF4-FFF2-40B4-BE49-F238E27FC236}">
                  <a16:creationId xmlns:a16="http://schemas.microsoft.com/office/drawing/2014/main" id="{1FAC719B-5DB0-9000-E7B0-058BE4FBB756}"/>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37" name="Freeform 26">
              <a:extLst>
                <a:ext uri="{FF2B5EF4-FFF2-40B4-BE49-F238E27FC236}">
                  <a16:creationId xmlns:a16="http://schemas.microsoft.com/office/drawing/2014/main" id="{35235A36-B63E-397F-69DA-2444C97FE08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38" name="Group 17">
            <a:extLst>
              <a:ext uri="{FF2B5EF4-FFF2-40B4-BE49-F238E27FC236}">
                <a16:creationId xmlns:a16="http://schemas.microsoft.com/office/drawing/2014/main" id="{B35884B6-B86C-F1A4-DEAF-7E8EDAB67FEB}"/>
              </a:ext>
            </a:extLst>
          </p:cNvPr>
          <p:cNvGrpSpPr>
            <a:grpSpLocks/>
          </p:cNvGrpSpPr>
          <p:nvPr/>
        </p:nvGrpSpPr>
        <p:grpSpPr bwMode="auto">
          <a:xfrm>
            <a:off x="1130230" y="3442566"/>
            <a:ext cx="1447800" cy="1295400"/>
            <a:chOff x="3168" y="1824"/>
            <a:chExt cx="912" cy="816"/>
          </a:xfrm>
          <a:effectLst>
            <a:glow rad="139700">
              <a:schemeClr val="accent3">
                <a:satMod val="175000"/>
                <a:alpha val="40000"/>
              </a:schemeClr>
            </a:glow>
          </a:effectLst>
        </p:grpSpPr>
        <p:sp>
          <p:nvSpPr>
            <p:cNvPr id="39" name="Freeform 18">
              <a:extLst>
                <a:ext uri="{FF2B5EF4-FFF2-40B4-BE49-F238E27FC236}">
                  <a16:creationId xmlns:a16="http://schemas.microsoft.com/office/drawing/2014/main" id="{55D137DA-B825-5E0F-8DFE-A8E5A696416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40" name="Freeform 19">
              <a:extLst>
                <a:ext uri="{FF2B5EF4-FFF2-40B4-BE49-F238E27FC236}">
                  <a16:creationId xmlns:a16="http://schemas.microsoft.com/office/drawing/2014/main" id="{EC95FFE5-A438-50E9-71F0-773587CC56B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41" name="Freeform 20">
              <a:extLst>
                <a:ext uri="{FF2B5EF4-FFF2-40B4-BE49-F238E27FC236}">
                  <a16:creationId xmlns:a16="http://schemas.microsoft.com/office/drawing/2014/main" id="{720ABCFA-1DF2-E220-AC92-E0C5DB45CC35}"/>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42" name="Freeform 21">
              <a:extLst>
                <a:ext uri="{FF2B5EF4-FFF2-40B4-BE49-F238E27FC236}">
                  <a16:creationId xmlns:a16="http://schemas.microsoft.com/office/drawing/2014/main" id="{A0FAA8FB-BA47-BED5-5D79-DC4176CF81C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43" name="Freeform 22">
              <a:extLst>
                <a:ext uri="{FF2B5EF4-FFF2-40B4-BE49-F238E27FC236}">
                  <a16:creationId xmlns:a16="http://schemas.microsoft.com/office/drawing/2014/main" id="{1EE0498A-C10F-AD3C-06A4-16BCDD39BC6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64" name="Freeform 23">
              <a:extLst>
                <a:ext uri="{FF2B5EF4-FFF2-40B4-BE49-F238E27FC236}">
                  <a16:creationId xmlns:a16="http://schemas.microsoft.com/office/drawing/2014/main" id="{9789972B-7A0D-3801-6F13-A402A7C230B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65" name="Freeform 24">
              <a:extLst>
                <a:ext uri="{FF2B5EF4-FFF2-40B4-BE49-F238E27FC236}">
                  <a16:creationId xmlns:a16="http://schemas.microsoft.com/office/drawing/2014/main" id="{C5BAB3E6-1CEC-F595-E339-E82E91BE41C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6" name="Freeform 25">
              <a:extLst>
                <a:ext uri="{FF2B5EF4-FFF2-40B4-BE49-F238E27FC236}">
                  <a16:creationId xmlns:a16="http://schemas.microsoft.com/office/drawing/2014/main" id="{A92D27D5-914F-AB29-5C58-224A07BCF80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7" name="Freeform 26">
              <a:extLst>
                <a:ext uri="{FF2B5EF4-FFF2-40B4-BE49-F238E27FC236}">
                  <a16:creationId xmlns:a16="http://schemas.microsoft.com/office/drawing/2014/main" id="{EA97226A-7279-9C3B-AA0E-0F923437A7A5}"/>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68" name="Group 17">
            <a:extLst>
              <a:ext uri="{FF2B5EF4-FFF2-40B4-BE49-F238E27FC236}">
                <a16:creationId xmlns:a16="http://schemas.microsoft.com/office/drawing/2014/main" id="{4F946FDC-AABF-F7CF-D969-30A69625FD41}"/>
              </a:ext>
            </a:extLst>
          </p:cNvPr>
          <p:cNvGrpSpPr>
            <a:grpSpLocks/>
          </p:cNvGrpSpPr>
          <p:nvPr/>
        </p:nvGrpSpPr>
        <p:grpSpPr bwMode="auto">
          <a:xfrm>
            <a:off x="1130230" y="4966566"/>
            <a:ext cx="1447800" cy="1295400"/>
            <a:chOff x="3168" y="1824"/>
            <a:chExt cx="912" cy="816"/>
          </a:xfrm>
          <a:effectLst>
            <a:glow rad="139700">
              <a:schemeClr val="accent3">
                <a:satMod val="175000"/>
                <a:alpha val="40000"/>
              </a:schemeClr>
            </a:glow>
          </a:effectLst>
        </p:grpSpPr>
        <p:sp>
          <p:nvSpPr>
            <p:cNvPr id="69" name="Freeform 18">
              <a:extLst>
                <a:ext uri="{FF2B5EF4-FFF2-40B4-BE49-F238E27FC236}">
                  <a16:creationId xmlns:a16="http://schemas.microsoft.com/office/drawing/2014/main" id="{A26D412F-9E04-7385-B258-D1C4081F3EE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0" name="Freeform 19">
              <a:extLst>
                <a:ext uri="{FF2B5EF4-FFF2-40B4-BE49-F238E27FC236}">
                  <a16:creationId xmlns:a16="http://schemas.microsoft.com/office/drawing/2014/main" id="{5F4F66EB-FDC0-6ECE-31C2-C677474C8CB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1" name="Freeform 20">
              <a:extLst>
                <a:ext uri="{FF2B5EF4-FFF2-40B4-BE49-F238E27FC236}">
                  <a16:creationId xmlns:a16="http://schemas.microsoft.com/office/drawing/2014/main" id="{484194ED-92FF-7DE3-28A2-C17CAFEE7D5A}"/>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2" name="Freeform 21">
              <a:extLst>
                <a:ext uri="{FF2B5EF4-FFF2-40B4-BE49-F238E27FC236}">
                  <a16:creationId xmlns:a16="http://schemas.microsoft.com/office/drawing/2014/main" id="{C0087832-B25E-EBF6-B334-C27476F93ED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73" name="Freeform 22">
              <a:extLst>
                <a:ext uri="{FF2B5EF4-FFF2-40B4-BE49-F238E27FC236}">
                  <a16:creationId xmlns:a16="http://schemas.microsoft.com/office/drawing/2014/main" id="{C2EEDD92-218D-F78A-0EA6-4A5E0A7ADB6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74" name="Freeform 23">
              <a:extLst>
                <a:ext uri="{FF2B5EF4-FFF2-40B4-BE49-F238E27FC236}">
                  <a16:creationId xmlns:a16="http://schemas.microsoft.com/office/drawing/2014/main" id="{7D891FEA-0AA2-38D5-D2D2-4FC881A7A01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75" name="Freeform 24">
              <a:extLst>
                <a:ext uri="{FF2B5EF4-FFF2-40B4-BE49-F238E27FC236}">
                  <a16:creationId xmlns:a16="http://schemas.microsoft.com/office/drawing/2014/main" id="{616427BA-5D5C-B7BA-9484-BA73132216F7}"/>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6" name="Freeform 25">
              <a:extLst>
                <a:ext uri="{FF2B5EF4-FFF2-40B4-BE49-F238E27FC236}">
                  <a16:creationId xmlns:a16="http://schemas.microsoft.com/office/drawing/2014/main" id="{72364B23-067A-8E4E-6E95-1963583F4079}"/>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7" name="Freeform 26">
              <a:extLst>
                <a:ext uri="{FF2B5EF4-FFF2-40B4-BE49-F238E27FC236}">
                  <a16:creationId xmlns:a16="http://schemas.microsoft.com/office/drawing/2014/main" id="{93597F1B-0041-58B7-45CB-DAF0257F7BE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39423296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3394364" y="3276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3" name="Freeform 32"/>
          <p:cNvSpPr/>
          <p:nvPr/>
        </p:nvSpPr>
        <p:spPr bwMode="auto">
          <a:xfrm>
            <a:off x="3519054" y="489758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4" name="Freeform 33"/>
          <p:cNvSpPr/>
          <p:nvPr/>
        </p:nvSpPr>
        <p:spPr bwMode="auto">
          <a:xfrm>
            <a:off x="4918363" y="4800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0" name="Freeform 29"/>
          <p:cNvSpPr/>
          <p:nvPr/>
        </p:nvSpPr>
        <p:spPr bwMode="auto">
          <a:xfrm>
            <a:off x="4821382" y="3893127"/>
            <a:ext cx="2161309" cy="163945"/>
          </a:xfrm>
          <a:custGeom>
            <a:avLst/>
            <a:gdLst>
              <a:gd name="connsiteX0" fmla="*/ 0 w 2161309"/>
              <a:gd name="connsiteY0" fmla="*/ 69273 h 163945"/>
              <a:gd name="connsiteX1" fmla="*/ 845127 w 2161309"/>
              <a:gd name="connsiteY1" fmla="*/ 152400 h 163945"/>
              <a:gd name="connsiteX2" fmla="*/ 2161309 w 2161309"/>
              <a:gd name="connsiteY2" fmla="*/ 0 h 163945"/>
              <a:gd name="connsiteX3" fmla="*/ 2161309 w 2161309"/>
              <a:gd name="connsiteY3" fmla="*/ 0 h 163945"/>
              <a:gd name="connsiteX4" fmla="*/ 2133600 w 2161309"/>
              <a:gd name="connsiteY4" fmla="*/ 13855 h 16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163945">
                <a:moveTo>
                  <a:pt x="0" y="69273"/>
                </a:moveTo>
                <a:cubicBezTo>
                  <a:pt x="242454" y="116609"/>
                  <a:pt x="484909" y="163945"/>
                  <a:pt x="845127" y="152400"/>
                </a:cubicBezTo>
                <a:cubicBezTo>
                  <a:pt x="1205345" y="140855"/>
                  <a:pt x="2161309" y="0"/>
                  <a:pt x="2161309" y="0"/>
                </a:cubicBezTo>
                <a:lnTo>
                  <a:pt x="2161309" y="0"/>
                </a:lnTo>
                <a:lnTo>
                  <a:pt x="2133600" y="13855"/>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1" name="Freeform 30"/>
          <p:cNvSpPr/>
          <p:nvPr/>
        </p:nvSpPr>
        <p:spPr bwMode="auto">
          <a:xfrm>
            <a:off x="6331526" y="4689764"/>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4" name="Freeform 43"/>
          <p:cNvSpPr/>
          <p:nvPr/>
        </p:nvSpPr>
        <p:spPr bwMode="auto">
          <a:xfrm>
            <a:off x="4819996" y="171519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5" name="Freeform 44"/>
          <p:cNvSpPr/>
          <p:nvPr/>
        </p:nvSpPr>
        <p:spPr bwMode="auto">
          <a:xfrm>
            <a:off x="3595255" y="2369589"/>
            <a:ext cx="1191491" cy="113146"/>
          </a:xfrm>
          <a:custGeom>
            <a:avLst/>
            <a:gdLst>
              <a:gd name="connsiteX0" fmla="*/ 0 w 1191491"/>
              <a:gd name="connsiteY0" fmla="*/ 113146 h 113146"/>
              <a:gd name="connsiteX1" fmla="*/ 581891 w 1191491"/>
              <a:gd name="connsiteY1" fmla="*/ 2309 h 113146"/>
              <a:gd name="connsiteX2" fmla="*/ 1191491 w 1191491"/>
              <a:gd name="connsiteY2" fmla="*/ 99291 h 113146"/>
            </a:gdLst>
            <a:ahLst/>
            <a:cxnLst>
              <a:cxn ang="0">
                <a:pos x="connsiteX0" y="connsiteY0"/>
              </a:cxn>
              <a:cxn ang="0">
                <a:pos x="connsiteX1" y="connsiteY1"/>
              </a:cxn>
              <a:cxn ang="0">
                <a:pos x="connsiteX2" y="connsiteY2"/>
              </a:cxn>
            </a:cxnLst>
            <a:rect l="l" t="t" r="r" b="b"/>
            <a:pathLst>
              <a:path w="1191491" h="113146">
                <a:moveTo>
                  <a:pt x="0" y="113146"/>
                </a:moveTo>
                <a:cubicBezTo>
                  <a:pt x="191654" y="58882"/>
                  <a:pt x="383309" y="4618"/>
                  <a:pt x="581891" y="2309"/>
                </a:cubicBezTo>
                <a:cubicBezTo>
                  <a:pt x="780473" y="0"/>
                  <a:pt x="985982" y="49645"/>
                  <a:pt x="1191491" y="99291"/>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7" name="Title 46"/>
          <p:cNvSpPr>
            <a:spLocks noGrp="1"/>
          </p:cNvSpPr>
          <p:nvPr>
            <p:ph type="title"/>
          </p:nvPr>
        </p:nvSpPr>
        <p:spPr/>
        <p:txBody>
          <a:bodyPr/>
          <a:lstStyle/>
          <a:p>
            <a:r>
              <a:rPr lang="en-US" dirty="0">
                <a:solidFill>
                  <a:srgbClr val="FFFF00"/>
                </a:solidFill>
              </a:rPr>
              <a:t>Semi-Synchronous</a:t>
            </a:r>
          </a:p>
        </p:txBody>
      </p:sp>
      <p:sp>
        <p:nvSpPr>
          <p:cNvPr id="6" name="Slide Number Placeholder 5"/>
          <p:cNvSpPr>
            <a:spLocks noGrp="1"/>
          </p:cNvSpPr>
          <p:nvPr>
            <p:ph type="sldNum" sz="quarter" idx="11"/>
          </p:nvPr>
        </p:nvSpPr>
        <p:spPr/>
        <p:txBody>
          <a:bodyPr/>
          <a:lstStyle/>
          <a:p>
            <a:fld id="{DDA13F16-CD78-4520-9B53-E3A23A002AF0}" type="slidenum">
              <a:rPr lang="en-US" smtClean="0"/>
              <a:pPr/>
              <a:t>17</a:t>
            </a:fld>
            <a:endParaRPr lang="en-US"/>
          </a:p>
        </p:txBody>
      </p:sp>
      <p:sp>
        <p:nvSpPr>
          <p:cNvPr id="50" name="Freeform 49"/>
          <p:cNvSpPr/>
          <p:nvPr/>
        </p:nvSpPr>
        <p:spPr bwMode="auto">
          <a:xfrm>
            <a:off x="6331526" y="31750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51" name="Freeform 50"/>
          <p:cNvSpPr/>
          <p:nvPr/>
        </p:nvSpPr>
        <p:spPr bwMode="auto">
          <a:xfrm>
            <a:off x="6331526" y="1643785"/>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cxnSp>
        <p:nvCxnSpPr>
          <p:cNvPr id="62" name="Straight Connector 61"/>
          <p:cNvCxnSpPr/>
          <p:nvPr/>
        </p:nvCxnSpPr>
        <p:spPr bwMode="auto">
          <a:xfrm>
            <a:off x="6458989" y="1715192"/>
            <a:ext cx="0" cy="4521662"/>
          </a:xfrm>
          <a:prstGeom prst="line">
            <a:avLst/>
          </a:prstGeom>
          <a:noFill/>
          <a:ln w="76200" cap="flat" cmpd="sng" algn="ctr">
            <a:solidFill>
              <a:schemeClr val="tx1"/>
            </a:solidFill>
            <a:prstDash val="dash"/>
            <a:round/>
            <a:headEnd type="none" w="med" len="med"/>
            <a:tailEnd type="none" w="med" len="med"/>
          </a:ln>
          <a:effectLst/>
        </p:spPr>
      </p:cxnSp>
      <p:cxnSp>
        <p:nvCxnSpPr>
          <p:cNvPr id="64" name="Straight Connector 63"/>
          <p:cNvCxnSpPr/>
          <p:nvPr/>
        </p:nvCxnSpPr>
        <p:spPr bwMode="auto">
          <a:xfrm>
            <a:off x="7906789" y="1715192"/>
            <a:ext cx="0" cy="4521662"/>
          </a:xfrm>
          <a:prstGeom prst="line">
            <a:avLst/>
          </a:prstGeom>
          <a:noFill/>
          <a:ln w="76200" cap="flat" cmpd="sng" algn="ctr">
            <a:solidFill>
              <a:schemeClr val="tx1"/>
            </a:solidFill>
            <a:prstDash val="dash"/>
            <a:round/>
            <a:headEnd type="none" w="med" len="med"/>
            <a:tailEnd type="none" w="med" len="med"/>
          </a:ln>
          <a:effectLst/>
        </p:spPr>
      </p:cxnSp>
      <p:sp>
        <p:nvSpPr>
          <p:cNvPr id="63" name="TextBox 62"/>
          <p:cNvSpPr txBox="1"/>
          <p:nvPr/>
        </p:nvSpPr>
        <p:spPr bwMode="auto">
          <a:xfrm>
            <a:off x="4388619" y="3036360"/>
            <a:ext cx="4143507" cy="954107"/>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Global Stabilization Time</a:t>
            </a:r>
          </a:p>
          <a:p>
            <a:pPr algn="ctr"/>
            <a:r>
              <a:rPr lang="en-US" sz="2800" dirty="0">
                <a:solidFill>
                  <a:srgbClr val="FFFF00"/>
                </a:solidFill>
                <a:latin typeface="Arial" panose="020B0604020202020204" pitchFamily="34" charset="0"/>
                <a:cs typeface="Arial" panose="020B0604020202020204" pitchFamily="34" charset="0"/>
              </a:rPr>
              <a:t>(exactly when unknown)</a:t>
            </a:r>
          </a:p>
        </p:txBody>
      </p:sp>
      <p:grpSp>
        <p:nvGrpSpPr>
          <p:cNvPr id="4" name="Group 17">
            <a:extLst>
              <a:ext uri="{FF2B5EF4-FFF2-40B4-BE49-F238E27FC236}">
                <a16:creationId xmlns:a16="http://schemas.microsoft.com/office/drawing/2014/main" id="{CFBA7587-4AB5-4E30-AD56-780CB8329648}"/>
              </a:ext>
            </a:extLst>
          </p:cNvPr>
          <p:cNvGrpSpPr>
            <a:grpSpLocks/>
          </p:cNvGrpSpPr>
          <p:nvPr/>
        </p:nvGrpSpPr>
        <p:grpSpPr bwMode="auto">
          <a:xfrm>
            <a:off x="1130230" y="1828512"/>
            <a:ext cx="1447800" cy="1295400"/>
            <a:chOff x="3168" y="1824"/>
            <a:chExt cx="912" cy="816"/>
          </a:xfrm>
          <a:effectLst>
            <a:glow rad="139700">
              <a:schemeClr val="accent3">
                <a:satMod val="175000"/>
                <a:alpha val="40000"/>
              </a:schemeClr>
            </a:glow>
          </a:effectLst>
        </p:grpSpPr>
        <p:sp>
          <p:nvSpPr>
            <p:cNvPr id="5" name="Freeform 18">
              <a:extLst>
                <a:ext uri="{FF2B5EF4-FFF2-40B4-BE49-F238E27FC236}">
                  <a16:creationId xmlns:a16="http://schemas.microsoft.com/office/drawing/2014/main" id="{AC1A01E6-7AAC-D95B-F7A4-3341B4D1949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8" name="Freeform 19">
              <a:extLst>
                <a:ext uri="{FF2B5EF4-FFF2-40B4-BE49-F238E27FC236}">
                  <a16:creationId xmlns:a16="http://schemas.microsoft.com/office/drawing/2014/main" id="{2E3C9C69-0346-E366-80BB-FB958207F38C}"/>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8" name="Freeform 20">
              <a:extLst>
                <a:ext uri="{FF2B5EF4-FFF2-40B4-BE49-F238E27FC236}">
                  <a16:creationId xmlns:a16="http://schemas.microsoft.com/office/drawing/2014/main" id="{CFCF9765-E4EF-F515-AF8E-ABBF795757B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19" name="Freeform 21">
              <a:extLst>
                <a:ext uri="{FF2B5EF4-FFF2-40B4-BE49-F238E27FC236}">
                  <a16:creationId xmlns:a16="http://schemas.microsoft.com/office/drawing/2014/main" id="{BD26DD1A-5A91-E199-21B8-8AEA28C3585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C000"/>
            </a:solidFill>
            <a:ln w="38100">
              <a:solidFill>
                <a:schemeClr val="bg1"/>
              </a:solidFill>
              <a:round/>
              <a:headEnd/>
              <a:tailEnd/>
            </a:ln>
          </p:spPr>
          <p:txBody>
            <a:bodyPr wrap="none" anchor="ctr"/>
            <a:lstStyle/>
            <a:p>
              <a:endParaRPr lang="en-US" dirty="0">
                <a:solidFill>
                  <a:srgbClr val="C00000"/>
                </a:solidFill>
                <a:latin typeface="Arial" pitchFamily="34" charset="0"/>
              </a:endParaRPr>
            </a:p>
          </p:txBody>
        </p:sp>
        <p:sp>
          <p:nvSpPr>
            <p:cNvPr id="29" name="Freeform 22">
              <a:extLst>
                <a:ext uri="{FF2B5EF4-FFF2-40B4-BE49-F238E27FC236}">
                  <a16:creationId xmlns:a16="http://schemas.microsoft.com/office/drawing/2014/main" id="{A8695AC2-5A99-171E-5FDC-6F64D4AD00A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32" name="Freeform 23">
              <a:extLst>
                <a:ext uri="{FF2B5EF4-FFF2-40B4-BE49-F238E27FC236}">
                  <a16:creationId xmlns:a16="http://schemas.microsoft.com/office/drawing/2014/main" id="{374CADF3-541A-27F1-DC67-86B6C2B4972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C000"/>
            </a:solidFill>
            <a:ln w="38100">
              <a:solidFill>
                <a:schemeClr val="bg1"/>
              </a:solidFill>
              <a:round/>
              <a:headEnd/>
              <a:tailEnd/>
            </a:ln>
          </p:spPr>
          <p:txBody>
            <a:bodyPr wrap="none" anchor="ctr"/>
            <a:lstStyle/>
            <a:p>
              <a:endParaRPr lang="en-US" dirty="0">
                <a:latin typeface="Arial" pitchFamily="34" charset="0"/>
              </a:endParaRPr>
            </a:p>
          </p:txBody>
        </p:sp>
        <p:sp>
          <p:nvSpPr>
            <p:cNvPr id="35" name="Freeform 24">
              <a:extLst>
                <a:ext uri="{FF2B5EF4-FFF2-40B4-BE49-F238E27FC236}">
                  <a16:creationId xmlns:a16="http://schemas.microsoft.com/office/drawing/2014/main" id="{3F86B902-D397-43F4-5028-F0CE2C9DDDED}"/>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36" name="Freeform 25">
              <a:extLst>
                <a:ext uri="{FF2B5EF4-FFF2-40B4-BE49-F238E27FC236}">
                  <a16:creationId xmlns:a16="http://schemas.microsoft.com/office/drawing/2014/main" id="{BB2A78AD-ABE5-6161-9762-CED1D04B8544}"/>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37" name="Freeform 26">
              <a:extLst>
                <a:ext uri="{FF2B5EF4-FFF2-40B4-BE49-F238E27FC236}">
                  <a16:creationId xmlns:a16="http://schemas.microsoft.com/office/drawing/2014/main" id="{8F8F5E38-39FB-44D5-E3F0-7C769B59884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38" name="Group 17">
            <a:extLst>
              <a:ext uri="{FF2B5EF4-FFF2-40B4-BE49-F238E27FC236}">
                <a16:creationId xmlns:a16="http://schemas.microsoft.com/office/drawing/2014/main" id="{F8B6D277-D2C3-3AE5-7D87-99EB1458B011}"/>
              </a:ext>
            </a:extLst>
          </p:cNvPr>
          <p:cNvGrpSpPr>
            <a:grpSpLocks/>
          </p:cNvGrpSpPr>
          <p:nvPr/>
        </p:nvGrpSpPr>
        <p:grpSpPr bwMode="auto">
          <a:xfrm>
            <a:off x="1130230" y="3442566"/>
            <a:ext cx="1447800" cy="1295400"/>
            <a:chOff x="3168" y="1824"/>
            <a:chExt cx="912" cy="816"/>
          </a:xfrm>
          <a:effectLst>
            <a:glow rad="139700">
              <a:schemeClr val="accent3">
                <a:satMod val="175000"/>
                <a:alpha val="40000"/>
              </a:schemeClr>
            </a:glow>
          </a:effectLst>
        </p:grpSpPr>
        <p:sp>
          <p:nvSpPr>
            <p:cNvPr id="39" name="Freeform 18">
              <a:extLst>
                <a:ext uri="{FF2B5EF4-FFF2-40B4-BE49-F238E27FC236}">
                  <a16:creationId xmlns:a16="http://schemas.microsoft.com/office/drawing/2014/main" id="{F5210259-DF5E-5FFC-1D6A-B1C38268D7E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40" name="Freeform 19">
              <a:extLst>
                <a:ext uri="{FF2B5EF4-FFF2-40B4-BE49-F238E27FC236}">
                  <a16:creationId xmlns:a16="http://schemas.microsoft.com/office/drawing/2014/main" id="{9D5D766E-FD0F-2C26-A498-3C7A78FAC16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41" name="Freeform 20">
              <a:extLst>
                <a:ext uri="{FF2B5EF4-FFF2-40B4-BE49-F238E27FC236}">
                  <a16:creationId xmlns:a16="http://schemas.microsoft.com/office/drawing/2014/main" id="{20FBDDCA-8B7C-D9A1-5F24-CB49074401A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42" name="Freeform 21">
              <a:extLst>
                <a:ext uri="{FF2B5EF4-FFF2-40B4-BE49-F238E27FC236}">
                  <a16:creationId xmlns:a16="http://schemas.microsoft.com/office/drawing/2014/main" id="{2D5F3556-A39C-9FB4-8101-E83DE5498B22}"/>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43" name="Freeform 22">
              <a:extLst>
                <a:ext uri="{FF2B5EF4-FFF2-40B4-BE49-F238E27FC236}">
                  <a16:creationId xmlns:a16="http://schemas.microsoft.com/office/drawing/2014/main" id="{B015821A-2A39-A596-E808-BF4380BF9C0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46" name="Freeform 23">
              <a:extLst>
                <a:ext uri="{FF2B5EF4-FFF2-40B4-BE49-F238E27FC236}">
                  <a16:creationId xmlns:a16="http://schemas.microsoft.com/office/drawing/2014/main" id="{7526BE97-B276-997E-4ABA-E8E89AC9B61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dirty="0">
                <a:latin typeface="Arial" pitchFamily="34" charset="0"/>
              </a:endParaRPr>
            </a:p>
          </p:txBody>
        </p:sp>
        <p:sp>
          <p:nvSpPr>
            <p:cNvPr id="48" name="Freeform 24">
              <a:extLst>
                <a:ext uri="{FF2B5EF4-FFF2-40B4-BE49-F238E27FC236}">
                  <a16:creationId xmlns:a16="http://schemas.microsoft.com/office/drawing/2014/main" id="{59BA8448-9B5F-2ACB-3765-1C85375EDC4A}"/>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49" name="Freeform 25">
              <a:extLst>
                <a:ext uri="{FF2B5EF4-FFF2-40B4-BE49-F238E27FC236}">
                  <a16:creationId xmlns:a16="http://schemas.microsoft.com/office/drawing/2014/main" id="{1C68FFBF-763D-2456-35F2-17CF4A34ED86}"/>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5" name="Freeform 26">
              <a:extLst>
                <a:ext uri="{FF2B5EF4-FFF2-40B4-BE49-F238E27FC236}">
                  <a16:creationId xmlns:a16="http://schemas.microsoft.com/office/drawing/2014/main" id="{B139F083-AFB5-9A13-1365-E4A5988D8C68}"/>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grpSp>
        <p:nvGrpSpPr>
          <p:cNvPr id="66" name="Group 17">
            <a:extLst>
              <a:ext uri="{FF2B5EF4-FFF2-40B4-BE49-F238E27FC236}">
                <a16:creationId xmlns:a16="http://schemas.microsoft.com/office/drawing/2014/main" id="{BE3979B1-06CE-D989-B9AC-6F60AD04961D}"/>
              </a:ext>
            </a:extLst>
          </p:cNvPr>
          <p:cNvGrpSpPr>
            <a:grpSpLocks/>
          </p:cNvGrpSpPr>
          <p:nvPr/>
        </p:nvGrpSpPr>
        <p:grpSpPr bwMode="auto">
          <a:xfrm>
            <a:off x="1130230" y="4966566"/>
            <a:ext cx="1447800" cy="1295400"/>
            <a:chOff x="3168" y="1824"/>
            <a:chExt cx="912" cy="816"/>
          </a:xfrm>
          <a:effectLst>
            <a:glow rad="139700">
              <a:schemeClr val="accent3">
                <a:satMod val="175000"/>
                <a:alpha val="40000"/>
              </a:schemeClr>
            </a:glow>
          </a:effectLst>
        </p:grpSpPr>
        <p:sp>
          <p:nvSpPr>
            <p:cNvPr id="67" name="Freeform 18">
              <a:extLst>
                <a:ext uri="{FF2B5EF4-FFF2-40B4-BE49-F238E27FC236}">
                  <a16:creationId xmlns:a16="http://schemas.microsoft.com/office/drawing/2014/main" id="{69F2FAE0-E8A4-49F7-985E-9AC632EDB7A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8" name="Freeform 19">
              <a:extLst>
                <a:ext uri="{FF2B5EF4-FFF2-40B4-BE49-F238E27FC236}">
                  <a16:creationId xmlns:a16="http://schemas.microsoft.com/office/drawing/2014/main" id="{32A88D95-BE85-2835-AB9E-974B31C5E751}"/>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69" name="Freeform 20">
              <a:extLst>
                <a:ext uri="{FF2B5EF4-FFF2-40B4-BE49-F238E27FC236}">
                  <a16:creationId xmlns:a16="http://schemas.microsoft.com/office/drawing/2014/main" id="{7C6559AD-6C6F-63E1-4DC8-0D9F683AA58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0" name="Freeform 21">
              <a:extLst>
                <a:ext uri="{FF2B5EF4-FFF2-40B4-BE49-F238E27FC236}">
                  <a16:creationId xmlns:a16="http://schemas.microsoft.com/office/drawing/2014/main" id="{3DE3E3C7-3287-6D33-D021-3CA050D366F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71" name="Freeform 22">
              <a:extLst>
                <a:ext uri="{FF2B5EF4-FFF2-40B4-BE49-F238E27FC236}">
                  <a16:creationId xmlns:a16="http://schemas.microsoft.com/office/drawing/2014/main" id="{97591622-EE6F-11BB-2E36-2339898E0F1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72" name="Freeform 23">
              <a:extLst>
                <a:ext uri="{FF2B5EF4-FFF2-40B4-BE49-F238E27FC236}">
                  <a16:creationId xmlns:a16="http://schemas.microsoft.com/office/drawing/2014/main" id="{95676C7A-6477-3012-26D0-1C5795821C2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bg1"/>
              </a:solidFill>
              <a:round/>
              <a:headEnd/>
              <a:tailEnd/>
            </a:ln>
          </p:spPr>
          <p:txBody>
            <a:bodyPr wrap="none" anchor="ctr"/>
            <a:lstStyle/>
            <a:p>
              <a:endParaRPr lang="en-US" dirty="0">
                <a:latin typeface="Arial" pitchFamily="34" charset="0"/>
              </a:endParaRPr>
            </a:p>
          </p:txBody>
        </p:sp>
        <p:sp>
          <p:nvSpPr>
            <p:cNvPr id="73" name="Freeform 24">
              <a:extLst>
                <a:ext uri="{FF2B5EF4-FFF2-40B4-BE49-F238E27FC236}">
                  <a16:creationId xmlns:a16="http://schemas.microsoft.com/office/drawing/2014/main" id="{AD66CA62-6194-94D5-CDE9-F6A91BFC62BB}"/>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4" name="Freeform 25">
              <a:extLst>
                <a:ext uri="{FF2B5EF4-FFF2-40B4-BE49-F238E27FC236}">
                  <a16:creationId xmlns:a16="http://schemas.microsoft.com/office/drawing/2014/main" id="{156CBFA4-5091-C489-BDC2-6D1F37C7B655}"/>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sp>
          <p:nvSpPr>
            <p:cNvPr id="75" name="Freeform 26">
              <a:extLst>
                <a:ext uri="{FF2B5EF4-FFF2-40B4-BE49-F238E27FC236}">
                  <a16:creationId xmlns:a16="http://schemas.microsoft.com/office/drawing/2014/main" id="{A25B575B-42BB-5EDA-0A24-9F7A4CBE0BDC}"/>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71929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Adaptive Adversary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18</a:t>
            </a:fld>
            <a:endParaRPr lang="en-US" dirty="0"/>
          </a:p>
        </p:txBody>
      </p:sp>
      <p:sp>
        <p:nvSpPr>
          <p:cNvPr id="5" name="TextBox 4"/>
          <p:cNvSpPr txBox="1"/>
          <p:nvPr/>
        </p:nvSpPr>
        <p:spPr bwMode="auto">
          <a:xfrm>
            <a:off x="635812" y="2279282"/>
            <a:ext cx="6798097"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Adaptively decides which </a:t>
            </a:r>
            <a:r>
              <a:rPr lang="en-US" sz="2800" i="1" dirty="0">
                <a:solidFill>
                  <a:schemeClr val="tx1"/>
                </a:solidFill>
                <a:latin typeface="Arial" panose="020B0604020202020204" pitchFamily="34" charset="0"/>
                <a:cs typeface="Arial" panose="020B0604020202020204" pitchFamily="34" charset="0"/>
              </a:rPr>
              <a:t>f</a:t>
            </a:r>
            <a:r>
              <a:rPr lang="en-US" sz="2800" dirty="0">
                <a:solidFill>
                  <a:srgbClr val="FFFF00"/>
                </a:solidFill>
                <a:latin typeface="Arial" panose="020B0604020202020204" pitchFamily="34" charset="0"/>
                <a:cs typeface="Arial" panose="020B0604020202020204" pitchFamily="34" charset="0"/>
              </a:rPr>
              <a:t> to corrupt and when to corrupt them</a:t>
            </a:r>
            <a:endParaRPr lang="en-US" sz="2800" i="1" dirty="0">
              <a:solidFill>
                <a:srgbClr val="FFFF00"/>
              </a:solidFill>
              <a:latin typeface="Arial" panose="020B0604020202020204" pitchFamily="34" charset="0"/>
              <a:cs typeface="Arial" panose="020B0604020202020204" pitchFamily="34" charset="0"/>
            </a:endParaRPr>
          </a:p>
        </p:txBody>
      </p:sp>
      <p:sp>
        <p:nvSpPr>
          <p:cNvPr id="7" name="TextBox 3"/>
          <p:cNvSpPr txBox="1"/>
          <p:nvPr/>
        </p:nvSpPr>
        <p:spPr bwMode="auto">
          <a:xfrm>
            <a:off x="635812" y="3825217"/>
            <a:ext cx="353975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Example: </a:t>
            </a:r>
            <a:r>
              <a:rPr lang="en-US" sz="2800" dirty="0" err="1">
                <a:solidFill>
                  <a:srgbClr val="FFFF00"/>
                </a:solidFill>
                <a:latin typeface="Arial" panose="020B0604020202020204" pitchFamily="34" charset="0"/>
                <a:cs typeface="Arial" panose="020B0604020202020204" pitchFamily="34" charset="0"/>
              </a:rPr>
              <a:t>DoS</a:t>
            </a:r>
            <a:r>
              <a:rPr lang="en-US" sz="2800" dirty="0">
                <a:solidFill>
                  <a:srgbClr val="FFFF00"/>
                </a:solidFill>
                <a:latin typeface="Arial" panose="020B0604020202020204" pitchFamily="34" charset="0"/>
                <a:cs typeface="Arial" panose="020B0604020202020204" pitchFamily="34" charset="0"/>
              </a:rPr>
              <a:t> attack</a:t>
            </a:r>
          </a:p>
        </p:txBody>
      </p:sp>
      <p:sp>
        <p:nvSpPr>
          <p:cNvPr id="8" name="TextBox 3"/>
          <p:cNvSpPr txBox="1"/>
          <p:nvPr/>
        </p:nvSpPr>
        <p:spPr bwMode="auto">
          <a:xfrm>
            <a:off x="635812" y="4940265"/>
            <a:ext cx="788228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There are many kinds of adaptive adversaries …</a:t>
            </a:r>
          </a:p>
        </p:txBody>
      </p:sp>
    </p:spTree>
    <p:extLst>
      <p:ext uri="{BB962C8B-B14F-4D97-AF65-F5344CB8AC3E}">
        <p14:creationId xmlns:p14="http://schemas.microsoft.com/office/powerpoint/2010/main" val="202512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Adaptive Adversary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19</a:t>
            </a:fld>
            <a:endParaRPr lang="en-US" dirty="0"/>
          </a:p>
        </p:txBody>
      </p:sp>
      <p:sp>
        <p:nvSpPr>
          <p:cNvPr id="5" name="TextBox 4"/>
          <p:cNvSpPr txBox="1"/>
          <p:nvPr/>
        </p:nvSpPr>
        <p:spPr bwMode="auto">
          <a:xfrm>
            <a:off x="896678" y="3661777"/>
            <a:ext cx="6798097"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chemeClr val="tx1"/>
                </a:solidFill>
                <a:latin typeface="Arial" panose="020B0604020202020204" pitchFamily="34" charset="0"/>
                <a:cs typeface="Arial" panose="020B0604020202020204" pitchFamily="34" charset="0"/>
              </a:rPr>
              <a:t>Rushing adversary </a:t>
            </a:r>
            <a:r>
              <a:rPr lang="en-US" sz="2800" dirty="0">
                <a:solidFill>
                  <a:srgbClr val="FFFF00"/>
                </a:solidFill>
                <a:latin typeface="Arial" panose="020B0604020202020204" pitchFamily="34" charset="0"/>
                <a:cs typeface="Arial" panose="020B0604020202020204" pitchFamily="34" charset="0"/>
              </a:rPr>
              <a:t>can corrupt in round </a:t>
            </a:r>
            <a:r>
              <a:rPr lang="en-US" sz="2800" i="1" dirty="0">
                <a:solidFill>
                  <a:schemeClr val="tx1"/>
                </a:solidFill>
                <a:latin typeface="Arial" panose="020B0604020202020204" pitchFamily="34" charset="0"/>
                <a:cs typeface="Arial" panose="020B0604020202020204" pitchFamily="34" charset="0"/>
              </a:rPr>
              <a:t>r</a:t>
            </a:r>
            <a:r>
              <a:rPr lang="en-US" sz="2800" dirty="0">
                <a:solidFill>
                  <a:srgbClr val="FFFF00"/>
                </a:solidFill>
                <a:latin typeface="Arial" panose="020B0604020202020204" pitchFamily="34" charset="0"/>
                <a:cs typeface="Arial" panose="020B0604020202020204" pitchFamily="34" charset="0"/>
              </a:rPr>
              <a:t> but cannot suppress round-</a:t>
            </a:r>
            <a:r>
              <a:rPr lang="en-US" sz="2800" i="1" dirty="0">
                <a:solidFill>
                  <a:schemeClr val="tx1"/>
                </a:solidFill>
                <a:latin typeface="Arial" panose="020B0604020202020204" pitchFamily="34" charset="0"/>
                <a:cs typeface="Arial" panose="020B0604020202020204" pitchFamily="34" charset="0"/>
              </a:rPr>
              <a:t>r</a:t>
            </a:r>
            <a:r>
              <a:rPr lang="en-US" sz="2800" dirty="0">
                <a:solidFill>
                  <a:srgbClr val="FFFF00"/>
                </a:solidFill>
                <a:latin typeface="Arial" panose="020B0604020202020204" pitchFamily="34" charset="0"/>
                <a:cs typeface="Arial" panose="020B0604020202020204" pitchFamily="34" charset="0"/>
              </a:rPr>
              <a:t> messages</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bwMode="auto">
          <a:xfrm>
            <a:off x="896678" y="1876769"/>
            <a:ext cx="6482865" cy="523220"/>
          </a:xfrm>
          <a:prstGeom prst="rect">
            <a:avLst/>
          </a:prstGeom>
          <a:solidFill>
            <a:schemeClr val="bg1"/>
          </a:solidFill>
          <a:ln w="76200">
            <a:solidFill>
              <a:schemeClr val="accent6">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How quickly can the adversary corrupt?</a:t>
            </a:r>
          </a:p>
        </p:txBody>
      </p:sp>
      <p:sp>
        <p:nvSpPr>
          <p:cNvPr id="10" name="TextBox 9"/>
          <p:cNvSpPr txBox="1"/>
          <p:nvPr/>
        </p:nvSpPr>
        <p:spPr bwMode="auto">
          <a:xfrm>
            <a:off x="896678" y="2769273"/>
            <a:ext cx="6883616"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Same round, next round, </a:t>
            </a:r>
            <a:r>
              <a:rPr lang="en-US" sz="2800" dirty="0" err="1">
                <a:solidFill>
                  <a:srgbClr val="FFFF00"/>
                </a:solidFill>
                <a:latin typeface="Arial" panose="020B0604020202020204" pitchFamily="34" charset="0"/>
                <a:cs typeface="Arial" panose="020B0604020202020204" pitchFamily="34" charset="0"/>
              </a:rPr>
              <a:t>polylog</a:t>
            </a:r>
            <a:r>
              <a:rPr lang="en-US" sz="2800" dirty="0">
                <a:solidFill>
                  <a:srgbClr val="FFFF00"/>
                </a:solidFill>
                <a:latin typeface="Arial" panose="020B0604020202020204" pitchFamily="34" charset="0"/>
                <a:cs typeface="Arial" panose="020B0604020202020204" pitchFamily="34" charset="0"/>
              </a:rPr>
              <a:t> rounds ..</a:t>
            </a:r>
          </a:p>
        </p:txBody>
      </p:sp>
      <p:sp>
        <p:nvSpPr>
          <p:cNvPr id="8" name="TextBox 7"/>
          <p:cNvSpPr txBox="1"/>
          <p:nvPr/>
        </p:nvSpPr>
        <p:spPr bwMode="auto">
          <a:xfrm>
            <a:off x="896677" y="4985168"/>
            <a:ext cx="6798097"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chemeClr val="tx1"/>
                </a:solidFill>
                <a:latin typeface="Arial" panose="020B0604020202020204" pitchFamily="34" charset="0"/>
                <a:cs typeface="Arial" panose="020B0604020202020204" pitchFamily="34" charset="0"/>
              </a:rPr>
              <a:t>Strongly rushing adversary </a:t>
            </a:r>
            <a:r>
              <a:rPr lang="en-US" sz="2800" dirty="0">
                <a:solidFill>
                  <a:srgbClr val="FFFF00"/>
                </a:solidFill>
                <a:latin typeface="Arial" panose="020B0604020202020204" pitchFamily="34" charset="0"/>
                <a:cs typeface="Arial" panose="020B0604020202020204" pitchFamily="34" charset="0"/>
              </a:rPr>
              <a:t>can suppress honest round-</a:t>
            </a:r>
            <a:r>
              <a:rPr lang="en-US" sz="2800" i="1" dirty="0">
                <a:solidFill>
                  <a:schemeClr val="tx1"/>
                </a:solidFill>
                <a:latin typeface="Arial" panose="020B0604020202020204" pitchFamily="34" charset="0"/>
                <a:cs typeface="Arial" panose="020B0604020202020204" pitchFamily="34" charset="0"/>
              </a:rPr>
              <a:t>r</a:t>
            </a:r>
            <a:r>
              <a:rPr lang="en-US" sz="2800" dirty="0">
                <a:solidFill>
                  <a:srgbClr val="FFFF00"/>
                </a:solidFill>
                <a:latin typeface="Arial" panose="020B0604020202020204" pitchFamily="34" charset="0"/>
                <a:cs typeface="Arial" panose="020B0604020202020204" pitchFamily="34" charset="0"/>
              </a:rPr>
              <a:t> messages</a:t>
            </a:r>
            <a:endParaRPr lang="en-US" sz="28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6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Consensus: Each Party has a Private Input</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2</a:t>
            </a:fld>
            <a:endParaRPr lang="en-US" dirty="0"/>
          </a:p>
        </p:txBody>
      </p:sp>
      <p:grpSp>
        <p:nvGrpSpPr>
          <p:cNvPr id="9" name="Group 39"/>
          <p:cNvGrpSpPr>
            <a:grpSpLocks/>
          </p:cNvGrpSpPr>
          <p:nvPr/>
        </p:nvGrpSpPr>
        <p:grpSpPr bwMode="auto">
          <a:xfrm>
            <a:off x="3867569" y="5143351"/>
            <a:ext cx="1146175" cy="1000125"/>
            <a:chOff x="1043" y="2546"/>
            <a:chExt cx="869" cy="740"/>
          </a:xfrm>
          <a:effectLst>
            <a:glow rad="139700">
              <a:schemeClr val="accent3">
                <a:satMod val="175000"/>
                <a:alpha val="40000"/>
              </a:schemeClr>
            </a:glow>
          </a:effectLst>
        </p:grpSpPr>
        <p:sp>
          <p:nvSpPr>
            <p:cNvPr id="35" name="Freeform 4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36" name="Freeform 41"/>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37" name="Freeform 4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38" name="Freeform 43"/>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39" name="AutoShape 44"/>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1"/>
              </a:solidFill>
              <a:miter lim="800000"/>
              <a:headEnd/>
              <a:tailEnd/>
            </a:ln>
          </p:spPr>
          <p:txBody>
            <a:bodyPr rot="10800000" wrap="none" anchor="ctr"/>
            <a:lstStyle/>
            <a:p>
              <a:endParaRPr lang="en-US"/>
            </a:p>
          </p:txBody>
        </p:sp>
        <p:sp>
          <p:nvSpPr>
            <p:cNvPr id="40" name="Rectangle 45"/>
            <p:cNvSpPr>
              <a:spLocks noChangeArrowheads="1"/>
            </p:cNvSpPr>
            <p:nvPr/>
          </p:nvSpPr>
          <p:spPr bwMode="auto">
            <a:xfrm>
              <a:off x="1163" y="3110"/>
              <a:ext cx="657" cy="157"/>
            </a:xfrm>
            <a:prstGeom prst="rect">
              <a:avLst/>
            </a:prstGeom>
            <a:solidFill>
              <a:srgbClr val="9966FF"/>
            </a:solidFill>
            <a:ln w="38100">
              <a:solidFill>
                <a:schemeClr val="bg1"/>
              </a:solidFill>
              <a:miter lim="800000"/>
              <a:headEnd/>
              <a:tailEnd/>
            </a:ln>
          </p:spPr>
          <p:txBody>
            <a:bodyPr wrap="none" anchor="ctr"/>
            <a:lstStyle/>
            <a:p>
              <a:endParaRPr lang="en-US"/>
            </a:p>
          </p:txBody>
        </p:sp>
        <p:sp>
          <p:nvSpPr>
            <p:cNvPr id="41" name="Freeform 46"/>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42" name="Freeform 47"/>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gr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pic>
        <p:nvPicPr>
          <p:cNvPr id="93"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802" y="3633893"/>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6" name="Rounded Rectangular Callout 95"/>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0" name="Rounded Rectangular Callout 99"/>
          <p:cNvSpPr/>
          <p:nvPr/>
        </p:nvSpPr>
        <p:spPr bwMode="auto">
          <a:xfrm flipH="1" flipV="1">
            <a:off x="400583" y="350654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3" name="Picture 2" descr="http://b2b.cbsimg.net/blogs/cherry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02" y="3616814"/>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3" name="Picture 8" descr="https://encrypted-tbn0.gstatic.com/images?q=tbn:ANd9GcSJzArL_USGi5Dtj9maTXmOjGQCh5lrzQpuGCCzr_piNsi1N-ZqPG8I6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3230" y="48971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64" name="Rounded Rectangular Callout 63"/>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grpSp>
        <p:nvGrpSpPr>
          <p:cNvPr id="3" name="Group 60">
            <a:extLst>
              <a:ext uri="{FF2B5EF4-FFF2-40B4-BE49-F238E27FC236}">
                <a16:creationId xmlns:a16="http://schemas.microsoft.com/office/drawing/2014/main" id="{916403CE-6DDC-CBF4-CAA5-38C608C8580C}"/>
              </a:ext>
            </a:extLst>
          </p:cNvPr>
          <p:cNvGrpSpPr>
            <a:grpSpLocks/>
          </p:cNvGrpSpPr>
          <p:nvPr/>
        </p:nvGrpSpPr>
        <p:grpSpPr bwMode="auto">
          <a:xfrm flipH="1">
            <a:off x="5657430" y="2605193"/>
            <a:ext cx="1447800" cy="1295400"/>
            <a:chOff x="3168" y="1824"/>
            <a:chExt cx="912" cy="816"/>
          </a:xfrm>
          <a:effectLst>
            <a:glow rad="139700">
              <a:schemeClr val="accent3">
                <a:satMod val="175000"/>
                <a:alpha val="40000"/>
              </a:schemeClr>
            </a:glow>
          </a:effectLst>
        </p:grpSpPr>
        <p:sp>
          <p:nvSpPr>
            <p:cNvPr id="5" name="Freeform 61">
              <a:extLst>
                <a:ext uri="{FF2B5EF4-FFF2-40B4-BE49-F238E27FC236}">
                  <a16:creationId xmlns:a16="http://schemas.microsoft.com/office/drawing/2014/main" id="{5DC67EB4-8DA8-B18A-922C-309148BEEDC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6" name="Freeform 62">
              <a:extLst>
                <a:ext uri="{FF2B5EF4-FFF2-40B4-BE49-F238E27FC236}">
                  <a16:creationId xmlns:a16="http://schemas.microsoft.com/office/drawing/2014/main" id="{34506870-4A65-92DD-BF9C-46A09EECFCA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8" name="Freeform 63">
              <a:extLst>
                <a:ext uri="{FF2B5EF4-FFF2-40B4-BE49-F238E27FC236}">
                  <a16:creationId xmlns:a16="http://schemas.microsoft.com/office/drawing/2014/main" id="{66FE39D9-125F-FBFF-D62B-371EDA53B963}"/>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0" name="Freeform 64">
              <a:extLst>
                <a:ext uri="{FF2B5EF4-FFF2-40B4-BE49-F238E27FC236}">
                  <a16:creationId xmlns:a16="http://schemas.microsoft.com/office/drawing/2014/main" id="{35DC48C7-838B-6C05-0213-887810318094}"/>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1"/>
              </a:solidFill>
              <a:round/>
              <a:headEnd/>
              <a:tailEnd/>
            </a:ln>
          </p:spPr>
          <p:txBody>
            <a:bodyPr wrap="none" anchor="ctr"/>
            <a:lstStyle/>
            <a:p>
              <a:endParaRPr lang="en-US"/>
            </a:p>
          </p:txBody>
        </p:sp>
        <p:sp>
          <p:nvSpPr>
            <p:cNvPr id="11" name="Freeform 65">
              <a:extLst>
                <a:ext uri="{FF2B5EF4-FFF2-40B4-BE49-F238E27FC236}">
                  <a16:creationId xmlns:a16="http://schemas.microsoft.com/office/drawing/2014/main" id="{284834A8-84BD-0338-29E1-F834EDAC235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1"/>
              </a:solidFill>
              <a:round/>
              <a:headEnd/>
              <a:tailEnd/>
            </a:ln>
          </p:spPr>
          <p:txBody>
            <a:bodyPr wrap="none" anchor="ctr"/>
            <a:lstStyle/>
            <a:p>
              <a:endParaRPr lang="en-US"/>
            </a:p>
          </p:txBody>
        </p:sp>
        <p:sp>
          <p:nvSpPr>
            <p:cNvPr id="12" name="Freeform 66">
              <a:extLst>
                <a:ext uri="{FF2B5EF4-FFF2-40B4-BE49-F238E27FC236}">
                  <a16:creationId xmlns:a16="http://schemas.microsoft.com/office/drawing/2014/main" id="{54D2E89E-6340-B889-F005-CA606C5685A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1"/>
              </a:solidFill>
              <a:round/>
              <a:headEnd/>
              <a:tailEnd/>
            </a:ln>
          </p:spPr>
          <p:txBody>
            <a:bodyPr wrap="none" anchor="ctr"/>
            <a:lstStyle/>
            <a:p>
              <a:endParaRPr lang="en-US"/>
            </a:p>
          </p:txBody>
        </p:sp>
        <p:sp>
          <p:nvSpPr>
            <p:cNvPr id="13" name="Freeform 67">
              <a:extLst>
                <a:ext uri="{FF2B5EF4-FFF2-40B4-BE49-F238E27FC236}">
                  <a16:creationId xmlns:a16="http://schemas.microsoft.com/office/drawing/2014/main" id="{BC3EA740-B5EB-90B0-0C15-5B6C269AFFB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4" name="Freeform 68">
              <a:extLst>
                <a:ext uri="{FF2B5EF4-FFF2-40B4-BE49-F238E27FC236}">
                  <a16:creationId xmlns:a16="http://schemas.microsoft.com/office/drawing/2014/main" id="{A9521940-DE59-AC25-DB19-2449D28C979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5" name="Freeform 69">
              <a:extLst>
                <a:ext uri="{FF2B5EF4-FFF2-40B4-BE49-F238E27FC236}">
                  <a16:creationId xmlns:a16="http://schemas.microsoft.com/office/drawing/2014/main" id="{EBF665A2-58AB-47BE-6280-8B8D7EEF5AB8}"/>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grpSp>
        <p:nvGrpSpPr>
          <p:cNvPr id="16" name="Group 50">
            <a:extLst>
              <a:ext uri="{FF2B5EF4-FFF2-40B4-BE49-F238E27FC236}">
                <a16:creationId xmlns:a16="http://schemas.microsoft.com/office/drawing/2014/main" id="{A2E2AB9D-49CF-5EBF-8A70-C21E4F5B1117}"/>
              </a:ext>
            </a:extLst>
          </p:cNvPr>
          <p:cNvGrpSpPr>
            <a:grpSpLocks/>
          </p:cNvGrpSpPr>
          <p:nvPr/>
        </p:nvGrpSpPr>
        <p:grpSpPr bwMode="auto">
          <a:xfrm>
            <a:off x="1660650" y="2490893"/>
            <a:ext cx="1447800" cy="1295400"/>
            <a:chOff x="3168" y="1824"/>
            <a:chExt cx="912" cy="816"/>
          </a:xfrm>
          <a:effectLst>
            <a:glow rad="139700">
              <a:schemeClr val="accent3">
                <a:satMod val="175000"/>
                <a:alpha val="40000"/>
              </a:schemeClr>
            </a:glow>
          </a:effectLst>
        </p:grpSpPr>
        <p:sp>
          <p:nvSpPr>
            <p:cNvPr id="17" name="Freeform 51">
              <a:extLst>
                <a:ext uri="{FF2B5EF4-FFF2-40B4-BE49-F238E27FC236}">
                  <a16:creationId xmlns:a16="http://schemas.microsoft.com/office/drawing/2014/main" id="{52F99A68-4D22-502F-E471-220E71841D8C}"/>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8" name="Freeform 52">
              <a:extLst>
                <a:ext uri="{FF2B5EF4-FFF2-40B4-BE49-F238E27FC236}">
                  <a16:creationId xmlns:a16="http://schemas.microsoft.com/office/drawing/2014/main" id="{CD482D4B-D481-D75C-62F3-3199B2792E0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9" name="Freeform 53">
              <a:extLst>
                <a:ext uri="{FF2B5EF4-FFF2-40B4-BE49-F238E27FC236}">
                  <a16:creationId xmlns:a16="http://schemas.microsoft.com/office/drawing/2014/main" id="{6A8E65AB-F381-3CEA-40C8-BA2ED4A6E341}"/>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20" name="Freeform 54">
              <a:extLst>
                <a:ext uri="{FF2B5EF4-FFF2-40B4-BE49-F238E27FC236}">
                  <a16:creationId xmlns:a16="http://schemas.microsoft.com/office/drawing/2014/main" id="{C713E326-268C-8D64-B17C-E9C61A8AEC5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a:p>
          </p:txBody>
        </p:sp>
        <p:sp>
          <p:nvSpPr>
            <p:cNvPr id="21" name="Freeform 55">
              <a:extLst>
                <a:ext uri="{FF2B5EF4-FFF2-40B4-BE49-F238E27FC236}">
                  <a16:creationId xmlns:a16="http://schemas.microsoft.com/office/drawing/2014/main" id="{54C2E8DE-F48F-5910-9E3D-9A036CA4A4F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a:p>
          </p:txBody>
        </p:sp>
        <p:sp>
          <p:nvSpPr>
            <p:cNvPr id="22" name="Freeform 56">
              <a:extLst>
                <a:ext uri="{FF2B5EF4-FFF2-40B4-BE49-F238E27FC236}">
                  <a16:creationId xmlns:a16="http://schemas.microsoft.com/office/drawing/2014/main" id="{187FB778-85CC-7D4D-15AD-EC0B71BA36F5}"/>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a:p>
          </p:txBody>
        </p:sp>
        <p:sp>
          <p:nvSpPr>
            <p:cNvPr id="23" name="Freeform 57">
              <a:extLst>
                <a:ext uri="{FF2B5EF4-FFF2-40B4-BE49-F238E27FC236}">
                  <a16:creationId xmlns:a16="http://schemas.microsoft.com/office/drawing/2014/main" id="{4E1077B6-6B56-B0E3-4CCF-67E8C9B47B48}"/>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24" name="Freeform 58">
              <a:extLst>
                <a:ext uri="{FF2B5EF4-FFF2-40B4-BE49-F238E27FC236}">
                  <a16:creationId xmlns:a16="http://schemas.microsoft.com/office/drawing/2014/main" id="{10DEB7AA-5347-DA84-2511-BEBA7F063B7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25" name="Freeform 59">
              <a:extLst>
                <a:ext uri="{FF2B5EF4-FFF2-40B4-BE49-F238E27FC236}">
                  <a16:creationId xmlns:a16="http://schemas.microsoft.com/office/drawing/2014/main" id="{2EF82D57-772E-BF4A-D427-C2E259288EC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spTree>
    <p:extLst>
      <p:ext uri="{BB962C8B-B14F-4D97-AF65-F5344CB8AC3E}">
        <p14:creationId xmlns:p14="http://schemas.microsoft.com/office/powerpoint/2010/main" val="269091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0"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Static Adversary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20</a:t>
            </a:fld>
            <a:endParaRPr lang="en-US" dirty="0"/>
          </a:p>
        </p:txBody>
      </p:sp>
      <p:sp>
        <p:nvSpPr>
          <p:cNvPr id="6" name="TextBox 5"/>
          <p:cNvSpPr txBox="1"/>
          <p:nvPr/>
        </p:nvSpPr>
        <p:spPr bwMode="auto">
          <a:xfrm>
            <a:off x="840987" y="3327684"/>
            <a:ext cx="456407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Like a “mole” in a spy novel</a:t>
            </a:r>
          </a:p>
        </p:txBody>
      </p:sp>
      <p:sp>
        <p:nvSpPr>
          <p:cNvPr id="7" name="TextBox 3"/>
          <p:cNvSpPr txBox="1"/>
          <p:nvPr/>
        </p:nvSpPr>
        <p:spPr bwMode="auto">
          <a:xfrm>
            <a:off x="840987" y="2282165"/>
            <a:ext cx="618150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Corrupts validators at start of protocol</a:t>
            </a:r>
          </a:p>
        </p:txBody>
      </p:sp>
      <p:sp>
        <p:nvSpPr>
          <p:cNvPr id="11" name="TextBox 10"/>
          <p:cNvSpPr txBox="1"/>
          <p:nvPr/>
        </p:nvSpPr>
        <p:spPr bwMode="auto">
          <a:xfrm>
            <a:off x="840987" y="4373203"/>
            <a:ext cx="794480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Leader-based protocols assume static adversary</a:t>
            </a:r>
          </a:p>
        </p:txBody>
      </p:sp>
      <p:sp>
        <p:nvSpPr>
          <p:cNvPr id="12" name="TextBox 11"/>
          <p:cNvSpPr txBox="1"/>
          <p:nvPr/>
        </p:nvSpPr>
        <p:spPr bwMode="auto">
          <a:xfrm>
            <a:off x="840987" y="5418722"/>
            <a:ext cx="624401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(or adaptive with slow corruption time)</a:t>
            </a:r>
            <a:endParaRPr lang="en-US" sz="28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26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19411">
            <a:off x="-174503" y="2026983"/>
            <a:ext cx="9223493" cy="787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solidFill>
                  <a:srgbClr val="FFFF00"/>
                </a:solidFill>
              </a:rPr>
              <a:t>Practical Byzantine Fault-Tolerance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21</a:t>
            </a:fld>
            <a:endParaRPr lang="en-US" dirty="0"/>
          </a:p>
        </p:txBody>
      </p:sp>
      <p:sp>
        <p:nvSpPr>
          <p:cNvPr id="5" name="TextBox 4"/>
          <p:cNvSpPr txBox="1"/>
          <p:nvPr/>
        </p:nvSpPr>
        <p:spPr bwMode="auto">
          <a:xfrm>
            <a:off x="715719" y="3010802"/>
            <a:ext cx="712400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1</a:t>
            </a:r>
            <a:r>
              <a:rPr lang="en-US" sz="2800" baseline="30000" dirty="0">
                <a:solidFill>
                  <a:srgbClr val="FFFF00"/>
                </a:solidFill>
                <a:latin typeface="Arial" panose="020B0604020202020204" pitchFamily="34" charset="0"/>
                <a:cs typeface="Arial" panose="020B0604020202020204" pitchFamily="34" charset="0"/>
              </a:rPr>
              <a:t>st</a:t>
            </a:r>
            <a:r>
              <a:rPr lang="en-US" sz="2800" dirty="0">
                <a:solidFill>
                  <a:srgbClr val="FFFF00"/>
                </a:solidFill>
                <a:latin typeface="Arial" panose="020B0604020202020204" pitchFamily="34" charset="0"/>
                <a:cs typeface="Arial" panose="020B0604020202020204" pitchFamily="34" charset="0"/>
              </a:rPr>
              <a:t> practical BFT agreement protocol (1999)</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bwMode="auto">
          <a:xfrm>
            <a:off x="715719" y="4692968"/>
            <a:ext cx="3504486"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Precedes blockchain</a:t>
            </a:r>
          </a:p>
        </p:txBody>
      </p:sp>
      <p:sp>
        <p:nvSpPr>
          <p:cNvPr id="7" name="TextBox 3"/>
          <p:cNvSpPr txBox="1"/>
          <p:nvPr/>
        </p:nvSpPr>
        <p:spPr bwMode="auto">
          <a:xfrm>
            <a:off x="715719" y="3851885"/>
            <a:ext cx="572304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Many improvements, optimizations</a:t>
            </a:r>
          </a:p>
        </p:txBody>
      </p:sp>
      <p:sp>
        <p:nvSpPr>
          <p:cNvPr id="8" name="TextBox 7"/>
          <p:cNvSpPr txBox="1"/>
          <p:nvPr/>
        </p:nvSpPr>
        <p:spPr bwMode="auto">
          <a:xfrm>
            <a:off x="715719" y="5534051"/>
            <a:ext cx="430438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Semi-Synchronous model</a:t>
            </a:r>
          </a:p>
        </p:txBody>
      </p:sp>
    </p:spTree>
    <p:extLst>
      <p:ext uri="{BB962C8B-B14F-4D97-AF65-F5344CB8AC3E}">
        <p14:creationId xmlns:p14="http://schemas.microsoft.com/office/powerpoint/2010/main" val="162848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Before PBFT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22</a:t>
            </a:fld>
            <a:endParaRPr lang="en-US" dirty="0"/>
          </a:p>
        </p:txBody>
      </p:sp>
      <p:pic>
        <p:nvPicPr>
          <p:cNvPr id="2052" name="Picture 4" descr="Image result for american chopper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8" y="2037108"/>
            <a:ext cx="9110345" cy="4820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95369" y="5667821"/>
            <a:ext cx="3201517"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Mainstream </a:t>
            </a:r>
          </a:p>
          <a:p>
            <a:pPr algn="ctr"/>
            <a:r>
              <a:rPr lang="en-US" sz="2800" dirty="0">
                <a:solidFill>
                  <a:srgbClr val="FFFF00"/>
                </a:solidFill>
                <a:latin typeface="Arial" panose="020B0604020202020204" pitchFamily="34" charset="0"/>
                <a:cs typeface="Arial" panose="020B0604020202020204" pitchFamily="34" charset="0"/>
              </a:rPr>
              <a:t>Systems Research</a:t>
            </a:r>
          </a:p>
        </p:txBody>
      </p:sp>
      <p:sp>
        <p:nvSpPr>
          <p:cNvPr id="7" name="TextBox 6"/>
          <p:cNvSpPr txBox="1"/>
          <p:nvPr/>
        </p:nvSpPr>
        <p:spPr bwMode="auto">
          <a:xfrm>
            <a:off x="504061" y="5883264"/>
            <a:ext cx="374493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Distributed Computing</a:t>
            </a:r>
          </a:p>
        </p:txBody>
      </p:sp>
      <p:sp>
        <p:nvSpPr>
          <p:cNvPr id="4" name="Rounded Rectangular Callout 3"/>
          <p:cNvSpPr/>
          <p:nvPr/>
        </p:nvSpPr>
        <p:spPr bwMode="auto">
          <a:xfrm>
            <a:off x="3818150" y="1690378"/>
            <a:ext cx="3975668" cy="919401"/>
          </a:xfrm>
          <a:prstGeom prst="wedgeRoundRectCallout">
            <a:avLst>
              <a:gd name="adj1" fmla="val -64198"/>
              <a:gd name="adj2" fmla="val 15201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Byzantine fault-tolerance</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will be super-important!</a:t>
            </a:r>
          </a:p>
        </p:txBody>
      </p:sp>
      <p:sp>
        <p:nvSpPr>
          <p:cNvPr id="9" name="Rounded Rectangular Callout 8"/>
          <p:cNvSpPr/>
          <p:nvPr/>
        </p:nvSpPr>
        <p:spPr bwMode="auto">
          <a:xfrm>
            <a:off x="1846012" y="4339798"/>
            <a:ext cx="3182277" cy="1328023"/>
          </a:xfrm>
          <a:prstGeom prst="wedgeRoundRectCallout">
            <a:avLst>
              <a:gd name="adj1" fmla="val 77078"/>
              <a:gd name="adj2" fmla="val -5111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Theory losers disgust me, wasting your lives on BFT!</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58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After PBFT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23</a:t>
            </a:fld>
            <a:endParaRPr lang="en-US" dirty="0"/>
          </a:p>
        </p:txBody>
      </p:sp>
      <p:pic>
        <p:nvPicPr>
          <p:cNvPr id="2052" name="Picture 4" descr="Image result for american chopper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828" y="2037108"/>
            <a:ext cx="9110345" cy="4820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684329" y="5651181"/>
            <a:ext cx="3201517"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Mainstream </a:t>
            </a:r>
          </a:p>
          <a:p>
            <a:pPr algn="ctr"/>
            <a:r>
              <a:rPr lang="en-US" sz="2800" dirty="0">
                <a:solidFill>
                  <a:srgbClr val="FFFF00"/>
                </a:solidFill>
                <a:latin typeface="Arial" panose="020B0604020202020204" pitchFamily="34" charset="0"/>
                <a:cs typeface="Arial" panose="020B0604020202020204" pitchFamily="34" charset="0"/>
              </a:rPr>
              <a:t>Systems Research</a:t>
            </a:r>
          </a:p>
        </p:txBody>
      </p:sp>
      <p:sp>
        <p:nvSpPr>
          <p:cNvPr id="7" name="TextBox 6"/>
          <p:cNvSpPr txBox="1"/>
          <p:nvPr/>
        </p:nvSpPr>
        <p:spPr bwMode="auto">
          <a:xfrm>
            <a:off x="5152261" y="5866624"/>
            <a:ext cx="374493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Distributed Computing</a:t>
            </a:r>
          </a:p>
        </p:txBody>
      </p:sp>
      <p:sp>
        <p:nvSpPr>
          <p:cNvPr id="4" name="Rounded Rectangular Callout 3"/>
          <p:cNvSpPr/>
          <p:nvPr/>
        </p:nvSpPr>
        <p:spPr bwMode="auto">
          <a:xfrm>
            <a:off x="2667000" y="1862251"/>
            <a:ext cx="5978313" cy="919401"/>
          </a:xfrm>
          <a:prstGeom prst="wedgeRoundRectCallout">
            <a:avLst>
              <a:gd name="adj1" fmla="val -41883"/>
              <a:gd name="adj2" fmla="val 140166"/>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We just found out about blockchains: why didn’t you tell us BFT was important?</a:t>
            </a:r>
          </a:p>
        </p:txBody>
      </p:sp>
      <p:sp>
        <p:nvSpPr>
          <p:cNvPr id="9" name="Rounded Rectangular Callout 8"/>
          <p:cNvSpPr/>
          <p:nvPr/>
        </p:nvSpPr>
        <p:spPr bwMode="auto">
          <a:xfrm>
            <a:off x="4572000" y="4731781"/>
            <a:ext cx="1185824" cy="510778"/>
          </a:xfrm>
          <a:prstGeom prst="wedgeRoundRectCallout">
            <a:avLst>
              <a:gd name="adj1" fmla="val 57589"/>
              <a:gd name="adj2" fmla="val -133505"/>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Um, </a:t>
            </a:r>
            <a:r>
              <a:rPr lang="en-US" dirty="0">
                <a:solidFill>
                  <a:srgbClr val="FFFF00"/>
                </a:solidFill>
                <a:latin typeface="Arial" panose="020B0604020202020204" pitchFamily="34" charset="0"/>
                <a:cs typeface="Arial" panose="020B0604020202020204" pitchFamily="34" charset="0"/>
              </a:rPr>
              <a:t>…</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140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00"/>
                </a:solidFill>
              </a:rPr>
              <a:t>HotStuff</a:t>
            </a:r>
            <a:endParaRPr lang="en-US" dirty="0">
              <a:solidFill>
                <a:srgbClr val="FFFF00"/>
              </a:solidFill>
            </a:endParaRP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7904">
            <a:off x="973542" y="1859690"/>
            <a:ext cx="8501303" cy="1098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959559" y="3174254"/>
            <a:ext cx="626004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“Best of breed” improvement on PBFT</a:t>
            </a:r>
            <a:endParaRPr lang="en-US" sz="2800" i="1" dirty="0">
              <a:solidFill>
                <a:srgbClr val="FFFF00"/>
              </a:solidFill>
              <a:latin typeface="Arial" panose="020B0604020202020204" pitchFamily="34" charset="0"/>
              <a:cs typeface="Arial" panose="020B0604020202020204" pitchFamily="34" charset="0"/>
            </a:endParaRPr>
          </a:p>
        </p:txBody>
      </p:sp>
      <p:sp>
        <p:nvSpPr>
          <p:cNvPr id="7" name="TextBox 3"/>
          <p:cNvSpPr txBox="1"/>
          <p:nvPr/>
        </p:nvSpPr>
        <p:spPr bwMode="auto">
          <a:xfrm>
            <a:off x="959559" y="4230668"/>
            <a:ext cx="346441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Less communication</a:t>
            </a:r>
          </a:p>
        </p:txBody>
      </p:sp>
      <p:sp>
        <p:nvSpPr>
          <p:cNvPr id="8" name="TextBox 7"/>
          <p:cNvSpPr txBox="1"/>
          <p:nvPr/>
        </p:nvSpPr>
        <p:spPr bwMode="auto">
          <a:xfrm>
            <a:off x="959559" y="5287082"/>
            <a:ext cx="430438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Semi-Synchronous model</a:t>
            </a:r>
          </a:p>
        </p:txBody>
      </p:sp>
    </p:spTree>
    <p:extLst>
      <p:ext uri="{BB962C8B-B14F-4D97-AF65-F5344CB8AC3E}">
        <p14:creationId xmlns:p14="http://schemas.microsoft.com/office/powerpoint/2010/main" val="25028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7904">
            <a:off x="973542" y="1859690"/>
            <a:ext cx="8501303" cy="1098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lstStyle/>
          <a:p>
            <a:r>
              <a:rPr lang="en-US" dirty="0">
                <a:solidFill>
                  <a:srgbClr val="FFFF00"/>
                </a:solidFill>
              </a:rPr>
              <a:t>BFT vs </a:t>
            </a:r>
            <a:r>
              <a:rPr lang="en-US" dirty="0" err="1">
                <a:solidFill>
                  <a:srgbClr val="FFFF00"/>
                </a:solidFill>
              </a:rPr>
              <a:t>PoW</a:t>
            </a:r>
            <a:endParaRPr lang="en-US" i="1" dirty="0">
              <a:solidFill>
                <a:srgbClr val="FFFF00"/>
              </a:solidFill>
            </a:endParaRPr>
          </a:p>
        </p:txBody>
      </p:sp>
      <p:sp>
        <p:nvSpPr>
          <p:cNvPr id="2" name="Slide Number Placeholder 1"/>
          <p:cNvSpPr>
            <a:spLocks noGrp="1"/>
          </p:cNvSpPr>
          <p:nvPr>
            <p:ph type="sldNum" sz="quarter" idx="11"/>
          </p:nvPr>
        </p:nvSpPr>
        <p:spPr>
          <a:xfrm>
            <a:off x="6202680" y="5608320"/>
            <a:ext cx="1905000" cy="457200"/>
          </a:xfrm>
        </p:spPr>
        <p:txBody>
          <a:bodyPr/>
          <a:lstStyle/>
          <a:p>
            <a:pPr>
              <a:defRPr/>
            </a:pPr>
            <a:fld id="{FE25F947-77F5-4CA6-8472-B4B2967773ED}" type="slidenum">
              <a:rPr lang="x-none" smtClean="0"/>
              <a:pPr>
                <a:defRPr/>
              </a:pPr>
              <a:t>25</a:t>
            </a:fld>
            <a:endParaRPr lang="en-US" dirty="0"/>
          </a:p>
        </p:txBody>
      </p:sp>
      <p:sp>
        <p:nvSpPr>
          <p:cNvPr id="3" name="TextBox 2"/>
          <p:cNvSpPr txBox="1"/>
          <p:nvPr/>
        </p:nvSpPr>
        <p:spPr bwMode="auto">
          <a:xfrm>
            <a:off x="1066706" y="2298983"/>
            <a:ext cx="279910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Well-understood</a:t>
            </a:r>
            <a:endParaRPr lang="en-US" sz="2800" i="1" dirty="0">
              <a:solidFill>
                <a:srgbClr val="FFFF00"/>
              </a:solidFill>
              <a:latin typeface="Arial" panose="020B0604020202020204" pitchFamily="34" charset="0"/>
              <a:cs typeface="Arial" panose="020B0604020202020204" pitchFamily="34" charset="0"/>
            </a:endParaRPr>
          </a:p>
        </p:txBody>
      </p:sp>
      <p:sp>
        <p:nvSpPr>
          <p:cNvPr id="4" name="TextBox 3"/>
          <p:cNvSpPr txBox="1"/>
          <p:nvPr/>
        </p:nvSpPr>
        <p:spPr bwMode="auto">
          <a:xfrm>
            <a:off x="1066706" y="3981149"/>
            <a:ext cx="674575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Proofs and open-source implementations</a:t>
            </a:r>
          </a:p>
        </p:txBody>
      </p:sp>
      <p:sp>
        <p:nvSpPr>
          <p:cNvPr id="5" name="TextBox 3"/>
          <p:cNvSpPr txBox="1"/>
          <p:nvPr/>
        </p:nvSpPr>
        <p:spPr bwMode="auto">
          <a:xfrm>
            <a:off x="1066706" y="3140066"/>
            <a:ext cx="542488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Many protocols, research papers</a:t>
            </a:r>
          </a:p>
        </p:txBody>
      </p:sp>
      <p:sp>
        <p:nvSpPr>
          <p:cNvPr id="10" name="TextBox 9"/>
          <p:cNvSpPr txBox="1"/>
          <p:nvPr/>
        </p:nvSpPr>
        <p:spPr bwMode="auto">
          <a:xfrm>
            <a:off x="1066706" y="4971749"/>
            <a:ext cx="356488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Way faster than </a:t>
            </a:r>
            <a:r>
              <a:rPr lang="en-US" sz="2800" dirty="0" err="1">
                <a:solidFill>
                  <a:srgbClr val="FFFF00"/>
                </a:solidFill>
                <a:latin typeface="Arial" panose="020B0604020202020204" pitchFamily="34" charset="0"/>
                <a:cs typeface="Arial" panose="020B0604020202020204" pitchFamily="34" charset="0"/>
              </a:rPr>
              <a:t>PoW</a:t>
            </a:r>
            <a:endParaRPr lang="en-US" sz="2800"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bwMode="auto">
          <a:xfrm>
            <a:off x="1066706" y="5962349"/>
            <a:ext cx="3124573"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Decisions are final</a:t>
            </a:r>
          </a:p>
        </p:txBody>
      </p:sp>
    </p:spTree>
    <p:extLst>
      <p:ext uri="{BB962C8B-B14F-4D97-AF65-F5344CB8AC3E}">
        <p14:creationId xmlns:p14="http://schemas.microsoft.com/office/powerpoint/2010/main" val="375516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7904">
            <a:off x="973542" y="1859690"/>
            <a:ext cx="8501303" cy="1098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lstStyle/>
          <a:p>
            <a:r>
              <a:rPr lang="en-US" dirty="0">
                <a:solidFill>
                  <a:srgbClr val="FFFF00"/>
                </a:solidFill>
              </a:rPr>
              <a:t>BFT vs </a:t>
            </a:r>
            <a:r>
              <a:rPr lang="en-US">
                <a:solidFill>
                  <a:srgbClr val="FFFF00"/>
                </a:solidFill>
              </a:rPr>
              <a:t>PoW</a:t>
            </a:r>
            <a:endParaRPr lang="en-US" dirty="0">
              <a:solidFill>
                <a:srgbClr val="FFFF00"/>
              </a:solidFill>
            </a:endParaRP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26</a:t>
            </a:fld>
            <a:endParaRPr lang="en-US" dirty="0"/>
          </a:p>
        </p:txBody>
      </p:sp>
      <p:sp>
        <p:nvSpPr>
          <p:cNvPr id="7" name="TextBox 6"/>
          <p:cNvSpPr txBox="1"/>
          <p:nvPr/>
        </p:nvSpPr>
        <p:spPr bwMode="auto">
          <a:xfrm>
            <a:off x="1450820" y="3263291"/>
            <a:ext cx="404630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Requires node identities</a:t>
            </a:r>
          </a:p>
        </p:txBody>
      </p:sp>
      <p:sp>
        <p:nvSpPr>
          <p:cNvPr id="12" name="TextBox 11"/>
          <p:cNvSpPr txBox="1"/>
          <p:nvPr/>
        </p:nvSpPr>
        <p:spPr bwMode="auto">
          <a:xfrm>
            <a:off x="1450820" y="4436771"/>
            <a:ext cx="3700052"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Because Sybil attacks</a:t>
            </a:r>
          </a:p>
        </p:txBody>
      </p:sp>
    </p:spTree>
    <p:extLst>
      <p:ext uri="{BB962C8B-B14F-4D97-AF65-F5344CB8AC3E}">
        <p14:creationId xmlns:p14="http://schemas.microsoft.com/office/powerpoint/2010/main" val="98465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ular Callout 68"/>
          <p:cNvSpPr/>
          <p:nvPr/>
        </p:nvSpPr>
        <p:spPr bwMode="auto">
          <a:xfrm>
            <a:off x="6140488" y="1389466"/>
            <a:ext cx="2134261" cy="1055608"/>
          </a:xfrm>
          <a:prstGeom prst="wedgeRoundRectCallout">
            <a:avLst>
              <a:gd name="adj1" fmla="val -82930"/>
              <a:gd name="adj2" fmla="val -2912"/>
              <a:gd name="adj3" fmla="val 16667"/>
            </a:avLst>
          </a:prstGeom>
          <a:solidFill>
            <a:schemeClr val="bg1"/>
          </a:solidFill>
          <a:ln w="38100">
            <a:solidFill>
              <a:srgbClr val="0099FF"/>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Hello, I’m your leader</a:t>
            </a:r>
          </a:p>
        </p:txBody>
      </p:sp>
      <p:sp>
        <p:nvSpPr>
          <p:cNvPr id="2" name="Title 1"/>
          <p:cNvSpPr>
            <a:spLocks noGrp="1"/>
          </p:cNvSpPr>
          <p:nvPr>
            <p:ph type="title"/>
          </p:nvPr>
        </p:nvSpPr>
        <p:spPr/>
        <p:txBody>
          <a:bodyPr/>
          <a:lstStyle/>
          <a:p>
            <a:r>
              <a:rPr lang="en-US" dirty="0">
                <a:solidFill>
                  <a:srgbClr val="FFFF00"/>
                </a:solidFill>
              </a:rPr>
              <a:t>Structure</a:t>
            </a:r>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E43608CE-920D-4F6F-98C9-0491388AB413}" type="slidenum">
              <a:rPr lang="en-US" smtClean="0"/>
              <a:pPr/>
              <a:t>27</a:t>
            </a:fld>
            <a:endParaRPr lang="en-US"/>
          </a:p>
        </p:txBody>
      </p:sp>
      <p:grpSp>
        <p:nvGrpSpPr>
          <p:cNvPr id="46" name="Group 2"/>
          <p:cNvGrpSpPr>
            <a:grpSpLocks/>
          </p:cNvGrpSpPr>
          <p:nvPr/>
        </p:nvGrpSpPr>
        <p:grpSpPr bwMode="auto">
          <a:xfrm>
            <a:off x="4018430" y="1742458"/>
            <a:ext cx="1107141" cy="990600"/>
            <a:chOff x="3168" y="1824"/>
            <a:chExt cx="912" cy="816"/>
          </a:xfrm>
          <a:effectLst>
            <a:glow rad="101600">
              <a:schemeClr val="accent3">
                <a:satMod val="175000"/>
                <a:alpha val="40000"/>
              </a:schemeClr>
            </a:glow>
          </a:effectLst>
        </p:grpSpPr>
        <p:sp>
          <p:nvSpPr>
            <p:cNvPr id="47"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8"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9"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0"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1"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2"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3"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4"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5"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80" name="Group 79"/>
          <p:cNvGrpSpPr/>
          <p:nvPr/>
        </p:nvGrpSpPr>
        <p:grpSpPr>
          <a:xfrm>
            <a:off x="2850546" y="2985047"/>
            <a:ext cx="2997430" cy="1055608"/>
            <a:chOff x="2149639" y="2457243"/>
            <a:chExt cx="2997430" cy="1055608"/>
          </a:xfrm>
        </p:grpSpPr>
        <p:sp>
          <p:nvSpPr>
            <p:cNvPr id="73" name="Rounded Rectangular Callout 72"/>
            <p:cNvSpPr/>
            <p:nvPr/>
          </p:nvSpPr>
          <p:spPr bwMode="auto">
            <a:xfrm>
              <a:off x="2542705" y="2457243"/>
              <a:ext cx="2591664" cy="1055608"/>
            </a:xfrm>
            <a:prstGeom prst="wedgeRoundRectCallout">
              <a:avLst>
                <a:gd name="adj1" fmla="val -61369"/>
                <a:gd name="adj2" fmla="val 118601"/>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Hello, I’m honest</a:t>
              </a:r>
            </a:p>
          </p:txBody>
        </p:sp>
        <p:sp>
          <p:nvSpPr>
            <p:cNvPr id="74" name="Rounded Rectangular Callout 73"/>
            <p:cNvSpPr/>
            <p:nvPr/>
          </p:nvSpPr>
          <p:spPr bwMode="auto">
            <a:xfrm>
              <a:off x="2542705" y="2457243"/>
              <a:ext cx="2591664" cy="1055608"/>
            </a:xfrm>
            <a:prstGeom prst="wedgeRoundRectCallout">
              <a:avLst>
                <a:gd name="adj1" fmla="val -12366"/>
                <a:gd name="adj2" fmla="val 106570"/>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Hello, I’m honest</a:t>
              </a:r>
            </a:p>
          </p:txBody>
        </p:sp>
        <p:sp>
          <p:nvSpPr>
            <p:cNvPr id="75" name="Rounded Rectangular Callout 74"/>
            <p:cNvSpPr/>
            <p:nvPr/>
          </p:nvSpPr>
          <p:spPr bwMode="auto">
            <a:xfrm>
              <a:off x="2149639" y="2457243"/>
              <a:ext cx="2997430" cy="1055608"/>
            </a:xfrm>
            <a:prstGeom prst="wedgeRoundRectCallout">
              <a:avLst>
                <a:gd name="adj1" fmla="val 26347"/>
                <a:gd name="adj2" fmla="val 105367"/>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Hello, I’m an honest validator</a:t>
              </a:r>
            </a:p>
          </p:txBody>
        </p:sp>
      </p:grpSp>
      <p:sp>
        <p:nvSpPr>
          <p:cNvPr id="76" name="Rounded Rectangular Callout 75"/>
          <p:cNvSpPr/>
          <p:nvPr/>
        </p:nvSpPr>
        <p:spPr bwMode="auto">
          <a:xfrm>
            <a:off x="6254369" y="2986614"/>
            <a:ext cx="1556874" cy="1055608"/>
          </a:xfrm>
          <a:prstGeom prst="wedgeRoundRectCallout">
            <a:avLst>
              <a:gd name="adj1" fmla="val -16856"/>
              <a:gd name="adj2" fmla="val 108976"/>
              <a:gd name="adj3" fmla="val 16667"/>
            </a:avLst>
          </a:prstGeom>
          <a:solidFill>
            <a:schemeClr val="bg1"/>
          </a:solidFill>
          <a:ln w="38100">
            <a:solidFill>
              <a:srgbClr val="FF000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I’m evil, LOL</a:t>
            </a:r>
          </a:p>
        </p:txBody>
      </p:sp>
      <p:cxnSp>
        <p:nvCxnSpPr>
          <p:cNvPr id="56" name="Straight Connector 55"/>
          <p:cNvCxnSpPr>
            <a:endCxn id="75" idx="2"/>
          </p:cNvCxnSpPr>
          <p:nvPr/>
        </p:nvCxnSpPr>
        <p:spPr bwMode="auto">
          <a:xfrm flipV="1">
            <a:off x="3751731" y="4040655"/>
            <a:ext cx="597530" cy="1567"/>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59" name="Straight Connector 58"/>
          <p:cNvCxnSpPr/>
          <p:nvPr/>
        </p:nvCxnSpPr>
        <p:spPr bwMode="auto">
          <a:xfrm>
            <a:off x="3675531" y="4025415"/>
            <a:ext cx="174812" cy="174812"/>
          </a:xfrm>
          <a:prstGeom prst="line">
            <a:avLst/>
          </a:prstGeom>
          <a:solidFill>
            <a:srgbClr val="FFFFCC"/>
          </a:solidFill>
          <a:ln w="76200" cap="flat" cmpd="sng" algn="ctr">
            <a:solidFill>
              <a:schemeClr val="bg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25E8C22A-38A6-4081-24A5-ABEA93F1854E}"/>
              </a:ext>
            </a:extLst>
          </p:cNvPr>
          <p:cNvGrpSpPr/>
          <p:nvPr/>
        </p:nvGrpSpPr>
        <p:grpSpPr>
          <a:xfrm>
            <a:off x="1577530" y="4458869"/>
            <a:ext cx="6280292" cy="1293196"/>
            <a:chOff x="1645029" y="4460053"/>
            <a:chExt cx="6280292" cy="1293196"/>
          </a:xfrm>
          <a:effectLst>
            <a:glow rad="139700">
              <a:schemeClr val="accent3">
                <a:satMod val="175000"/>
                <a:alpha val="40000"/>
              </a:schemeClr>
            </a:glow>
          </a:effectLst>
        </p:grpSpPr>
        <p:grpSp>
          <p:nvGrpSpPr>
            <p:cNvPr id="45" name="Group 44">
              <a:extLst>
                <a:ext uri="{FF2B5EF4-FFF2-40B4-BE49-F238E27FC236}">
                  <a16:creationId xmlns:a16="http://schemas.microsoft.com/office/drawing/2014/main" id="{A1EAB210-84A5-CD41-A864-62E32A138B0B}"/>
                </a:ext>
              </a:extLst>
            </p:cNvPr>
            <p:cNvGrpSpPr/>
            <p:nvPr/>
          </p:nvGrpSpPr>
          <p:grpSpPr>
            <a:xfrm>
              <a:off x="1645029" y="4762649"/>
              <a:ext cx="5853942" cy="990600"/>
              <a:chOff x="869252" y="4762649"/>
              <a:chExt cx="5853942" cy="990600"/>
            </a:xfrm>
          </p:grpSpPr>
          <p:grpSp>
            <p:nvGrpSpPr>
              <p:cNvPr id="58" name="Group 2">
                <a:extLst>
                  <a:ext uri="{FF2B5EF4-FFF2-40B4-BE49-F238E27FC236}">
                    <a16:creationId xmlns:a16="http://schemas.microsoft.com/office/drawing/2014/main" id="{EFE40942-E39E-AF9F-3CF7-C2416F547765}"/>
                  </a:ext>
                </a:extLst>
              </p:cNvPr>
              <p:cNvGrpSpPr>
                <a:grpSpLocks/>
              </p:cNvGrpSpPr>
              <p:nvPr/>
            </p:nvGrpSpPr>
            <p:grpSpPr bwMode="auto">
              <a:xfrm flipH="1">
                <a:off x="869252" y="4762649"/>
                <a:ext cx="1107141" cy="990600"/>
                <a:chOff x="3168" y="1824"/>
                <a:chExt cx="912" cy="816"/>
              </a:xfrm>
            </p:grpSpPr>
            <p:sp>
              <p:nvSpPr>
                <p:cNvPr id="97" name="Freeform 3">
                  <a:extLst>
                    <a:ext uri="{FF2B5EF4-FFF2-40B4-BE49-F238E27FC236}">
                      <a16:creationId xmlns:a16="http://schemas.microsoft.com/office/drawing/2014/main" id="{479998B2-C61E-1303-2B58-FEA7AD04E553}"/>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8" name="Freeform 4">
                  <a:extLst>
                    <a:ext uri="{FF2B5EF4-FFF2-40B4-BE49-F238E27FC236}">
                      <a16:creationId xmlns:a16="http://schemas.microsoft.com/office/drawing/2014/main" id="{0317C7E2-BD09-A0C2-A528-4BD51493CD4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9" name="Freeform 5">
                  <a:extLst>
                    <a:ext uri="{FF2B5EF4-FFF2-40B4-BE49-F238E27FC236}">
                      <a16:creationId xmlns:a16="http://schemas.microsoft.com/office/drawing/2014/main" id="{F5F3AFBB-FDF1-FAA6-FC46-42DE894DF67A}"/>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0" name="Freeform 6">
                  <a:extLst>
                    <a:ext uri="{FF2B5EF4-FFF2-40B4-BE49-F238E27FC236}">
                      <a16:creationId xmlns:a16="http://schemas.microsoft.com/office/drawing/2014/main" id="{1C0922FC-5603-2D82-B287-C5282DBDD2E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1" name="Freeform 7">
                  <a:extLst>
                    <a:ext uri="{FF2B5EF4-FFF2-40B4-BE49-F238E27FC236}">
                      <a16:creationId xmlns:a16="http://schemas.microsoft.com/office/drawing/2014/main" id="{F80C9E35-C09D-7CE5-4B53-9206FA33240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2" name="Freeform 8">
                  <a:extLst>
                    <a:ext uri="{FF2B5EF4-FFF2-40B4-BE49-F238E27FC236}">
                      <a16:creationId xmlns:a16="http://schemas.microsoft.com/office/drawing/2014/main" id="{8538B30F-ABAF-EFED-69E3-AB7E2A543CB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3" name="Freeform 9">
                  <a:extLst>
                    <a:ext uri="{FF2B5EF4-FFF2-40B4-BE49-F238E27FC236}">
                      <a16:creationId xmlns:a16="http://schemas.microsoft.com/office/drawing/2014/main" id="{71FC8D51-C4FB-BD21-9670-BA025FD5C75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4" name="Freeform 10">
                  <a:extLst>
                    <a:ext uri="{FF2B5EF4-FFF2-40B4-BE49-F238E27FC236}">
                      <a16:creationId xmlns:a16="http://schemas.microsoft.com/office/drawing/2014/main" id="{50835686-786C-AF83-01F9-9CAF81CC922E}"/>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5" name="Freeform 11">
                  <a:extLst>
                    <a:ext uri="{FF2B5EF4-FFF2-40B4-BE49-F238E27FC236}">
                      <a16:creationId xmlns:a16="http://schemas.microsoft.com/office/drawing/2014/main" id="{7899F45A-FF89-8B8F-47A1-0FFFA8D4C1C9}"/>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0" name="Group 2">
                <a:extLst>
                  <a:ext uri="{FF2B5EF4-FFF2-40B4-BE49-F238E27FC236}">
                    <a16:creationId xmlns:a16="http://schemas.microsoft.com/office/drawing/2014/main" id="{003ED615-3A5D-ECD6-A882-CD3FD9D7E825}"/>
                  </a:ext>
                </a:extLst>
              </p:cNvPr>
              <p:cNvGrpSpPr>
                <a:grpSpLocks/>
              </p:cNvGrpSpPr>
              <p:nvPr/>
            </p:nvGrpSpPr>
            <p:grpSpPr bwMode="auto">
              <a:xfrm flipH="1">
                <a:off x="2451519" y="4762649"/>
                <a:ext cx="1107141" cy="990600"/>
                <a:chOff x="3168" y="1824"/>
                <a:chExt cx="912" cy="816"/>
              </a:xfrm>
            </p:grpSpPr>
            <p:sp>
              <p:nvSpPr>
                <p:cNvPr id="88" name="Freeform 3">
                  <a:extLst>
                    <a:ext uri="{FF2B5EF4-FFF2-40B4-BE49-F238E27FC236}">
                      <a16:creationId xmlns:a16="http://schemas.microsoft.com/office/drawing/2014/main" id="{CDCFCB56-7C81-537D-357A-5960AC7AF291}"/>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4">
                  <a:extLst>
                    <a:ext uri="{FF2B5EF4-FFF2-40B4-BE49-F238E27FC236}">
                      <a16:creationId xmlns:a16="http://schemas.microsoft.com/office/drawing/2014/main" id="{6F60114E-52A2-90D8-B5A1-A0319DE3D99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5">
                  <a:extLst>
                    <a:ext uri="{FF2B5EF4-FFF2-40B4-BE49-F238E27FC236}">
                      <a16:creationId xmlns:a16="http://schemas.microsoft.com/office/drawing/2014/main" id="{5802A104-841E-15E4-0B14-C01283884448}"/>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1" name="Freeform 6">
                  <a:extLst>
                    <a:ext uri="{FF2B5EF4-FFF2-40B4-BE49-F238E27FC236}">
                      <a16:creationId xmlns:a16="http://schemas.microsoft.com/office/drawing/2014/main" id="{8833A980-9821-71D2-B675-F42B410E0E0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7">
                  <a:extLst>
                    <a:ext uri="{FF2B5EF4-FFF2-40B4-BE49-F238E27FC236}">
                      <a16:creationId xmlns:a16="http://schemas.microsoft.com/office/drawing/2014/main" id="{7AAE361D-8C8F-3A56-1784-A5BB86D359B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8">
                  <a:extLst>
                    <a:ext uri="{FF2B5EF4-FFF2-40B4-BE49-F238E27FC236}">
                      <a16:creationId xmlns:a16="http://schemas.microsoft.com/office/drawing/2014/main" id="{22326C3F-0D5D-3DF0-0FCA-57C9C0AFCF9F}"/>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9">
                  <a:extLst>
                    <a:ext uri="{FF2B5EF4-FFF2-40B4-BE49-F238E27FC236}">
                      <a16:creationId xmlns:a16="http://schemas.microsoft.com/office/drawing/2014/main" id="{1349F1E6-AF52-3A37-C85C-8DDFE4766350}"/>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10">
                  <a:extLst>
                    <a:ext uri="{FF2B5EF4-FFF2-40B4-BE49-F238E27FC236}">
                      <a16:creationId xmlns:a16="http://schemas.microsoft.com/office/drawing/2014/main" id="{B047378D-82B1-5FD3-C88E-6974D5ABF7AC}"/>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6" name="Freeform 11">
                  <a:extLst>
                    <a:ext uri="{FF2B5EF4-FFF2-40B4-BE49-F238E27FC236}">
                      <a16:creationId xmlns:a16="http://schemas.microsoft.com/office/drawing/2014/main" id="{4194A8D8-B8B1-5DA4-DE64-28BB0D40EEB8}"/>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2" name="Group 2">
                <a:extLst>
                  <a:ext uri="{FF2B5EF4-FFF2-40B4-BE49-F238E27FC236}">
                    <a16:creationId xmlns:a16="http://schemas.microsoft.com/office/drawing/2014/main" id="{BA967493-E80C-2899-70EF-B77FAFC0F520}"/>
                  </a:ext>
                </a:extLst>
              </p:cNvPr>
              <p:cNvGrpSpPr>
                <a:grpSpLocks/>
              </p:cNvGrpSpPr>
              <p:nvPr/>
            </p:nvGrpSpPr>
            <p:grpSpPr bwMode="auto">
              <a:xfrm flipH="1">
                <a:off x="4033786" y="4762649"/>
                <a:ext cx="1107141" cy="990600"/>
                <a:chOff x="3168" y="1824"/>
                <a:chExt cx="912" cy="816"/>
              </a:xfrm>
            </p:grpSpPr>
            <p:sp>
              <p:nvSpPr>
                <p:cNvPr id="78" name="Freeform 3">
                  <a:extLst>
                    <a:ext uri="{FF2B5EF4-FFF2-40B4-BE49-F238E27FC236}">
                      <a16:creationId xmlns:a16="http://schemas.microsoft.com/office/drawing/2014/main" id="{177D0AD7-A72E-8190-CC28-83D7A7A75FEC}"/>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4">
                  <a:extLst>
                    <a:ext uri="{FF2B5EF4-FFF2-40B4-BE49-F238E27FC236}">
                      <a16:creationId xmlns:a16="http://schemas.microsoft.com/office/drawing/2014/main" id="{A72BC569-E385-7059-BA51-D7E7C4E537CA}"/>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5">
                  <a:extLst>
                    <a:ext uri="{FF2B5EF4-FFF2-40B4-BE49-F238E27FC236}">
                      <a16:creationId xmlns:a16="http://schemas.microsoft.com/office/drawing/2014/main" id="{98C5CADF-7A3E-E520-6366-5E3598D00CAF}"/>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2" name="Freeform 6">
                  <a:extLst>
                    <a:ext uri="{FF2B5EF4-FFF2-40B4-BE49-F238E27FC236}">
                      <a16:creationId xmlns:a16="http://schemas.microsoft.com/office/drawing/2014/main" id="{9317ADFC-70F0-2E51-56B0-5FDC539490C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chemeClr val="accent1"/>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7">
                  <a:extLst>
                    <a:ext uri="{FF2B5EF4-FFF2-40B4-BE49-F238E27FC236}">
                      <a16:creationId xmlns:a16="http://schemas.microsoft.com/office/drawing/2014/main" id="{1DE4E5E4-7333-90B8-0DB5-76CB264CFB3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8">
                  <a:extLst>
                    <a:ext uri="{FF2B5EF4-FFF2-40B4-BE49-F238E27FC236}">
                      <a16:creationId xmlns:a16="http://schemas.microsoft.com/office/drawing/2014/main" id="{14862D55-021D-E348-9580-9B5592482136}"/>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9">
                  <a:extLst>
                    <a:ext uri="{FF2B5EF4-FFF2-40B4-BE49-F238E27FC236}">
                      <a16:creationId xmlns:a16="http://schemas.microsoft.com/office/drawing/2014/main" id="{8582F58B-0158-6F27-832B-AEE586F69E4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10">
                  <a:extLst>
                    <a:ext uri="{FF2B5EF4-FFF2-40B4-BE49-F238E27FC236}">
                      <a16:creationId xmlns:a16="http://schemas.microsoft.com/office/drawing/2014/main" id="{F636F19D-FCB8-DEAF-58DC-9700302CBB18}"/>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7" name="Freeform 11">
                  <a:extLst>
                    <a:ext uri="{FF2B5EF4-FFF2-40B4-BE49-F238E27FC236}">
                      <a16:creationId xmlns:a16="http://schemas.microsoft.com/office/drawing/2014/main" id="{930C1EE6-5937-A80B-950F-FF8506589669}"/>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63" name="Group 2">
                <a:extLst>
                  <a:ext uri="{FF2B5EF4-FFF2-40B4-BE49-F238E27FC236}">
                    <a16:creationId xmlns:a16="http://schemas.microsoft.com/office/drawing/2014/main" id="{4E7BE9E2-99C4-1385-1E7A-B63AE5A39365}"/>
                  </a:ext>
                </a:extLst>
              </p:cNvPr>
              <p:cNvGrpSpPr>
                <a:grpSpLocks/>
              </p:cNvGrpSpPr>
              <p:nvPr/>
            </p:nvGrpSpPr>
            <p:grpSpPr bwMode="auto">
              <a:xfrm flipH="1">
                <a:off x="5616053" y="4762649"/>
                <a:ext cx="1107141" cy="990600"/>
                <a:chOff x="3168" y="1824"/>
                <a:chExt cx="912" cy="816"/>
              </a:xfrm>
            </p:grpSpPr>
            <p:sp>
              <p:nvSpPr>
                <p:cNvPr id="64" name="Freeform 3">
                  <a:extLst>
                    <a:ext uri="{FF2B5EF4-FFF2-40B4-BE49-F238E27FC236}">
                      <a16:creationId xmlns:a16="http://schemas.microsoft.com/office/drawing/2014/main" id="{B27966B0-60B6-B7CD-3545-165D74AEAD8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4">
                  <a:extLst>
                    <a:ext uri="{FF2B5EF4-FFF2-40B4-BE49-F238E27FC236}">
                      <a16:creationId xmlns:a16="http://schemas.microsoft.com/office/drawing/2014/main" id="{4E1194DA-D1DB-18AB-3840-49BA32BEB5E0}"/>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6" name="Freeform 5">
                  <a:extLst>
                    <a:ext uri="{FF2B5EF4-FFF2-40B4-BE49-F238E27FC236}">
                      <a16:creationId xmlns:a16="http://schemas.microsoft.com/office/drawing/2014/main" id="{138266CC-BBB8-E845-AFF0-A662C3623644}"/>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6">
                  <a:extLst>
                    <a:ext uri="{FF2B5EF4-FFF2-40B4-BE49-F238E27FC236}">
                      <a16:creationId xmlns:a16="http://schemas.microsoft.com/office/drawing/2014/main" id="{93DDA53B-D9A2-FF2B-2F7E-4423F5B2A2C5}"/>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7">
                  <a:extLst>
                    <a:ext uri="{FF2B5EF4-FFF2-40B4-BE49-F238E27FC236}">
                      <a16:creationId xmlns:a16="http://schemas.microsoft.com/office/drawing/2014/main" id="{C68A9A68-5AFE-E0AA-64C6-D26538FE359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8">
                  <a:extLst>
                    <a:ext uri="{FF2B5EF4-FFF2-40B4-BE49-F238E27FC236}">
                      <a16:creationId xmlns:a16="http://schemas.microsoft.com/office/drawing/2014/main" id="{E7870918-49E5-CC24-BD0D-3BDC31534F9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9">
                  <a:extLst>
                    <a:ext uri="{FF2B5EF4-FFF2-40B4-BE49-F238E27FC236}">
                      <a16:creationId xmlns:a16="http://schemas.microsoft.com/office/drawing/2014/main" id="{35DE4DC9-4303-C95E-133F-34BE04D09E22}"/>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10">
                  <a:extLst>
                    <a:ext uri="{FF2B5EF4-FFF2-40B4-BE49-F238E27FC236}">
                      <a16:creationId xmlns:a16="http://schemas.microsoft.com/office/drawing/2014/main" id="{2D928764-1514-17D4-A072-2BD0ACA7EF61}"/>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11">
                  <a:extLst>
                    <a:ext uri="{FF2B5EF4-FFF2-40B4-BE49-F238E27FC236}">
                      <a16:creationId xmlns:a16="http://schemas.microsoft.com/office/drawing/2014/main" id="{A4736A49-5986-3C58-1A65-3D84A455140D}"/>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7" name="Freeform 5">
              <a:extLst>
                <a:ext uri="{FF2B5EF4-FFF2-40B4-BE49-F238E27FC236}">
                  <a16:creationId xmlns:a16="http://schemas.microsoft.com/office/drawing/2014/main" id="{343FDE94-3515-7FD0-EBC1-BCD581B4D3A4}"/>
                </a:ext>
              </a:extLst>
            </p:cNvPr>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Tree>
    <p:extLst>
      <p:ext uri="{BB962C8B-B14F-4D97-AF65-F5344CB8AC3E}">
        <p14:creationId xmlns:p14="http://schemas.microsoft.com/office/powerpoint/2010/main" val="17361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Jargon Watch</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sp>
        <p:nvSpPr>
          <p:cNvPr id="4" name="TextBox 3"/>
          <p:cNvSpPr txBox="1"/>
          <p:nvPr/>
        </p:nvSpPr>
        <p:spPr bwMode="auto">
          <a:xfrm>
            <a:off x="696521" y="2140464"/>
            <a:ext cx="718805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Different papers, different terms, same thing</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bwMode="auto">
          <a:xfrm>
            <a:off x="696521" y="3815840"/>
            <a:ext cx="371447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“replica” == “validator”</a:t>
            </a:r>
          </a:p>
        </p:txBody>
      </p:sp>
      <p:sp>
        <p:nvSpPr>
          <p:cNvPr id="6" name="TextBox 3"/>
          <p:cNvSpPr txBox="1"/>
          <p:nvPr/>
        </p:nvSpPr>
        <p:spPr bwMode="auto">
          <a:xfrm>
            <a:off x="696521" y="2978152"/>
            <a:ext cx="371608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“proposer” == “leader”</a:t>
            </a:r>
          </a:p>
        </p:txBody>
      </p:sp>
      <p:sp>
        <p:nvSpPr>
          <p:cNvPr id="7" name="TextBox 6"/>
          <p:cNvSpPr txBox="1"/>
          <p:nvPr/>
        </p:nvSpPr>
        <p:spPr bwMode="auto">
          <a:xfrm>
            <a:off x="696521" y="4653528"/>
            <a:ext cx="598272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Same paper sometimes inconsistent</a:t>
            </a:r>
          </a:p>
        </p:txBody>
      </p:sp>
      <p:sp>
        <p:nvSpPr>
          <p:cNvPr id="8" name="TextBox 7"/>
          <p:cNvSpPr txBox="1"/>
          <p:nvPr/>
        </p:nvSpPr>
        <p:spPr bwMode="auto">
          <a:xfrm>
            <a:off x="696521" y="5491214"/>
            <a:ext cx="6120586"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these mean the exact same thing</a:t>
            </a:r>
          </a:p>
        </p:txBody>
      </p:sp>
    </p:spTree>
    <p:extLst>
      <p:ext uri="{BB962C8B-B14F-4D97-AF65-F5344CB8AC3E}">
        <p14:creationId xmlns:p14="http://schemas.microsoft.com/office/powerpoint/2010/main" val="224032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sp>
        <p:nvSpPr>
          <p:cNvPr id="5" name="TextBox 4"/>
          <p:cNvSpPr txBox="1"/>
          <p:nvPr/>
        </p:nvSpPr>
        <p:spPr bwMode="auto">
          <a:xfrm>
            <a:off x="1900436" y="2326307"/>
            <a:ext cx="534312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All messages signed by senders</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bwMode="auto">
          <a:xfrm>
            <a:off x="1821888" y="4008473"/>
            <a:ext cx="550022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Omitted from protocols for brevity</a:t>
            </a:r>
          </a:p>
        </p:txBody>
      </p:sp>
      <p:sp>
        <p:nvSpPr>
          <p:cNvPr id="7" name="TextBox 3"/>
          <p:cNvSpPr txBox="1"/>
          <p:nvPr/>
        </p:nvSpPr>
        <p:spPr bwMode="auto">
          <a:xfrm>
            <a:off x="1660786" y="3167390"/>
            <a:ext cx="5822428"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All signatures checked by receivers</a:t>
            </a:r>
          </a:p>
        </p:txBody>
      </p:sp>
    </p:spTree>
    <p:extLst>
      <p:ext uri="{BB962C8B-B14F-4D97-AF65-F5344CB8AC3E}">
        <p14:creationId xmlns:p14="http://schemas.microsoft.com/office/powerpoint/2010/main" val="331944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They Communicate</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3</a:t>
            </a:fld>
            <a:endParaRPr lang="en-US" dirty="0"/>
          </a:p>
        </p:txBody>
      </p:sp>
      <p:grpSp>
        <p:nvGrpSpPr>
          <p:cNvPr id="7" name="Group 60"/>
          <p:cNvGrpSpPr>
            <a:grpSpLocks/>
          </p:cNvGrpSpPr>
          <p:nvPr/>
        </p:nvGrpSpPr>
        <p:grpSpPr bwMode="auto">
          <a:xfrm flipH="1">
            <a:off x="5657430" y="2605193"/>
            <a:ext cx="1447800" cy="1295400"/>
            <a:chOff x="3168" y="1824"/>
            <a:chExt cx="912" cy="816"/>
          </a:xfrm>
          <a:effectLst>
            <a:glow rad="139700">
              <a:schemeClr val="accent3">
                <a:satMod val="175000"/>
                <a:alpha val="40000"/>
              </a:schemeClr>
            </a:glow>
          </a:effectLst>
        </p:grpSpPr>
        <p:sp>
          <p:nvSpPr>
            <p:cNvPr id="54"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55"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56"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57"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1"/>
              </a:solidFill>
              <a:round/>
              <a:headEnd/>
              <a:tailEnd/>
            </a:ln>
          </p:spPr>
          <p:txBody>
            <a:bodyPr wrap="none" anchor="ctr"/>
            <a:lstStyle/>
            <a:p>
              <a:endParaRPr lang="en-US"/>
            </a:p>
          </p:txBody>
        </p:sp>
        <p:sp>
          <p:nvSpPr>
            <p:cNvPr id="58"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1"/>
              </a:solidFill>
              <a:round/>
              <a:headEnd/>
              <a:tailEnd/>
            </a:ln>
          </p:spPr>
          <p:txBody>
            <a:bodyPr wrap="none" anchor="ctr"/>
            <a:lstStyle/>
            <a:p>
              <a:endParaRPr lang="en-US"/>
            </a:p>
          </p:txBody>
        </p:sp>
        <p:sp>
          <p:nvSpPr>
            <p:cNvPr id="59"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1"/>
              </a:solidFill>
              <a:round/>
              <a:headEnd/>
              <a:tailEnd/>
            </a:ln>
          </p:spPr>
          <p:txBody>
            <a:bodyPr wrap="none" anchor="ctr"/>
            <a:lstStyle/>
            <a:p>
              <a:endParaRPr lang="en-US"/>
            </a:p>
          </p:txBody>
        </p:sp>
        <p:sp>
          <p:nvSpPr>
            <p:cNvPr id="60"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61"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62"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89" name="Freeform 50"/>
          <p:cNvSpPr>
            <a:spLocks/>
          </p:cNvSpPr>
          <p:nvPr/>
        </p:nvSpPr>
        <p:spPr bwMode="auto">
          <a:xfrm flipV="1">
            <a:off x="3087257" y="389921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97" name="Freeform 50"/>
          <p:cNvSpPr>
            <a:spLocks/>
          </p:cNvSpPr>
          <p:nvPr/>
        </p:nvSpPr>
        <p:spPr bwMode="auto">
          <a:xfrm rot="18900000" flipV="1">
            <a:off x="4025733" y="23499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grpSp>
        <p:nvGrpSpPr>
          <p:cNvPr id="104" name="Group 50"/>
          <p:cNvGrpSpPr>
            <a:grpSpLocks/>
          </p:cNvGrpSpPr>
          <p:nvPr/>
        </p:nvGrpSpPr>
        <p:grpSpPr bwMode="auto">
          <a:xfrm>
            <a:off x="1660650" y="2490893"/>
            <a:ext cx="1447800" cy="1295400"/>
            <a:chOff x="3168" y="1824"/>
            <a:chExt cx="912" cy="816"/>
          </a:xfrm>
          <a:effectLst>
            <a:glow rad="139700">
              <a:schemeClr val="accent3">
                <a:satMod val="175000"/>
                <a:alpha val="40000"/>
              </a:schemeClr>
            </a:glow>
          </a:effectLst>
        </p:grpSpPr>
        <p:sp>
          <p:nvSpPr>
            <p:cNvPr id="105"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06"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07"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08"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a:p>
          </p:txBody>
        </p:sp>
        <p:sp>
          <p:nvSpPr>
            <p:cNvPr id="109"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a:p>
          </p:txBody>
        </p:sp>
        <p:sp>
          <p:nvSpPr>
            <p:cNvPr id="110"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a:p>
          </p:txBody>
        </p:sp>
        <p:sp>
          <p:nvSpPr>
            <p:cNvPr id="111"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12"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13"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grpSp>
        <p:nvGrpSpPr>
          <p:cNvPr id="3" name="Group 39">
            <a:extLst>
              <a:ext uri="{FF2B5EF4-FFF2-40B4-BE49-F238E27FC236}">
                <a16:creationId xmlns:a16="http://schemas.microsoft.com/office/drawing/2014/main" id="{18D61A7C-DBE4-44B8-4AAF-306D17AFCC71}"/>
              </a:ext>
            </a:extLst>
          </p:cNvPr>
          <p:cNvGrpSpPr>
            <a:grpSpLocks/>
          </p:cNvGrpSpPr>
          <p:nvPr/>
        </p:nvGrpSpPr>
        <p:grpSpPr bwMode="auto">
          <a:xfrm>
            <a:off x="3867569" y="5143351"/>
            <a:ext cx="1146175" cy="1000125"/>
            <a:chOff x="1043" y="2546"/>
            <a:chExt cx="869" cy="740"/>
          </a:xfrm>
          <a:effectLst>
            <a:glow rad="139700">
              <a:schemeClr val="accent3">
                <a:satMod val="175000"/>
                <a:alpha val="40000"/>
              </a:schemeClr>
            </a:glow>
          </a:effectLst>
        </p:grpSpPr>
        <p:sp>
          <p:nvSpPr>
            <p:cNvPr id="5" name="Freeform 40">
              <a:extLst>
                <a:ext uri="{FF2B5EF4-FFF2-40B4-BE49-F238E27FC236}">
                  <a16:creationId xmlns:a16="http://schemas.microsoft.com/office/drawing/2014/main" id="{29D2F799-C504-D9DD-3047-50013FBE354E}"/>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6" name="Freeform 41">
              <a:extLst>
                <a:ext uri="{FF2B5EF4-FFF2-40B4-BE49-F238E27FC236}">
                  <a16:creationId xmlns:a16="http://schemas.microsoft.com/office/drawing/2014/main" id="{4B8AD21A-7C06-07A6-832A-01039339F7F1}"/>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8" name="Freeform 42">
              <a:extLst>
                <a:ext uri="{FF2B5EF4-FFF2-40B4-BE49-F238E27FC236}">
                  <a16:creationId xmlns:a16="http://schemas.microsoft.com/office/drawing/2014/main" id="{B579806A-274A-3C1A-AD24-55C0D3F65F78}"/>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10" name="Freeform 43">
              <a:extLst>
                <a:ext uri="{FF2B5EF4-FFF2-40B4-BE49-F238E27FC236}">
                  <a16:creationId xmlns:a16="http://schemas.microsoft.com/office/drawing/2014/main" id="{1E37F77C-3625-1A63-3344-966EB831FF86}"/>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11" name="AutoShape 44">
              <a:extLst>
                <a:ext uri="{FF2B5EF4-FFF2-40B4-BE49-F238E27FC236}">
                  <a16:creationId xmlns:a16="http://schemas.microsoft.com/office/drawing/2014/main" id="{B2957D11-AF0E-A633-F9C7-81D5FFF415FB}"/>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1"/>
              </a:solidFill>
              <a:miter lim="800000"/>
              <a:headEnd/>
              <a:tailEnd/>
            </a:ln>
          </p:spPr>
          <p:txBody>
            <a:bodyPr rot="10800000" wrap="none" anchor="ctr"/>
            <a:lstStyle/>
            <a:p>
              <a:endParaRPr lang="en-US"/>
            </a:p>
          </p:txBody>
        </p:sp>
        <p:sp>
          <p:nvSpPr>
            <p:cNvPr id="12" name="Rectangle 45">
              <a:extLst>
                <a:ext uri="{FF2B5EF4-FFF2-40B4-BE49-F238E27FC236}">
                  <a16:creationId xmlns:a16="http://schemas.microsoft.com/office/drawing/2014/main" id="{E1BF594D-A786-FD0F-7301-F9E923299C50}"/>
                </a:ext>
              </a:extLst>
            </p:cNvPr>
            <p:cNvSpPr>
              <a:spLocks noChangeArrowheads="1"/>
            </p:cNvSpPr>
            <p:nvPr/>
          </p:nvSpPr>
          <p:spPr bwMode="auto">
            <a:xfrm>
              <a:off x="1163" y="3110"/>
              <a:ext cx="657" cy="157"/>
            </a:xfrm>
            <a:prstGeom prst="rect">
              <a:avLst/>
            </a:prstGeom>
            <a:solidFill>
              <a:srgbClr val="9966FF"/>
            </a:solidFill>
            <a:ln w="38100">
              <a:solidFill>
                <a:schemeClr val="bg1"/>
              </a:solidFill>
              <a:miter lim="800000"/>
              <a:headEnd/>
              <a:tailEnd/>
            </a:ln>
          </p:spPr>
          <p:txBody>
            <a:bodyPr wrap="none" anchor="ctr"/>
            <a:lstStyle/>
            <a:p>
              <a:endParaRPr lang="en-US"/>
            </a:p>
          </p:txBody>
        </p:sp>
        <p:sp>
          <p:nvSpPr>
            <p:cNvPr id="13" name="Freeform 46">
              <a:extLst>
                <a:ext uri="{FF2B5EF4-FFF2-40B4-BE49-F238E27FC236}">
                  <a16:creationId xmlns:a16="http://schemas.microsoft.com/office/drawing/2014/main" id="{A6817D7A-4668-42DE-CFC0-FB8838195F4E}"/>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14" name="Freeform 47">
              <a:extLst>
                <a:ext uri="{FF2B5EF4-FFF2-40B4-BE49-F238E27FC236}">
                  <a16:creationId xmlns:a16="http://schemas.microsoft.com/office/drawing/2014/main" id="{DAAA7DD7-0F11-D951-8CA1-0DBFF34C5359}"/>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grpSp>
    </p:spTree>
    <p:extLst>
      <p:ext uri="{BB962C8B-B14F-4D97-AF65-F5344CB8AC3E}">
        <p14:creationId xmlns:p14="http://schemas.microsoft.com/office/powerpoint/2010/main" val="2397256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solidFill>
                  <a:srgbClr val="FFFF00"/>
                </a:solidFill>
              </a:rPr>
              <a:t>PoW</a:t>
            </a:r>
            <a:r>
              <a:rPr lang="en-US" dirty="0">
                <a:solidFill>
                  <a:srgbClr val="FFFF00"/>
                </a:solidFill>
              </a:rPr>
              <a:t> vs BFT</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76089541"/>
              </p:ext>
            </p:extLst>
          </p:nvPr>
        </p:nvGraphicFramePr>
        <p:xfrm>
          <a:off x="1028700" y="1844040"/>
          <a:ext cx="7086600" cy="402336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err="1">
                          <a:latin typeface="Arial" panose="020B0604020202020204" pitchFamily="34" charset="0"/>
                          <a:cs typeface="Arial" panose="020B0604020202020204" pitchFamily="34" charset="0"/>
                        </a:rPr>
                        <a:t>PoW</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BFT</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Identity</a:t>
                      </a:r>
                    </a:p>
                  </a:txBody>
                  <a:tcPr/>
                </a:tc>
                <a:tc>
                  <a:txBody>
                    <a:bodyPr/>
                    <a:lstStyle/>
                    <a:p>
                      <a:pPr algn="ctr"/>
                      <a:r>
                        <a:rPr lang="en-US" sz="2400" dirty="0">
                          <a:latin typeface="Arial" panose="020B0604020202020204" pitchFamily="34" charset="0"/>
                          <a:cs typeface="Arial" panose="020B0604020202020204" pitchFamily="34" charset="0"/>
                        </a:rPr>
                        <a:t>Don’t care</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Care</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Finality</a:t>
                      </a:r>
                    </a:p>
                  </a:txBody>
                  <a:tcPr/>
                </a:tc>
                <a:tc>
                  <a:txBody>
                    <a:bodyPr/>
                    <a:lstStyle/>
                    <a:p>
                      <a:pPr algn="ctr"/>
                      <a:endParaRPr lang="en-US" sz="24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Node scalability</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Power</a:t>
                      </a:r>
                    </a:p>
                  </a:txBody>
                  <a:tcPr/>
                </a:tc>
                <a:tc>
                  <a:txBody>
                    <a:bodyPr/>
                    <a:lstStyle/>
                    <a:p>
                      <a:pPr algn="ctr"/>
                      <a:endParaRPr lang="en-US" sz="24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Adversary</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r>
                        <a:rPr lang="en-US" sz="2400" dirty="0">
                          <a:latin typeface="Arial" panose="020B0604020202020204" pitchFamily="34" charset="0"/>
                          <a:cs typeface="Arial" panose="020B0604020202020204" pitchFamily="34" charset="0"/>
                        </a:rPr>
                        <a:t>Synchrony</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pPr algn="ctr"/>
                      <a:r>
                        <a:rPr lang="en-US" sz="2400" dirty="0">
                          <a:latin typeface="Arial" panose="020B0604020202020204" pitchFamily="34" charset="0"/>
                          <a:cs typeface="Arial" panose="020B0604020202020204" pitchFamily="34" charset="0"/>
                        </a:rPr>
                        <a:t>Correctness Proof</a:t>
                      </a:r>
                    </a:p>
                  </a:txBody>
                  <a:tcPr/>
                </a:tc>
                <a:tc>
                  <a:txBody>
                    <a:bodyPr/>
                    <a:lstStyle/>
                    <a:p>
                      <a:pPr algn="ctr"/>
                      <a:endParaRPr lang="en-US" sz="24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48891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solidFill>
                  <a:srgbClr val="FFFF00"/>
                </a:solidFill>
              </a:rPr>
              <a:t>PoW</a:t>
            </a:r>
            <a:r>
              <a:rPr lang="en-US" dirty="0">
                <a:solidFill>
                  <a:srgbClr val="FFFF00"/>
                </a:solidFill>
              </a:rPr>
              <a:t> vs BFT</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46318918"/>
              </p:ext>
            </p:extLst>
          </p:nvPr>
        </p:nvGraphicFramePr>
        <p:xfrm>
          <a:off x="1028700" y="1844040"/>
          <a:ext cx="7086600" cy="402336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err="1">
                          <a:latin typeface="Arial" panose="020B0604020202020204" pitchFamily="34" charset="0"/>
                          <a:cs typeface="Arial" panose="020B0604020202020204" pitchFamily="34" charset="0"/>
                        </a:rPr>
                        <a:t>PoW</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BFT</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Identity</a:t>
                      </a:r>
                    </a:p>
                  </a:txBody>
                  <a:tcPr/>
                </a:tc>
                <a:tc>
                  <a:txBody>
                    <a:bodyPr/>
                    <a:lstStyle/>
                    <a:p>
                      <a:pPr algn="ctr"/>
                      <a:r>
                        <a:rPr lang="en-US" sz="2400" dirty="0">
                          <a:latin typeface="Arial" panose="020B0604020202020204" pitchFamily="34" charset="0"/>
                          <a:cs typeface="Arial" panose="020B0604020202020204" pitchFamily="34" charset="0"/>
                        </a:rPr>
                        <a:t>Don’t care</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Care</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Finality</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No</a:t>
                      </a:r>
                    </a:p>
                  </a:txBody>
                  <a:tcPr/>
                </a:tc>
                <a:tc>
                  <a:txBody>
                    <a:bodyPr/>
                    <a:lstStyle/>
                    <a:p>
                      <a:pPr algn="ctr"/>
                      <a:r>
                        <a:rPr lang="en-US" sz="2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Node scalability</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Power Hungry?</a:t>
                      </a:r>
                    </a:p>
                  </a:txBody>
                  <a:tcPr/>
                </a:tc>
                <a:tc>
                  <a:txBody>
                    <a:bodyPr/>
                    <a:lstStyle/>
                    <a:p>
                      <a:pPr algn="ctr"/>
                      <a:endParaRPr lang="en-US" sz="24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Adversary</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r>
                        <a:rPr lang="en-US" sz="2400" dirty="0">
                          <a:latin typeface="Arial" panose="020B0604020202020204" pitchFamily="34" charset="0"/>
                          <a:cs typeface="Arial" panose="020B0604020202020204" pitchFamily="34" charset="0"/>
                        </a:rPr>
                        <a:t>Synchrony</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pPr algn="ctr"/>
                      <a:r>
                        <a:rPr lang="en-US" sz="2400" dirty="0">
                          <a:latin typeface="Arial" panose="020B0604020202020204" pitchFamily="34" charset="0"/>
                          <a:cs typeface="Arial" panose="020B0604020202020204" pitchFamily="34" charset="0"/>
                        </a:rPr>
                        <a:t>Correctness Proof</a:t>
                      </a:r>
                    </a:p>
                  </a:txBody>
                  <a:tcPr/>
                </a:tc>
                <a:tc>
                  <a:txBody>
                    <a:bodyPr/>
                    <a:lstStyle/>
                    <a:p>
                      <a:pPr algn="ctr"/>
                      <a:endParaRPr lang="en-US" sz="24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76524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solidFill>
                  <a:srgbClr val="FFFF00"/>
                </a:solidFill>
              </a:rPr>
              <a:t>PoW</a:t>
            </a:r>
            <a:r>
              <a:rPr lang="en-US" dirty="0">
                <a:solidFill>
                  <a:srgbClr val="FFFF00"/>
                </a:solidFill>
              </a:rPr>
              <a:t> vs BFT</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47601900"/>
              </p:ext>
            </p:extLst>
          </p:nvPr>
        </p:nvGraphicFramePr>
        <p:xfrm>
          <a:off x="1028700" y="1844040"/>
          <a:ext cx="7086600" cy="402336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err="1">
                          <a:latin typeface="Arial" panose="020B0604020202020204" pitchFamily="34" charset="0"/>
                          <a:cs typeface="Arial" panose="020B0604020202020204" pitchFamily="34" charset="0"/>
                        </a:rPr>
                        <a:t>PoW</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BFT</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Identity</a:t>
                      </a:r>
                    </a:p>
                  </a:txBody>
                  <a:tcPr/>
                </a:tc>
                <a:tc>
                  <a:txBody>
                    <a:bodyPr/>
                    <a:lstStyle/>
                    <a:p>
                      <a:pPr algn="ctr"/>
                      <a:r>
                        <a:rPr lang="en-US" sz="2400" dirty="0">
                          <a:latin typeface="Arial" panose="020B0604020202020204" pitchFamily="34" charset="0"/>
                          <a:cs typeface="Arial" panose="020B0604020202020204" pitchFamily="34" charset="0"/>
                        </a:rPr>
                        <a:t>Don’t care</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Care</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Finality</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No</a:t>
                      </a:r>
                    </a:p>
                  </a:txBody>
                  <a:tcPr/>
                </a:tc>
                <a:tc>
                  <a:txBody>
                    <a:bodyPr/>
                    <a:lstStyle/>
                    <a:p>
                      <a:pPr algn="ctr"/>
                      <a:r>
                        <a:rPr lang="en-US" sz="2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Node scalability</a:t>
                      </a:r>
                    </a:p>
                  </a:txBody>
                  <a:tcPr/>
                </a:tc>
                <a:tc>
                  <a:txBody>
                    <a:bodyPr/>
                    <a:lstStyle/>
                    <a:p>
                      <a:pPr algn="ctr"/>
                      <a:r>
                        <a:rPr lang="en-US" sz="2400" dirty="0">
                          <a:latin typeface="Arial" panose="020B0604020202020204" pitchFamily="34" charset="0"/>
                          <a:cs typeface="Arial" panose="020B0604020202020204" pitchFamily="34" charset="0"/>
                        </a:rPr>
                        <a:t>Excellent</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Limited </a:t>
                      </a: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Power Hungry?</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Bad</a:t>
                      </a:r>
                    </a:p>
                  </a:txBody>
                  <a:tcPr/>
                </a:tc>
                <a:tc>
                  <a:txBody>
                    <a:bodyPr/>
                    <a:lstStyle/>
                    <a:p>
                      <a:pPr algn="ctr"/>
                      <a:r>
                        <a:rPr lang="en-US" sz="2400" dirty="0">
                          <a:latin typeface="Arial" panose="020B0604020202020204" pitchFamily="34" charset="0"/>
                          <a:cs typeface="Arial" panose="020B0604020202020204" pitchFamily="34" charset="0"/>
                        </a:rPr>
                        <a:t>Good</a:t>
                      </a: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Adversary</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r>
                        <a:rPr lang="en-US" sz="2400" dirty="0">
                          <a:latin typeface="Arial" panose="020B0604020202020204" pitchFamily="34" charset="0"/>
                          <a:cs typeface="Arial" panose="020B0604020202020204" pitchFamily="34" charset="0"/>
                        </a:rPr>
                        <a:t>Synchrony</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pPr algn="ctr"/>
                      <a:r>
                        <a:rPr lang="en-US" sz="2400" dirty="0">
                          <a:latin typeface="Arial" panose="020B0604020202020204" pitchFamily="34" charset="0"/>
                          <a:cs typeface="Arial" panose="020B0604020202020204" pitchFamily="34" charset="0"/>
                        </a:rPr>
                        <a:t>Correctness Proof</a:t>
                      </a:r>
                    </a:p>
                  </a:txBody>
                  <a:tcPr/>
                </a:tc>
                <a:tc>
                  <a:txBody>
                    <a:bodyPr/>
                    <a:lstStyle/>
                    <a:p>
                      <a:pPr algn="ctr"/>
                      <a:endParaRPr lang="en-US" sz="24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14566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solidFill>
                  <a:srgbClr val="FFFF00"/>
                </a:solidFill>
              </a:rPr>
              <a:t>PoW</a:t>
            </a:r>
            <a:r>
              <a:rPr lang="en-US" dirty="0">
                <a:solidFill>
                  <a:srgbClr val="FFFF00"/>
                </a:solidFill>
              </a:rPr>
              <a:t> vs BFT</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3745722"/>
              </p:ext>
            </p:extLst>
          </p:nvPr>
        </p:nvGraphicFramePr>
        <p:xfrm>
          <a:off x="1028700" y="1844040"/>
          <a:ext cx="7086600" cy="402336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err="1">
                          <a:latin typeface="Arial" panose="020B0604020202020204" pitchFamily="34" charset="0"/>
                          <a:cs typeface="Arial" panose="020B0604020202020204" pitchFamily="34" charset="0"/>
                        </a:rPr>
                        <a:t>PoW</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BFT</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Identity</a:t>
                      </a:r>
                    </a:p>
                  </a:txBody>
                  <a:tcPr/>
                </a:tc>
                <a:tc>
                  <a:txBody>
                    <a:bodyPr/>
                    <a:lstStyle/>
                    <a:p>
                      <a:pPr algn="ctr"/>
                      <a:r>
                        <a:rPr lang="en-US" sz="2400" dirty="0">
                          <a:latin typeface="Arial" panose="020B0604020202020204" pitchFamily="34" charset="0"/>
                          <a:cs typeface="Arial" panose="020B0604020202020204" pitchFamily="34" charset="0"/>
                        </a:rPr>
                        <a:t>Don’t care</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Care</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Finality</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No</a:t>
                      </a:r>
                    </a:p>
                  </a:txBody>
                  <a:tcPr/>
                </a:tc>
                <a:tc>
                  <a:txBody>
                    <a:bodyPr/>
                    <a:lstStyle/>
                    <a:p>
                      <a:pPr algn="ctr"/>
                      <a:r>
                        <a:rPr lang="en-US" sz="2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Node scalability</a:t>
                      </a:r>
                    </a:p>
                  </a:txBody>
                  <a:tcPr/>
                </a:tc>
                <a:tc>
                  <a:txBody>
                    <a:bodyPr/>
                    <a:lstStyle/>
                    <a:p>
                      <a:pPr algn="ctr"/>
                      <a:r>
                        <a:rPr lang="en-US" sz="2400" dirty="0">
                          <a:latin typeface="Arial" panose="020B0604020202020204" pitchFamily="34" charset="0"/>
                          <a:cs typeface="Arial" panose="020B0604020202020204" pitchFamily="34" charset="0"/>
                        </a:rPr>
                        <a:t>Excellent</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Limited </a:t>
                      </a: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Power Hungry?</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Bad</a:t>
                      </a:r>
                    </a:p>
                  </a:txBody>
                  <a:tcPr/>
                </a:tc>
                <a:tc>
                  <a:txBody>
                    <a:bodyPr/>
                    <a:lstStyle/>
                    <a:p>
                      <a:pPr algn="ctr"/>
                      <a:r>
                        <a:rPr lang="en-US" sz="2400" dirty="0">
                          <a:latin typeface="Arial" panose="020B0604020202020204" pitchFamily="34" charset="0"/>
                          <a:cs typeface="Arial" panose="020B0604020202020204" pitchFamily="34" charset="0"/>
                        </a:rPr>
                        <a:t>Good</a:t>
                      </a: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Adversary</a:t>
                      </a:r>
                    </a:p>
                  </a:txBody>
                  <a:tcPr/>
                </a:tc>
                <a:tc>
                  <a:txBody>
                    <a:bodyPr/>
                    <a:lstStyle/>
                    <a:p>
                      <a:pPr algn="ctr"/>
                      <a:r>
                        <a:rPr lang="en-US" sz="2400" dirty="0">
                          <a:latin typeface="Arial" panose="020B0604020202020204" pitchFamily="34" charset="0"/>
                          <a:cs typeface="Arial" panose="020B0604020202020204" pitchFamily="34" charset="0"/>
                        </a:rPr>
                        <a:t>~25%</a:t>
                      </a:r>
                    </a:p>
                  </a:txBody>
                  <a:tcPr/>
                </a:tc>
                <a:tc>
                  <a:txBody>
                    <a:bodyPr/>
                    <a:lstStyle/>
                    <a:p>
                      <a:pPr algn="ctr"/>
                      <a:r>
                        <a:rPr lang="en-US" sz="2400" dirty="0">
                          <a:latin typeface="Arial" panose="020B0604020202020204" pitchFamily="34" charset="0"/>
                          <a:cs typeface="Arial" panose="020B0604020202020204" pitchFamily="34" charset="0"/>
                        </a:rPr>
                        <a:t>33%</a:t>
                      </a:r>
                    </a:p>
                  </a:txBody>
                  <a:tcPr/>
                </a:tc>
                <a:extLst>
                  <a:ext uri="{0D108BD9-81ED-4DB2-BD59-A6C34878D82A}">
                    <a16:rowId xmlns:a16="http://schemas.microsoft.com/office/drawing/2014/main" val="10005"/>
                  </a:ext>
                </a:extLst>
              </a:tr>
              <a:tr h="370840">
                <a:tc>
                  <a:txBody>
                    <a:bodyPr/>
                    <a:lstStyle/>
                    <a:p>
                      <a:pPr algn="ctr"/>
                      <a:r>
                        <a:rPr lang="en-US" sz="2400" dirty="0">
                          <a:latin typeface="Arial" panose="020B0604020202020204" pitchFamily="34" charset="0"/>
                          <a:cs typeface="Arial" panose="020B0604020202020204" pitchFamily="34" charset="0"/>
                        </a:rPr>
                        <a:t>Synchrony</a:t>
                      </a:r>
                    </a:p>
                  </a:txBody>
                  <a:tcPr/>
                </a:tc>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pPr algn="ctr"/>
                      <a:r>
                        <a:rPr lang="en-US" sz="2400" dirty="0">
                          <a:latin typeface="Arial" panose="020B0604020202020204" pitchFamily="34" charset="0"/>
                          <a:cs typeface="Arial" panose="020B0604020202020204" pitchFamily="34" charset="0"/>
                        </a:rPr>
                        <a:t>Correctness Proof</a:t>
                      </a:r>
                    </a:p>
                  </a:txBody>
                  <a:tcPr/>
                </a:tc>
                <a:tc>
                  <a:txBody>
                    <a:bodyPr/>
                    <a:lstStyle/>
                    <a:p>
                      <a:pPr algn="ctr"/>
                      <a:endParaRPr lang="en-US" sz="24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38656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solidFill>
                  <a:srgbClr val="FFFF00"/>
                </a:solidFill>
              </a:rPr>
              <a:t>PoW</a:t>
            </a:r>
            <a:r>
              <a:rPr lang="en-US" dirty="0">
                <a:solidFill>
                  <a:srgbClr val="FFFF00"/>
                </a:solidFill>
              </a:rPr>
              <a:t> vs BFT</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39381327"/>
              </p:ext>
            </p:extLst>
          </p:nvPr>
        </p:nvGraphicFramePr>
        <p:xfrm>
          <a:off x="1028700" y="1844040"/>
          <a:ext cx="7086600" cy="438912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err="1">
                          <a:latin typeface="Arial" panose="020B0604020202020204" pitchFamily="34" charset="0"/>
                          <a:cs typeface="Arial" panose="020B0604020202020204" pitchFamily="34" charset="0"/>
                        </a:rPr>
                        <a:t>PoW</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BFT</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Identity</a:t>
                      </a:r>
                    </a:p>
                  </a:txBody>
                  <a:tcPr/>
                </a:tc>
                <a:tc>
                  <a:txBody>
                    <a:bodyPr/>
                    <a:lstStyle/>
                    <a:p>
                      <a:pPr algn="ctr"/>
                      <a:r>
                        <a:rPr lang="en-US" sz="2400" dirty="0">
                          <a:latin typeface="Arial" panose="020B0604020202020204" pitchFamily="34" charset="0"/>
                          <a:cs typeface="Arial" panose="020B0604020202020204" pitchFamily="34" charset="0"/>
                        </a:rPr>
                        <a:t>Don’t care</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Care</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Finality</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No</a:t>
                      </a:r>
                    </a:p>
                  </a:txBody>
                  <a:tcPr/>
                </a:tc>
                <a:tc>
                  <a:txBody>
                    <a:bodyPr/>
                    <a:lstStyle/>
                    <a:p>
                      <a:pPr algn="ctr"/>
                      <a:r>
                        <a:rPr lang="en-US" sz="2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Node scalability</a:t>
                      </a:r>
                    </a:p>
                  </a:txBody>
                  <a:tcPr/>
                </a:tc>
                <a:tc>
                  <a:txBody>
                    <a:bodyPr/>
                    <a:lstStyle/>
                    <a:p>
                      <a:pPr algn="ctr"/>
                      <a:r>
                        <a:rPr lang="en-US" sz="2400" dirty="0">
                          <a:latin typeface="Arial" panose="020B0604020202020204" pitchFamily="34" charset="0"/>
                          <a:cs typeface="Arial" panose="020B0604020202020204" pitchFamily="34" charset="0"/>
                        </a:rPr>
                        <a:t>Excellent</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Limited </a:t>
                      </a: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Power Hungry?</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Bad</a:t>
                      </a:r>
                    </a:p>
                  </a:txBody>
                  <a:tcPr/>
                </a:tc>
                <a:tc>
                  <a:txBody>
                    <a:bodyPr/>
                    <a:lstStyle/>
                    <a:p>
                      <a:pPr algn="ctr"/>
                      <a:r>
                        <a:rPr lang="en-US" sz="2400" dirty="0">
                          <a:latin typeface="Arial" panose="020B0604020202020204" pitchFamily="34" charset="0"/>
                          <a:cs typeface="Arial" panose="020B0604020202020204" pitchFamily="34" charset="0"/>
                        </a:rPr>
                        <a:t>Good</a:t>
                      </a: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Adversary</a:t>
                      </a:r>
                    </a:p>
                  </a:txBody>
                  <a:tcPr/>
                </a:tc>
                <a:tc>
                  <a:txBody>
                    <a:bodyPr/>
                    <a:lstStyle/>
                    <a:p>
                      <a:pPr algn="ctr"/>
                      <a:r>
                        <a:rPr lang="en-US" sz="2400" dirty="0">
                          <a:latin typeface="Arial" panose="020B0604020202020204" pitchFamily="34" charset="0"/>
                          <a:cs typeface="Arial" panose="020B0604020202020204" pitchFamily="34" charset="0"/>
                        </a:rPr>
                        <a:t>~25%</a:t>
                      </a:r>
                    </a:p>
                  </a:txBody>
                  <a:tcPr/>
                </a:tc>
                <a:tc>
                  <a:txBody>
                    <a:bodyPr/>
                    <a:lstStyle/>
                    <a:p>
                      <a:pPr algn="ctr"/>
                      <a:r>
                        <a:rPr lang="en-US" sz="2400" dirty="0">
                          <a:latin typeface="Arial" panose="020B0604020202020204" pitchFamily="34" charset="0"/>
                          <a:cs typeface="Arial" panose="020B0604020202020204" pitchFamily="34" charset="0"/>
                        </a:rPr>
                        <a:t>33%</a:t>
                      </a:r>
                    </a:p>
                  </a:txBody>
                  <a:tcPr/>
                </a:tc>
                <a:extLst>
                  <a:ext uri="{0D108BD9-81ED-4DB2-BD59-A6C34878D82A}">
                    <a16:rowId xmlns:a16="http://schemas.microsoft.com/office/drawing/2014/main" val="10005"/>
                  </a:ext>
                </a:extLst>
              </a:tr>
              <a:tr h="370840">
                <a:tc>
                  <a:txBody>
                    <a:bodyPr/>
                    <a:lstStyle/>
                    <a:p>
                      <a:pPr algn="ctr"/>
                      <a:r>
                        <a:rPr lang="en-US" sz="2400" dirty="0">
                          <a:latin typeface="Arial" panose="020B0604020202020204" pitchFamily="34" charset="0"/>
                          <a:cs typeface="Arial" panose="020B0604020202020204" pitchFamily="34" charset="0"/>
                        </a:rPr>
                        <a:t>Synchrony</a:t>
                      </a:r>
                    </a:p>
                  </a:txBody>
                  <a:tcPr/>
                </a:tc>
                <a:tc>
                  <a:txBody>
                    <a:bodyPr/>
                    <a:lstStyle/>
                    <a:p>
                      <a:pPr algn="ctr"/>
                      <a:r>
                        <a:rPr lang="en-US" sz="2400" dirty="0">
                          <a:latin typeface="Arial" panose="020B0604020202020204" pitchFamily="34" charset="0"/>
                          <a:cs typeface="Arial" panose="020B0604020202020204" pitchFamily="34" charset="0"/>
                        </a:rPr>
                        <a:t>Synchronous</a:t>
                      </a:r>
                    </a:p>
                  </a:txBody>
                  <a:tcPr/>
                </a:tc>
                <a:tc>
                  <a:txBody>
                    <a:bodyPr/>
                    <a:lstStyle/>
                    <a:p>
                      <a:pPr algn="ctr"/>
                      <a:r>
                        <a:rPr lang="en-US" sz="2400" dirty="0">
                          <a:latin typeface="Arial" panose="020B0604020202020204" pitchFamily="34" charset="0"/>
                          <a:cs typeface="Arial" panose="020B0604020202020204" pitchFamily="34" charset="0"/>
                        </a:rPr>
                        <a:t>Semi-Synchronous</a:t>
                      </a:r>
                    </a:p>
                  </a:txBody>
                  <a:tcPr/>
                </a:tc>
                <a:extLst>
                  <a:ext uri="{0D108BD9-81ED-4DB2-BD59-A6C34878D82A}">
                    <a16:rowId xmlns:a16="http://schemas.microsoft.com/office/drawing/2014/main" val="10006"/>
                  </a:ext>
                </a:extLst>
              </a:tr>
              <a:tr h="370840">
                <a:tc>
                  <a:txBody>
                    <a:bodyPr/>
                    <a:lstStyle/>
                    <a:p>
                      <a:pPr algn="ctr"/>
                      <a:r>
                        <a:rPr lang="en-US" sz="2400" dirty="0">
                          <a:latin typeface="Arial" panose="020B0604020202020204" pitchFamily="34" charset="0"/>
                          <a:cs typeface="Arial" panose="020B0604020202020204" pitchFamily="34" charset="0"/>
                        </a:rPr>
                        <a:t>Correctness Proof</a:t>
                      </a:r>
                    </a:p>
                  </a:txBody>
                  <a:tcPr/>
                </a:tc>
                <a:tc>
                  <a:txBody>
                    <a:bodyPr/>
                    <a:lstStyle/>
                    <a:p>
                      <a:pPr algn="ctr"/>
                      <a:endParaRPr lang="en-US" sz="24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03314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solidFill>
                  <a:srgbClr val="FFFF00"/>
                </a:solidFill>
              </a:rPr>
              <a:t>PoW</a:t>
            </a:r>
            <a:r>
              <a:rPr lang="en-US" dirty="0">
                <a:solidFill>
                  <a:srgbClr val="FFFF00"/>
                </a:solidFill>
              </a:rPr>
              <a:t> vs BFT</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57370391"/>
              </p:ext>
            </p:extLst>
          </p:nvPr>
        </p:nvGraphicFramePr>
        <p:xfrm>
          <a:off x="1028700" y="1844040"/>
          <a:ext cx="7086600" cy="438912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70840">
                <a:tc>
                  <a:txBody>
                    <a:bodyPr/>
                    <a:lstStyle/>
                    <a:p>
                      <a:pPr algn="ct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err="1">
                          <a:latin typeface="Arial" panose="020B0604020202020204" pitchFamily="34" charset="0"/>
                          <a:cs typeface="Arial" panose="020B0604020202020204" pitchFamily="34" charset="0"/>
                        </a:rPr>
                        <a:t>PoW</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BFT</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Identity</a:t>
                      </a:r>
                    </a:p>
                  </a:txBody>
                  <a:tcPr/>
                </a:tc>
                <a:tc>
                  <a:txBody>
                    <a:bodyPr/>
                    <a:lstStyle/>
                    <a:p>
                      <a:pPr algn="ctr"/>
                      <a:r>
                        <a:rPr lang="en-US" sz="2400" dirty="0">
                          <a:latin typeface="Arial" panose="020B0604020202020204" pitchFamily="34" charset="0"/>
                          <a:cs typeface="Arial" panose="020B0604020202020204" pitchFamily="34" charset="0"/>
                        </a:rPr>
                        <a:t>Don’t care</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Care</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Finality</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No</a:t>
                      </a:r>
                    </a:p>
                  </a:txBody>
                  <a:tcPr/>
                </a:tc>
                <a:tc>
                  <a:txBody>
                    <a:bodyPr/>
                    <a:lstStyle/>
                    <a:p>
                      <a:pPr algn="ctr"/>
                      <a:r>
                        <a:rPr lang="en-US" sz="2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Node scalability</a:t>
                      </a:r>
                    </a:p>
                  </a:txBody>
                  <a:tcPr/>
                </a:tc>
                <a:tc>
                  <a:txBody>
                    <a:bodyPr/>
                    <a:lstStyle/>
                    <a:p>
                      <a:pPr algn="ctr"/>
                      <a:r>
                        <a:rPr lang="en-US" sz="2400" dirty="0">
                          <a:latin typeface="Arial" panose="020B0604020202020204" pitchFamily="34" charset="0"/>
                          <a:cs typeface="Arial" panose="020B0604020202020204" pitchFamily="34" charset="0"/>
                        </a:rPr>
                        <a:t>Excellent</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Limited </a:t>
                      </a: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Power Hungry?</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Bad</a:t>
                      </a:r>
                    </a:p>
                  </a:txBody>
                  <a:tcPr/>
                </a:tc>
                <a:tc>
                  <a:txBody>
                    <a:bodyPr/>
                    <a:lstStyle/>
                    <a:p>
                      <a:pPr algn="ctr"/>
                      <a:r>
                        <a:rPr lang="en-US" sz="2400" dirty="0">
                          <a:latin typeface="Arial" panose="020B0604020202020204" pitchFamily="34" charset="0"/>
                          <a:cs typeface="Arial" panose="020B0604020202020204" pitchFamily="34" charset="0"/>
                        </a:rPr>
                        <a:t>Good</a:t>
                      </a: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Adversary</a:t>
                      </a:r>
                    </a:p>
                  </a:txBody>
                  <a:tcPr/>
                </a:tc>
                <a:tc>
                  <a:txBody>
                    <a:bodyPr/>
                    <a:lstStyle/>
                    <a:p>
                      <a:pPr algn="ctr"/>
                      <a:r>
                        <a:rPr lang="en-US" sz="2400" dirty="0">
                          <a:latin typeface="Arial" panose="020B0604020202020204" pitchFamily="34" charset="0"/>
                          <a:cs typeface="Arial" panose="020B0604020202020204" pitchFamily="34" charset="0"/>
                        </a:rPr>
                        <a:t>~25%</a:t>
                      </a:r>
                    </a:p>
                  </a:txBody>
                  <a:tcPr/>
                </a:tc>
                <a:tc>
                  <a:txBody>
                    <a:bodyPr/>
                    <a:lstStyle/>
                    <a:p>
                      <a:pPr algn="ctr"/>
                      <a:r>
                        <a:rPr lang="en-US" sz="2400" dirty="0">
                          <a:latin typeface="Arial" panose="020B0604020202020204" pitchFamily="34" charset="0"/>
                          <a:cs typeface="Arial" panose="020B0604020202020204" pitchFamily="34" charset="0"/>
                        </a:rPr>
                        <a:t>33%</a:t>
                      </a:r>
                    </a:p>
                  </a:txBody>
                  <a:tcPr/>
                </a:tc>
                <a:extLst>
                  <a:ext uri="{0D108BD9-81ED-4DB2-BD59-A6C34878D82A}">
                    <a16:rowId xmlns:a16="http://schemas.microsoft.com/office/drawing/2014/main" val="10005"/>
                  </a:ext>
                </a:extLst>
              </a:tr>
              <a:tr h="370840">
                <a:tc>
                  <a:txBody>
                    <a:bodyPr/>
                    <a:lstStyle/>
                    <a:p>
                      <a:pPr algn="ctr"/>
                      <a:r>
                        <a:rPr lang="en-US" sz="2400" dirty="0">
                          <a:latin typeface="Arial" panose="020B0604020202020204" pitchFamily="34" charset="0"/>
                          <a:cs typeface="Arial" panose="020B0604020202020204" pitchFamily="34" charset="0"/>
                        </a:rPr>
                        <a:t>Synchrony</a:t>
                      </a:r>
                    </a:p>
                  </a:txBody>
                  <a:tcPr/>
                </a:tc>
                <a:tc>
                  <a:txBody>
                    <a:bodyPr/>
                    <a:lstStyle/>
                    <a:p>
                      <a:pPr algn="ctr"/>
                      <a:r>
                        <a:rPr lang="en-US" sz="2400" dirty="0">
                          <a:latin typeface="Arial" panose="020B0604020202020204" pitchFamily="34" charset="0"/>
                          <a:cs typeface="Arial" panose="020B0604020202020204" pitchFamily="34" charset="0"/>
                        </a:rPr>
                        <a:t>Synchronous</a:t>
                      </a:r>
                    </a:p>
                  </a:txBody>
                  <a:tcPr/>
                </a:tc>
                <a:tc>
                  <a:txBody>
                    <a:bodyPr/>
                    <a:lstStyle/>
                    <a:p>
                      <a:pPr algn="ctr"/>
                      <a:r>
                        <a:rPr lang="en-US" sz="2400" dirty="0">
                          <a:latin typeface="Arial" panose="020B0604020202020204" pitchFamily="34" charset="0"/>
                          <a:cs typeface="Arial" panose="020B0604020202020204" pitchFamily="34" charset="0"/>
                        </a:rPr>
                        <a:t>Semi-Synchronous</a:t>
                      </a:r>
                    </a:p>
                  </a:txBody>
                  <a:tcPr/>
                </a:tc>
                <a:extLst>
                  <a:ext uri="{0D108BD9-81ED-4DB2-BD59-A6C34878D82A}">
                    <a16:rowId xmlns:a16="http://schemas.microsoft.com/office/drawing/2014/main" val="10006"/>
                  </a:ext>
                </a:extLst>
              </a:tr>
              <a:tr h="370840">
                <a:tc>
                  <a:txBody>
                    <a:bodyPr/>
                    <a:lstStyle/>
                    <a:p>
                      <a:pPr algn="ctr"/>
                      <a:r>
                        <a:rPr lang="en-US" sz="2400" dirty="0">
                          <a:latin typeface="Arial" panose="020B0604020202020204" pitchFamily="34" charset="0"/>
                          <a:cs typeface="Arial" panose="020B0604020202020204" pitchFamily="34" charset="0"/>
                        </a:rPr>
                        <a:t>Correctness Proof</a:t>
                      </a:r>
                    </a:p>
                  </a:txBody>
                  <a:tcPr/>
                </a:tc>
                <a:tc>
                  <a:txBody>
                    <a:bodyPr/>
                    <a:lstStyle/>
                    <a:p>
                      <a:pPr algn="ctr"/>
                      <a:r>
                        <a:rPr lang="en-US" sz="2400" dirty="0">
                          <a:solidFill>
                            <a:srgbClr val="FF0000"/>
                          </a:solidFill>
                          <a:latin typeface="Arial" panose="020B0604020202020204" pitchFamily="34" charset="0"/>
                          <a:cs typeface="Arial" panose="020B0604020202020204" pitchFamily="34" charset="0"/>
                        </a:rPr>
                        <a:t>Not Really</a:t>
                      </a:r>
                    </a:p>
                  </a:txBody>
                  <a:tcPr/>
                </a:tc>
                <a:tc>
                  <a:txBody>
                    <a:bodyPr/>
                    <a:lstStyle/>
                    <a:p>
                      <a:pPr algn="ctr"/>
                      <a:r>
                        <a:rPr lang="en-US" sz="24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01447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FFFF00"/>
                </a:solidFill>
              </a:rPr>
              <a:t>Block Party</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36</a:t>
            </a:fld>
            <a:endParaRPr lang="en-US" dirty="0"/>
          </a:p>
        </p:txBody>
      </p:sp>
      <p:sp>
        <p:nvSpPr>
          <p:cNvPr id="3" name="Rounded Rectangle 2"/>
          <p:cNvSpPr/>
          <p:nvPr/>
        </p:nvSpPr>
        <p:spPr bwMode="auto">
          <a:xfrm>
            <a:off x="6174951" y="3059276"/>
            <a:ext cx="1381549"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sp>
        <p:nvSpPr>
          <p:cNvPr id="11" name="TextBox 10"/>
          <p:cNvSpPr txBox="1"/>
          <p:nvPr/>
        </p:nvSpPr>
        <p:spPr bwMode="auto">
          <a:xfrm>
            <a:off x="647639" y="2246769"/>
            <a:ext cx="3762568"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Each block eventually:</a:t>
            </a:r>
            <a:endParaRPr lang="en-US" sz="2800" i="1" dirty="0">
              <a:solidFill>
                <a:srgbClr val="FFFF00"/>
              </a:solidFill>
              <a:latin typeface="Arial" panose="020B0604020202020204" pitchFamily="34" charset="0"/>
              <a:cs typeface="Arial" panose="020B0604020202020204" pitchFamily="34" charset="0"/>
            </a:endParaRPr>
          </a:p>
        </p:txBody>
      </p:sp>
      <p:sp>
        <p:nvSpPr>
          <p:cNvPr id="12" name="TextBox 11"/>
          <p:cNvSpPr txBox="1"/>
          <p:nvPr/>
        </p:nvSpPr>
        <p:spPr bwMode="auto">
          <a:xfrm>
            <a:off x="647639" y="3928935"/>
            <a:ext cx="160492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Rejected</a:t>
            </a:r>
          </a:p>
        </p:txBody>
      </p:sp>
      <p:sp>
        <p:nvSpPr>
          <p:cNvPr id="13" name="TextBox 3"/>
          <p:cNvSpPr txBox="1"/>
          <p:nvPr/>
        </p:nvSpPr>
        <p:spPr bwMode="auto">
          <a:xfrm>
            <a:off x="647639" y="3074719"/>
            <a:ext cx="2443298"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Committed, or</a:t>
            </a:r>
          </a:p>
        </p:txBody>
      </p:sp>
      <p:sp>
        <p:nvSpPr>
          <p:cNvPr id="14" name="TextBox 13"/>
          <p:cNvSpPr txBox="1"/>
          <p:nvPr/>
        </p:nvSpPr>
        <p:spPr bwMode="auto">
          <a:xfrm>
            <a:off x="647639" y="4829257"/>
            <a:ext cx="408317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Goal is agreement on …</a:t>
            </a:r>
          </a:p>
        </p:txBody>
      </p:sp>
      <p:sp>
        <p:nvSpPr>
          <p:cNvPr id="15" name="TextBox 14"/>
          <p:cNvSpPr txBox="1"/>
          <p:nvPr/>
        </p:nvSpPr>
        <p:spPr bwMode="auto">
          <a:xfrm>
            <a:off x="647639" y="5611101"/>
            <a:ext cx="6001386"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 growing chain of committed blocks</a:t>
            </a:r>
          </a:p>
        </p:txBody>
      </p:sp>
    </p:spTree>
    <p:extLst>
      <p:ext uri="{BB962C8B-B14F-4D97-AF65-F5344CB8AC3E}">
        <p14:creationId xmlns:p14="http://schemas.microsoft.com/office/powerpoint/2010/main" val="392391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FFFF00"/>
                </a:solidFill>
              </a:rPr>
              <a:t>Parent Pointers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37</a:t>
            </a:fld>
            <a:endParaRPr lang="en-US" dirty="0"/>
          </a:p>
        </p:txBody>
      </p:sp>
      <p:sp>
        <p:nvSpPr>
          <p:cNvPr id="3" name="Rounded Rectangle 2"/>
          <p:cNvSpPr/>
          <p:nvPr/>
        </p:nvSpPr>
        <p:spPr bwMode="auto">
          <a:xfrm>
            <a:off x="1642653" y="2769989"/>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sp>
        <p:nvSpPr>
          <p:cNvPr id="4" name="Rounded Rectangle 3"/>
          <p:cNvSpPr/>
          <p:nvPr/>
        </p:nvSpPr>
        <p:spPr bwMode="auto">
          <a:xfrm>
            <a:off x="3501688" y="2774156"/>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6" name="Straight Arrow Connector 5"/>
          <p:cNvCxnSpPr/>
          <p:nvPr/>
        </p:nvCxnSpPr>
        <p:spPr bwMode="auto">
          <a:xfrm flipH="1" flipV="1">
            <a:off x="2590800" y="3025378"/>
            <a:ext cx="910888" cy="4167"/>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7" name="Rounded Rectangle 6"/>
          <p:cNvSpPr/>
          <p:nvPr/>
        </p:nvSpPr>
        <p:spPr bwMode="auto">
          <a:xfrm>
            <a:off x="3501688" y="3675857"/>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8" name="Straight Arrow Connector 7"/>
          <p:cNvCxnSpPr>
            <a:stCxn id="7" idx="1"/>
            <a:endCxn id="3" idx="3"/>
          </p:cNvCxnSpPr>
          <p:nvPr/>
        </p:nvCxnSpPr>
        <p:spPr bwMode="auto">
          <a:xfrm flipH="1" flipV="1">
            <a:off x="2590800" y="3025378"/>
            <a:ext cx="910888" cy="905868"/>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11" name="Rounded Rectangle 10"/>
          <p:cNvSpPr/>
          <p:nvPr/>
        </p:nvSpPr>
        <p:spPr bwMode="auto">
          <a:xfrm>
            <a:off x="5401707" y="3658792"/>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12" name="Straight Arrow Connector 11"/>
          <p:cNvCxnSpPr/>
          <p:nvPr/>
        </p:nvCxnSpPr>
        <p:spPr bwMode="auto">
          <a:xfrm flipH="1">
            <a:off x="4449835" y="3914181"/>
            <a:ext cx="951872" cy="17065"/>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5" name="Rounded Rectangular Callout 4"/>
          <p:cNvSpPr/>
          <p:nvPr/>
        </p:nvSpPr>
        <p:spPr bwMode="auto">
          <a:xfrm>
            <a:off x="2976085" y="4945261"/>
            <a:ext cx="4909057" cy="510778"/>
          </a:xfrm>
          <a:prstGeom prst="wedgeRoundRectCallout">
            <a:avLst>
              <a:gd name="adj1" fmla="val 33450"/>
              <a:gd name="adj2" fmla="val -208658"/>
              <a:gd name="adj3" fmla="val 16667"/>
            </a:avLst>
          </a:prstGeom>
          <a:noFill/>
          <a:ln w="38100" cap="flat" cmpd="sng" algn="ctr">
            <a:solidFill>
              <a:srgbClr val="FFFF00"/>
            </a:solidFill>
            <a:prstDash val="sysDot"/>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r>
              <a:rPr lang="en-US" dirty="0">
                <a:solidFill>
                  <a:srgbClr val="FFFF00"/>
                </a:solidFill>
                <a:latin typeface="Arial" panose="020B0604020202020204" pitchFamily="34" charset="0"/>
                <a:cs typeface="Arial" panose="020B0604020202020204" pitchFamily="34" charset="0"/>
              </a:rPr>
              <a:t>Transitive closure forms </a:t>
            </a:r>
            <a:r>
              <a:rPr lang="en-US" i="1" dirty="0">
                <a:solidFill>
                  <a:schemeClr val="tx1"/>
                </a:solidFill>
                <a:latin typeface="Arial" panose="020B0604020202020204" pitchFamily="34" charset="0"/>
                <a:cs typeface="Arial" panose="020B0604020202020204" pitchFamily="34" charset="0"/>
              </a:rPr>
              <a:t>ancestors</a:t>
            </a:r>
          </a:p>
        </p:txBody>
      </p:sp>
      <p:sp>
        <p:nvSpPr>
          <p:cNvPr id="20" name="Rounded Rectangle 19"/>
          <p:cNvSpPr/>
          <p:nvPr/>
        </p:nvSpPr>
        <p:spPr bwMode="auto">
          <a:xfrm>
            <a:off x="7288880" y="3675857"/>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21" name="Straight Arrow Connector 20"/>
          <p:cNvCxnSpPr/>
          <p:nvPr/>
        </p:nvCxnSpPr>
        <p:spPr bwMode="auto">
          <a:xfrm flipH="1">
            <a:off x="6337008" y="3931246"/>
            <a:ext cx="951872" cy="17065"/>
          </a:xfrm>
          <a:prstGeom prst="straightConnector1">
            <a:avLst/>
          </a:prstGeom>
          <a:solidFill>
            <a:srgbClr val="FFFFCC"/>
          </a:solidFill>
          <a:ln w="76200" cap="flat" cmpd="sng" algn="ctr">
            <a:solidFill>
              <a:srgbClr val="FFFF00"/>
            </a:solidFill>
            <a:prstDash val="sysDot"/>
            <a:round/>
            <a:headEnd type="none" w="med" len="med"/>
            <a:tailEnd type="triangle" w="med" len="med"/>
          </a:ln>
          <a:effectLst/>
        </p:spPr>
      </p:cxnSp>
    </p:spTree>
    <p:extLst>
      <p:ext uri="{BB962C8B-B14F-4D97-AF65-F5344CB8AC3E}">
        <p14:creationId xmlns:p14="http://schemas.microsoft.com/office/powerpoint/2010/main" val="32573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FFFF00"/>
                </a:solidFill>
              </a:rPr>
              <a:t>Parent Pointers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38</a:t>
            </a:fld>
            <a:endParaRPr lang="en-US" dirty="0"/>
          </a:p>
        </p:txBody>
      </p:sp>
      <p:sp>
        <p:nvSpPr>
          <p:cNvPr id="3" name="Rounded Rectangle 2"/>
          <p:cNvSpPr/>
          <p:nvPr/>
        </p:nvSpPr>
        <p:spPr bwMode="auto">
          <a:xfrm>
            <a:off x="1642653" y="2769989"/>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sp>
        <p:nvSpPr>
          <p:cNvPr id="4" name="Rounded Rectangle 3"/>
          <p:cNvSpPr/>
          <p:nvPr/>
        </p:nvSpPr>
        <p:spPr bwMode="auto">
          <a:xfrm>
            <a:off x="3501688" y="2774156"/>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6" name="Straight Arrow Connector 5"/>
          <p:cNvCxnSpPr/>
          <p:nvPr/>
        </p:nvCxnSpPr>
        <p:spPr bwMode="auto">
          <a:xfrm flipH="1" flipV="1">
            <a:off x="2590800" y="3025378"/>
            <a:ext cx="910888" cy="4167"/>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7" name="Rounded Rectangle 6"/>
          <p:cNvSpPr/>
          <p:nvPr/>
        </p:nvSpPr>
        <p:spPr bwMode="auto">
          <a:xfrm>
            <a:off x="3501688" y="3675857"/>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8" name="Straight Arrow Connector 7"/>
          <p:cNvCxnSpPr>
            <a:stCxn id="7" idx="1"/>
            <a:endCxn id="3" idx="3"/>
          </p:cNvCxnSpPr>
          <p:nvPr/>
        </p:nvCxnSpPr>
        <p:spPr bwMode="auto">
          <a:xfrm flipH="1" flipV="1">
            <a:off x="2590800" y="3025378"/>
            <a:ext cx="910888" cy="905868"/>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11" name="Rounded Rectangle 10"/>
          <p:cNvSpPr/>
          <p:nvPr/>
        </p:nvSpPr>
        <p:spPr bwMode="auto">
          <a:xfrm>
            <a:off x="5401707" y="3658792"/>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12" name="Straight Arrow Connector 11"/>
          <p:cNvCxnSpPr/>
          <p:nvPr/>
        </p:nvCxnSpPr>
        <p:spPr bwMode="auto">
          <a:xfrm flipH="1">
            <a:off x="4449835" y="3914181"/>
            <a:ext cx="951872" cy="17065"/>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cxnSp>
        <p:nvCxnSpPr>
          <p:cNvPr id="15" name="Straight Connector 14"/>
          <p:cNvCxnSpPr/>
          <p:nvPr/>
        </p:nvCxnSpPr>
        <p:spPr bwMode="auto">
          <a:xfrm rot="5400000">
            <a:off x="1383699" y="3922713"/>
            <a:ext cx="3325090" cy="0"/>
          </a:xfrm>
          <a:prstGeom prst="line">
            <a:avLst/>
          </a:prstGeom>
          <a:noFill/>
          <a:ln w="38100" cap="flat" cmpd="sng" algn="ctr">
            <a:solidFill>
              <a:schemeClr val="tx1"/>
            </a:solidFill>
            <a:prstDash val="dash"/>
            <a:round/>
            <a:headEnd type="none" w="med" len="med"/>
            <a:tailEnd type="none" w="med" len="med"/>
          </a:ln>
          <a:effectLst/>
        </p:spPr>
      </p:cxnSp>
      <p:cxnSp>
        <p:nvCxnSpPr>
          <p:cNvPr id="16" name="Straight Connector 15"/>
          <p:cNvCxnSpPr/>
          <p:nvPr/>
        </p:nvCxnSpPr>
        <p:spPr bwMode="auto">
          <a:xfrm rot="5400000">
            <a:off x="3263226" y="3936567"/>
            <a:ext cx="3325090" cy="0"/>
          </a:xfrm>
          <a:prstGeom prst="line">
            <a:avLst/>
          </a:prstGeom>
          <a:noFill/>
          <a:ln w="38100" cap="flat" cmpd="sng" algn="ctr">
            <a:solidFill>
              <a:schemeClr val="tx1"/>
            </a:solidFill>
            <a:prstDash val="dash"/>
            <a:round/>
            <a:headEnd type="none" w="med" len="med"/>
            <a:tailEnd type="none" w="med" len="med"/>
          </a:ln>
          <a:effectLst/>
        </p:spPr>
      </p:cxnSp>
      <p:sp>
        <p:nvSpPr>
          <p:cNvPr id="17" name="TextBox 16"/>
          <p:cNvSpPr txBox="1"/>
          <p:nvPr/>
        </p:nvSpPr>
        <p:spPr bwMode="auto">
          <a:xfrm>
            <a:off x="3463442" y="4711700"/>
            <a:ext cx="1024639" cy="83099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height</a:t>
            </a:r>
          </a:p>
          <a:p>
            <a:pPr algn="ctr"/>
            <a:r>
              <a:rPr lang="en-US" i="1" dirty="0">
                <a:solidFill>
                  <a:srgbClr val="FFC000"/>
                </a:solidFill>
                <a:latin typeface="Arial" panose="020B0604020202020204" pitchFamily="34" charset="0"/>
                <a:cs typeface="Arial" panose="020B0604020202020204" pitchFamily="34" charset="0"/>
              </a:rPr>
              <a:t>k</a:t>
            </a:r>
          </a:p>
        </p:txBody>
      </p:sp>
      <p:sp>
        <p:nvSpPr>
          <p:cNvPr id="18" name="TextBox 17"/>
          <p:cNvSpPr txBox="1"/>
          <p:nvPr/>
        </p:nvSpPr>
        <p:spPr bwMode="auto">
          <a:xfrm>
            <a:off x="5363461" y="4699000"/>
            <a:ext cx="1024639" cy="83099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height</a:t>
            </a:r>
          </a:p>
          <a:p>
            <a:pPr algn="ctr"/>
            <a:r>
              <a:rPr lang="en-US" i="1" dirty="0">
                <a:solidFill>
                  <a:srgbClr val="FFC000"/>
                </a:solidFill>
                <a:latin typeface="Arial" panose="020B0604020202020204" pitchFamily="34" charset="0"/>
                <a:cs typeface="Arial" panose="020B0604020202020204" pitchFamily="34" charset="0"/>
              </a:rPr>
              <a:t>k</a:t>
            </a:r>
            <a:r>
              <a:rPr lang="en-US" dirty="0">
                <a:solidFill>
                  <a:srgbClr val="FFC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835432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FFFF00"/>
                </a:solidFill>
              </a:rPr>
              <a:t>Parent Pointers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39</a:t>
            </a:fld>
            <a:endParaRPr lang="en-US" dirty="0"/>
          </a:p>
        </p:txBody>
      </p:sp>
      <p:sp>
        <p:nvSpPr>
          <p:cNvPr id="3" name="Rounded Rectangle 2"/>
          <p:cNvSpPr/>
          <p:nvPr/>
        </p:nvSpPr>
        <p:spPr bwMode="auto">
          <a:xfrm>
            <a:off x="1642653" y="2769989"/>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sp>
        <p:nvSpPr>
          <p:cNvPr id="4" name="Rounded Rectangle 3"/>
          <p:cNvSpPr/>
          <p:nvPr/>
        </p:nvSpPr>
        <p:spPr bwMode="auto">
          <a:xfrm>
            <a:off x="3501688" y="2774156"/>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6" name="Straight Arrow Connector 5"/>
          <p:cNvCxnSpPr/>
          <p:nvPr/>
        </p:nvCxnSpPr>
        <p:spPr bwMode="auto">
          <a:xfrm flipH="1" flipV="1">
            <a:off x="2590800" y="3025378"/>
            <a:ext cx="910888" cy="4167"/>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7" name="Rounded Rectangle 6"/>
          <p:cNvSpPr/>
          <p:nvPr/>
        </p:nvSpPr>
        <p:spPr bwMode="auto">
          <a:xfrm>
            <a:off x="3501688" y="3675857"/>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8" name="Straight Arrow Connector 7"/>
          <p:cNvCxnSpPr>
            <a:stCxn id="7" idx="1"/>
            <a:endCxn id="3" idx="3"/>
          </p:cNvCxnSpPr>
          <p:nvPr/>
        </p:nvCxnSpPr>
        <p:spPr bwMode="auto">
          <a:xfrm flipH="1" flipV="1">
            <a:off x="2590800" y="3025378"/>
            <a:ext cx="910888" cy="905868"/>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11" name="Rounded Rectangle 10"/>
          <p:cNvSpPr/>
          <p:nvPr/>
        </p:nvSpPr>
        <p:spPr bwMode="auto">
          <a:xfrm>
            <a:off x="5401707" y="3658792"/>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12" name="Straight Arrow Connector 11"/>
          <p:cNvCxnSpPr/>
          <p:nvPr/>
        </p:nvCxnSpPr>
        <p:spPr bwMode="auto">
          <a:xfrm flipH="1">
            <a:off x="4449835" y="3914181"/>
            <a:ext cx="951872" cy="17065"/>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cxnSp>
        <p:nvCxnSpPr>
          <p:cNvPr id="15" name="Straight Connector 14"/>
          <p:cNvCxnSpPr/>
          <p:nvPr/>
        </p:nvCxnSpPr>
        <p:spPr bwMode="auto">
          <a:xfrm rot="5400000">
            <a:off x="1383699" y="3922713"/>
            <a:ext cx="3325090" cy="0"/>
          </a:xfrm>
          <a:prstGeom prst="line">
            <a:avLst/>
          </a:prstGeom>
          <a:noFill/>
          <a:ln w="38100" cap="flat" cmpd="sng" algn="ctr">
            <a:solidFill>
              <a:schemeClr val="tx1"/>
            </a:solidFill>
            <a:prstDash val="dash"/>
            <a:round/>
            <a:headEnd type="none" w="med" len="med"/>
            <a:tailEnd type="none" w="med" len="med"/>
          </a:ln>
          <a:effectLst/>
        </p:spPr>
      </p:cxnSp>
      <p:cxnSp>
        <p:nvCxnSpPr>
          <p:cNvPr id="16" name="Straight Connector 15"/>
          <p:cNvCxnSpPr/>
          <p:nvPr/>
        </p:nvCxnSpPr>
        <p:spPr bwMode="auto">
          <a:xfrm rot="5400000">
            <a:off x="3263226" y="3936567"/>
            <a:ext cx="3325090" cy="0"/>
          </a:xfrm>
          <a:prstGeom prst="line">
            <a:avLst/>
          </a:prstGeom>
          <a:noFill/>
          <a:ln w="38100" cap="flat" cmpd="sng" algn="ctr">
            <a:solidFill>
              <a:schemeClr val="tx1"/>
            </a:solidFill>
            <a:prstDash val="dash"/>
            <a:round/>
            <a:headEnd type="none" w="med" len="med"/>
            <a:tailEnd type="none" w="med" len="med"/>
          </a:ln>
          <a:effectLst/>
        </p:spPr>
      </p:cxnSp>
      <p:sp>
        <p:nvSpPr>
          <p:cNvPr id="17" name="TextBox 16"/>
          <p:cNvSpPr txBox="1"/>
          <p:nvPr/>
        </p:nvSpPr>
        <p:spPr bwMode="auto">
          <a:xfrm>
            <a:off x="3463442" y="4711700"/>
            <a:ext cx="1024639" cy="83099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height</a:t>
            </a:r>
          </a:p>
          <a:p>
            <a:pPr algn="ctr"/>
            <a:r>
              <a:rPr lang="en-US" i="1" dirty="0">
                <a:solidFill>
                  <a:srgbClr val="FFC000"/>
                </a:solidFill>
                <a:latin typeface="Arial" panose="020B0604020202020204" pitchFamily="34" charset="0"/>
                <a:cs typeface="Arial" panose="020B0604020202020204" pitchFamily="34" charset="0"/>
              </a:rPr>
              <a:t>k</a:t>
            </a:r>
          </a:p>
        </p:txBody>
      </p:sp>
      <p:sp>
        <p:nvSpPr>
          <p:cNvPr id="18" name="TextBox 17"/>
          <p:cNvSpPr txBox="1"/>
          <p:nvPr/>
        </p:nvSpPr>
        <p:spPr bwMode="auto">
          <a:xfrm>
            <a:off x="5363461" y="4699000"/>
            <a:ext cx="1024639" cy="83099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height</a:t>
            </a:r>
          </a:p>
          <a:p>
            <a:pPr algn="ctr"/>
            <a:r>
              <a:rPr lang="en-US" i="1" dirty="0">
                <a:solidFill>
                  <a:srgbClr val="FFC000"/>
                </a:solidFill>
                <a:latin typeface="Arial" panose="020B0604020202020204" pitchFamily="34" charset="0"/>
                <a:cs typeface="Arial" panose="020B0604020202020204" pitchFamily="34" charset="0"/>
              </a:rPr>
              <a:t>k</a:t>
            </a:r>
            <a:r>
              <a:rPr lang="en-US" dirty="0">
                <a:solidFill>
                  <a:srgbClr val="FFC000"/>
                </a:solidFill>
                <a:latin typeface="Arial" panose="020B0604020202020204" pitchFamily="34" charset="0"/>
                <a:cs typeface="Arial" panose="020B0604020202020204" pitchFamily="34" charset="0"/>
              </a:rPr>
              <a:t>+1</a:t>
            </a:r>
          </a:p>
        </p:txBody>
      </p:sp>
      <p:sp>
        <p:nvSpPr>
          <p:cNvPr id="5" name="Rectangular Callout 4"/>
          <p:cNvSpPr/>
          <p:nvPr/>
        </p:nvSpPr>
        <p:spPr bwMode="auto">
          <a:xfrm>
            <a:off x="1333500" y="2299422"/>
            <a:ext cx="4068207" cy="1258492"/>
          </a:xfrm>
          <a:prstGeom prst="wedgeRectCallout">
            <a:avLst>
              <a:gd name="adj1" fmla="val 81249"/>
              <a:gd name="adj2" fmla="val -27314"/>
            </a:avLst>
          </a:prstGeom>
          <a:noFill/>
          <a:ln w="76200" cap="flat" cmpd="sng" algn="ctr">
            <a:solidFill>
              <a:srgbClr val="FFC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6632633" y="2312491"/>
            <a:ext cx="2016899"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C000"/>
                </a:solidFill>
                <a:latin typeface="Arial" panose="020B0604020202020204" pitchFamily="34" charset="0"/>
                <a:cs typeface="Arial" panose="020B0604020202020204" pitchFamily="34" charset="0"/>
              </a:rPr>
              <a:t>Same branch</a:t>
            </a:r>
          </a:p>
        </p:txBody>
      </p:sp>
    </p:spTree>
    <p:extLst>
      <p:ext uri="{BB962C8B-B14F-4D97-AF65-F5344CB8AC3E}">
        <p14:creationId xmlns:p14="http://schemas.microsoft.com/office/powerpoint/2010/main" val="290254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They Agree on One Party’s Input</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4</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Rounded Rectangular Callout 97"/>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0" name="Rounded Rectangular Callout 99"/>
          <p:cNvSpPr/>
          <p:nvPr/>
        </p:nvSpPr>
        <p:spPr bwMode="auto">
          <a:xfrm flipH="1" flipV="1">
            <a:off x="400583" y="350654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3"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502" y="3616814"/>
            <a:ext cx="617999" cy="69993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6923" y="1846057"/>
            <a:ext cx="617999" cy="69993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b2b.cbsimg.net/blogs/cherry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3831" y="4747533"/>
            <a:ext cx="617999" cy="69993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60">
            <a:extLst>
              <a:ext uri="{FF2B5EF4-FFF2-40B4-BE49-F238E27FC236}">
                <a16:creationId xmlns:a16="http://schemas.microsoft.com/office/drawing/2014/main" id="{7C0B3E83-A98B-9288-00B0-72CEAEC4409E}"/>
              </a:ext>
            </a:extLst>
          </p:cNvPr>
          <p:cNvGrpSpPr>
            <a:grpSpLocks/>
          </p:cNvGrpSpPr>
          <p:nvPr/>
        </p:nvGrpSpPr>
        <p:grpSpPr bwMode="auto">
          <a:xfrm flipH="1">
            <a:off x="5657430" y="2605193"/>
            <a:ext cx="1447800" cy="1295400"/>
            <a:chOff x="3168" y="1824"/>
            <a:chExt cx="912" cy="816"/>
          </a:xfrm>
          <a:effectLst>
            <a:glow rad="139700">
              <a:schemeClr val="accent3">
                <a:satMod val="175000"/>
                <a:alpha val="40000"/>
              </a:schemeClr>
            </a:glow>
          </a:effectLst>
        </p:grpSpPr>
        <p:sp>
          <p:nvSpPr>
            <p:cNvPr id="5" name="Freeform 61">
              <a:extLst>
                <a:ext uri="{FF2B5EF4-FFF2-40B4-BE49-F238E27FC236}">
                  <a16:creationId xmlns:a16="http://schemas.microsoft.com/office/drawing/2014/main" id="{398DACA0-6CF0-A162-3F5A-558876C6C6BA}"/>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6" name="Freeform 62">
              <a:extLst>
                <a:ext uri="{FF2B5EF4-FFF2-40B4-BE49-F238E27FC236}">
                  <a16:creationId xmlns:a16="http://schemas.microsoft.com/office/drawing/2014/main" id="{147B9A0F-4E98-4FA2-C29F-BEAB4C45F028}"/>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8" name="Freeform 63">
              <a:extLst>
                <a:ext uri="{FF2B5EF4-FFF2-40B4-BE49-F238E27FC236}">
                  <a16:creationId xmlns:a16="http://schemas.microsoft.com/office/drawing/2014/main" id="{C28CC4DD-AA65-5065-0E1B-2AD5A4CDF8EE}"/>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0" name="Freeform 64">
              <a:extLst>
                <a:ext uri="{FF2B5EF4-FFF2-40B4-BE49-F238E27FC236}">
                  <a16:creationId xmlns:a16="http://schemas.microsoft.com/office/drawing/2014/main" id="{6D25D56B-BE25-95D3-B0D9-2A41B167BF8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1"/>
              </a:solidFill>
              <a:round/>
              <a:headEnd/>
              <a:tailEnd/>
            </a:ln>
          </p:spPr>
          <p:txBody>
            <a:bodyPr wrap="none" anchor="ctr"/>
            <a:lstStyle/>
            <a:p>
              <a:endParaRPr lang="en-US"/>
            </a:p>
          </p:txBody>
        </p:sp>
        <p:sp>
          <p:nvSpPr>
            <p:cNvPr id="11" name="Freeform 65">
              <a:extLst>
                <a:ext uri="{FF2B5EF4-FFF2-40B4-BE49-F238E27FC236}">
                  <a16:creationId xmlns:a16="http://schemas.microsoft.com/office/drawing/2014/main" id="{B66291B5-8056-0F78-B4FE-5F3C73F8A6B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1"/>
              </a:solidFill>
              <a:round/>
              <a:headEnd/>
              <a:tailEnd/>
            </a:ln>
          </p:spPr>
          <p:txBody>
            <a:bodyPr wrap="none" anchor="ctr"/>
            <a:lstStyle/>
            <a:p>
              <a:endParaRPr lang="en-US"/>
            </a:p>
          </p:txBody>
        </p:sp>
        <p:sp>
          <p:nvSpPr>
            <p:cNvPr id="12" name="Freeform 66">
              <a:extLst>
                <a:ext uri="{FF2B5EF4-FFF2-40B4-BE49-F238E27FC236}">
                  <a16:creationId xmlns:a16="http://schemas.microsoft.com/office/drawing/2014/main" id="{652A4C7B-1401-D0C9-0239-9C905592F40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1"/>
              </a:solidFill>
              <a:round/>
              <a:headEnd/>
              <a:tailEnd/>
            </a:ln>
          </p:spPr>
          <p:txBody>
            <a:bodyPr wrap="none" anchor="ctr"/>
            <a:lstStyle/>
            <a:p>
              <a:endParaRPr lang="en-US"/>
            </a:p>
          </p:txBody>
        </p:sp>
        <p:sp>
          <p:nvSpPr>
            <p:cNvPr id="13" name="Freeform 67">
              <a:extLst>
                <a:ext uri="{FF2B5EF4-FFF2-40B4-BE49-F238E27FC236}">
                  <a16:creationId xmlns:a16="http://schemas.microsoft.com/office/drawing/2014/main" id="{E786085D-6900-7B1F-37DF-E927CDD26B0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4" name="Freeform 68">
              <a:extLst>
                <a:ext uri="{FF2B5EF4-FFF2-40B4-BE49-F238E27FC236}">
                  <a16:creationId xmlns:a16="http://schemas.microsoft.com/office/drawing/2014/main" id="{EA34C622-C8DE-EA65-3C68-D71A8D6A11E2}"/>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5" name="Freeform 69">
              <a:extLst>
                <a:ext uri="{FF2B5EF4-FFF2-40B4-BE49-F238E27FC236}">
                  <a16:creationId xmlns:a16="http://schemas.microsoft.com/office/drawing/2014/main" id="{047631B1-2109-4D56-B293-A43A3615926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grpSp>
        <p:nvGrpSpPr>
          <p:cNvPr id="16" name="Group 50">
            <a:extLst>
              <a:ext uri="{FF2B5EF4-FFF2-40B4-BE49-F238E27FC236}">
                <a16:creationId xmlns:a16="http://schemas.microsoft.com/office/drawing/2014/main" id="{71CA31E9-3B4B-60C9-D38E-2065464CBA57}"/>
              </a:ext>
            </a:extLst>
          </p:cNvPr>
          <p:cNvGrpSpPr>
            <a:grpSpLocks/>
          </p:cNvGrpSpPr>
          <p:nvPr/>
        </p:nvGrpSpPr>
        <p:grpSpPr bwMode="auto">
          <a:xfrm>
            <a:off x="1660650" y="2490893"/>
            <a:ext cx="1447800" cy="1295400"/>
            <a:chOff x="3168" y="1824"/>
            <a:chExt cx="912" cy="816"/>
          </a:xfrm>
          <a:effectLst>
            <a:glow rad="139700">
              <a:schemeClr val="accent3">
                <a:satMod val="175000"/>
                <a:alpha val="40000"/>
              </a:schemeClr>
            </a:glow>
          </a:effectLst>
        </p:grpSpPr>
        <p:sp>
          <p:nvSpPr>
            <p:cNvPr id="17" name="Freeform 51">
              <a:extLst>
                <a:ext uri="{FF2B5EF4-FFF2-40B4-BE49-F238E27FC236}">
                  <a16:creationId xmlns:a16="http://schemas.microsoft.com/office/drawing/2014/main" id="{89F12D06-868D-3404-FE75-7BF770A4C1E5}"/>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8" name="Freeform 52">
              <a:extLst>
                <a:ext uri="{FF2B5EF4-FFF2-40B4-BE49-F238E27FC236}">
                  <a16:creationId xmlns:a16="http://schemas.microsoft.com/office/drawing/2014/main" id="{CDD00845-21C3-8627-2E10-27E06A99B19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9" name="Freeform 53">
              <a:extLst>
                <a:ext uri="{FF2B5EF4-FFF2-40B4-BE49-F238E27FC236}">
                  <a16:creationId xmlns:a16="http://schemas.microsoft.com/office/drawing/2014/main" id="{E2972A16-16D8-3F95-879F-196A5595A64F}"/>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20" name="Freeform 54">
              <a:extLst>
                <a:ext uri="{FF2B5EF4-FFF2-40B4-BE49-F238E27FC236}">
                  <a16:creationId xmlns:a16="http://schemas.microsoft.com/office/drawing/2014/main" id="{8D69E077-8A30-1581-2B6F-39D8CD6798E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a:p>
          </p:txBody>
        </p:sp>
        <p:sp>
          <p:nvSpPr>
            <p:cNvPr id="21" name="Freeform 55">
              <a:extLst>
                <a:ext uri="{FF2B5EF4-FFF2-40B4-BE49-F238E27FC236}">
                  <a16:creationId xmlns:a16="http://schemas.microsoft.com/office/drawing/2014/main" id="{D464F7FE-1A70-D78C-FD6C-4EE7F56ECB0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a:p>
          </p:txBody>
        </p:sp>
        <p:sp>
          <p:nvSpPr>
            <p:cNvPr id="22" name="Freeform 56">
              <a:extLst>
                <a:ext uri="{FF2B5EF4-FFF2-40B4-BE49-F238E27FC236}">
                  <a16:creationId xmlns:a16="http://schemas.microsoft.com/office/drawing/2014/main" id="{414F92A1-6108-6956-83C8-13AB369FC401}"/>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a:p>
          </p:txBody>
        </p:sp>
        <p:sp>
          <p:nvSpPr>
            <p:cNvPr id="23" name="Freeform 57">
              <a:extLst>
                <a:ext uri="{FF2B5EF4-FFF2-40B4-BE49-F238E27FC236}">
                  <a16:creationId xmlns:a16="http://schemas.microsoft.com/office/drawing/2014/main" id="{D9A5BA1A-63D7-0902-AC9A-4004F57B1212}"/>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24" name="Freeform 58">
              <a:extLst>
                <a:ext uri="{FF2B5EF4-FFF2-40B4-BE49-F238E27FC236}">
                  <a16:creationId xmlns:a16="http://schemas.microsoft.com/office/drawing/2014/main" id="{248FAFBD-D6E3-D409-ACA7-90786657B2F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25" name="Freeform 59">
              <a:extLst>
                <a:ext uri="{FF2B5EF4-FFF2-40B4-BE49-F238E27FC236}">
                  <a16:creationId xmlns:a16="http://schemas.microsoft.com/office/drawing/2014/main" id="{C46C54ED-FD87-D8BD-5B4B-5673708387E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grpSp>
        <p:nvGrpSpPr>
          <p:cNvPr id="26" name="Group 39">
            <a:extLst>
              <a:ext uri="{FF2B5EF4-FFF2-40B4-BE49-F238E27FC236}">
                <a16:creationId xmlns:a16="http://schemas.microsoft.com/office/drawing/2014/main" id="{8DAF00FA-A638-A882-21DE-8767D1A2E69C}"/>
              </a:ext>
            </a:extLst>
          </p:cNvPr>
          <p:cNvGrpSpPr>
            <a:grpSpLocks/>
          </p:cNvGrpSpPr>
          <p:nvPr/>
        </p:nvGrpSpPr>
        <p:grpSpPr bwMode="auto">
          <a:xfrm>
            <a:off x="3867569" y="5143351"/>
            <a:ext cx="1146175" cy="1000125"/>
            <a:chOff x="1043" y="2546"/>
            <a:chExt cx="869" cy="740"/>
          </a:xfrm>
          <a:effectLst>
            <a:glow rad="139700">
              <a:schemeClr val="accent3">
                <a:satMod val="175000"/>
                <a:alpha val="40000"/>
              </a:schemeClr>
            </a:glow>
          </a:effectLst>
        </p:grpSpPr>
        <p:sp>
          <p:nvSpPr>
            <p:cNvPr id="27" name="Freeform 40">
              <a:extLst>
                <a:ext uri="{FF2B5EF4-FFF2-40B4-BE49-F238E27FC236}">
                  <a16:creationId xmlns:a16="http://schemas.microsoft.com/office/drawing/2014/main" id="{69E6E91E-D23C-F055-5418-0D80F366CD52}"/>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28" name="Freeform 41">
              <a:extLst>
                <a:ext uri="{FF2B5EF4-FFF2-40B4-BE49-F238E27FC236}">
                  <a16:creationId xmlns:a16="http://schemas.microsoft.com/office/drawing/2014/main" id="{57BC330B-9291-617A-E222-5ED7A8498044}"/>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29" name="Freeform 42">
              <a:extLst>
                <a:ext uri="{FF2B5EF4-FFF2-40B4-BE49-F238E27FC236}">
                  <a16:creationId xmlns:a16="http://schemas.microsoft.com/office/drawing/2014/main" id="{964939A5-FCD3-D351-CC79-1964E0F3F8D7}"/>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30" name="Freeform 43">
              <a:extLst>
                <a:ext uri="{FF2B5EF4-FFF2-40B4-BE49-F238E27FC236}">
                  <a16:creationId xmlns:a16="http://schemas.microsoft.com/office/drawing/2014/main" id="{CA65A9F1-EC0D-5B34-9FC9-1A53DE56CBF8}"/>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31" name="AutoShape 44">
              <a:extLst>
                <a:ext uri="{FF2B5EF4-FFF2-40B4-BE49-F238E27FC236}">
                  <a16:creationId xmlns:a16="http://schemas.microsoft.com/office/drawing/2014/main" id="{EE822FF6-73F5-5FF1-F4DD-9F0EDAB884A7}"/>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1"/>
              </a:solidFill>
              <a:miter lim="800000"/>
              <a:headEnd/>
              <a:tailEnd/>
            </a:ln>
          </p:spPr>
          <p:txBody>
            <a:bodyPr rot="10800000" wrap="none" anchor="ctr"/>
            <a:lstStyle/>
            <a:p>
              <a:endParaRPr lang="en-US"/>
            </a:p>
          </p:txBody>
        </p:sp>
        <p:sp>
          <p:nvSpPr>
            <p:cNvPr id="32" name="Rectangle 45">
              <a:extLst>
                <a:ext uri="{FF2B5EF4-FFF2-40B4-BE49-F238E27FC236}">
                  <a16:creationId xmlns:a16="http://schemas.microsoft.com/office/drawing/2014/main" id="{86F9D64E-EDFE-C347-7C16-562AE09B5ACB}"/>
                </a:ext>
              </a:extLst>
            </p:cNvPr>
            <p:cNvSpPr>
              <a:spLocks noChangeArrowheads="1"/>
            </p:cNvSpPr>
            <p:nvPr/>
          </p:nvSpPr>
          <p:spPr bwMode="auto">
            <a:xfrm>
              <a:off x="1163" y="3110"/>
              <a:ext cx="657" cy="157"/>
            </a:xfrm>
            <a:prstGeom prst="rect">
              <a:avLst/>
            </a:prstGeom>
            <a:solidFill>
              <a:srgbClr val="9966FF"/>
            </a:solidFill>
            <a:ln w="38100">
              <a:solidFill>
                <a:schemeClr val="bg1"/>
              </a:solidFill>
              <a:miter lim="800000"/>
              <a:headEnd/>
              <a:tailEnd/>
            </a:ln>
          </p:spPr>
          <p:txBody>
            <a:bodyPr wrap="none" anchor="ctr"/>
            <a:lstStyle/>
            <a:p>
              <a:endParaRPr lang="en-US"/>
            </a:p>
          </p:txBody>
        </p:sp>
        <p:sp>
          <p:nvSpPr>
            <p:cNvPr id="33" name="Freeform 46">
              <a:extLst>
                <a:ext uri="{FF2B5EF4-FFF2-40B4-BE49-F238E27FC236}">
                  <a16:creationId xmlns:a16="http://schemas.microsoft.com/office/drawing/2014/main" id="{CDF9034D-FA49-F5A5-8B49-7747C21ED574}"/>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34" name="Freeform 47">
              <a:extLst>
                <a:ext uri="{FF2B5EF4-FFF2-40B4-BE49-F238E27FC236}">
                  <a16:creationId xmlns:a16="http://schemas.microsoft.com/office/drawing/2014/main" id="{E6C20A0B-2FBD-E41A-38E4-B1C09A6DF341}"/>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grpSp>
    </p:spTree>
    <p:extLst>
      <p:ext uri="{BB962C8B-B14F-4D97-AF65-F5344CB8AC3E}">
        <p14:creationId xmlns:p14="http://schemas.microsoft.com/office/powerpoint/2010/main" val="886185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FFFF00"/>
                </a:solidFill>
              </a:rPr>
              <a:t>Parent Pointers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40</a:t>
            </a:fld>
            <a:endParaRPr lang="en-US" dirty="0"/>
          </a:p>
        </p:txBody>
      </p:sp>
      <p:sp>
        <p:nvSpPr>
          <p:cNvPr id="3" name="Rounded Rectangle 2"/>
          <p:cNvSpPr/>
          <p:nvPr/>
        </p:nvSpPr>
        <p:spPr bwMode="auto">
          <a:xfrm>
            <a:off x="1642653" y="2769989"/>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sp>
        <p:nvSpPr>
          <p:cNvPr id="4" name="Rounded Rectangle 3"/>
          <p:cNvSpPr/>
          <p:nvPr/>
        </p:nvSpPr>
        <p:spPr bwMode="auto">
          <a:xfrm>
            <a:off x="3501688" y="2774156"/>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6" name="Straight Arrow Connector 5"/>
          <p:cNvCxnSpPr/>
          <p:nvPr/>
        </p:nvCxnSpPr>
        <p:spPr bwMode="auto">
          <a:xfrm flipH="1" flipV="1">
            <a:off x="2590800" y="3025378"/>
            <a:ext cx="910888" cy="4167"/>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7" name="Rounded Rectangle 6"/>
          <p:cNvSpPr/>
          <p:nvPr/>
        </p:nvSpPr>
        <p:spPr bwMode="auto">
          <a:xfrm>
            <a:off x="3501688" y="3675857"/>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8" name="Straight Arrow Connector 7"/>
          <p:cNvCxnSpPr>
            <a:stCxn id="7" idx="1"/>
            <a:endCxn id="3" idx="3"/>
          </p:cNvCxnSpPr>
          <p:nvPr/>
        </p:nvCxnSpPr>
        <p:spPr bwMode="auto">
          <a:xfrm flipH="1" flipV="1">
            <a:off x="2590800" y="3025378"/>
            <a:ext cx="910888" cy="905868"/>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11" name="Rounded Rectangle 10"/>
          <p:cNvSpPr/>
          <p:nvPr/>
        </p:nvSpPr>
        <p:spPr bwMode="auto">
          <a:xfrm>
            <a:off x="5401707" y="3658792"/>
            <a:ext cx="948147"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block</a:t>
            </a:r>
          </a:p>
        </p:txBody>
      </p:sp>
      <p:cxnSp>
        <p:nvCxnSpPr>
          <p:cNvPr id="12" name="Straight Arrow Connector 11"/>
          <p:cNvCxnSpPr/>
          <p:nvPr/>
        </p:nvCxnSpPr>
        <p:spPr bwMode="auto">
          <a:xfrm flipH="1">
            <a:off x="4449835" y="3914181"/>
            <a:ext cx="951872" cy="17065"/>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cxnSp>
        <p:nvCxnSpPr>
          <p:cNvPr id="15" name="Straight Connector 14"/>
          <p:cNvCxnSpPr/>
          <p:nvPr/>
        </p:nvCxnSpPr>
        <p:spPr bwMode="auto">
          <a:xfrm rot="5400000">
            <a:off x="1383699" y="3922713"/>
            <a:ext cx="3325090" cy="0"/>
          </a:xfrm>
          <a:prstGeom prst="line">
            <a:avLst/>
          </a:prstGeom>
          <a:noFill/>
          <a:ln w="38100" cap="flat" cmpd="sng" algn="ctr">
            <a:solidFill>
              <a:schemeClr val="tx1"/>
            </a:solidFill>
            <a:prstDash val="dash"/>
            <a:round/>
            <a:headEnd type="none" w="med" len="med"/>
            <a:tailEnd type="none" w="med" len="med"/>
          </a:ln>
          <a:effectLst/>
        </p:spPr>
      </p:cxnSp>
      <p:cxnSp>
        <p:nvCxnSpPr>
          <p:cNvPr id="16" name="Straight Connector 15"/>
          <p:cNvCxnSpPr/>
          <p:nvPr/>
        </p:nvCxnSpPr>
        <p:spPr bwMode="auto">
          <a:xfrm rot="5400000">
            <a:off x="3263226" y="3936567"/>
            <a:ext cx="3325090" cy="0"/>
          </a:xfrm>
          <a:prstGeom prst="line">
            <a:avLst/>
          </a:prstGeom>
          <a:noFill/>
          <a:ln w="38100" cap="flat" cmpd="sng" algn="ctr">
            <a:solidFill>
              <a:schemeClr val="tx1"/>
            </a:solidFill>
            <a:prstDash val="dash"/>
            <a:round/>
            <a:headEnd type="none" w="med" len="med"/>
            <a:tailEnd type="none" w="med" len="med"/>
          </a:ln>
          <a:effectLst/>
        </p:spPr>
      </p:cxnSp>
      <p:sp>
        <p:nvSpPr>
          <p:cNvPr id="17" name="TextBox 16"/>
          <p:cNvSpPr txBox="1"/>
          <p:nvPr/>
        </p:nvSpPr>
        <p:spPr bwMode="auto">
          <a:xfrm>
            <a:off x="3463442" y="4711700"/>
            <a:ext cx="1024639" cy="83099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height</a:t>
            </a:r>
          </a:p>
          <a:p>
            <a:pPr algn="ctr"/>
            <a:r>
              <a:rPr lang="en-US" i="1" dirty="0">
                <a:solidFill>
                  <a:srgbClr val="FFC000"/>
                </a:solidFill>
                <a:latin typeface="Arial" panose="020B0604020202020204" pitchFamily="34" charset="0"/>
                <a:cs typeface="Arial" panose="020B0604020202020204" pitchFamily="34" charset="0"/>
              </a:rPr>
              <a:t>k</a:t>
            </a:r>
          </a:p>
        </p:txBody>
      </p:sp>
      <p:sp>
        <p:nvSpPr>
          <p:cNvPr id="18" name="TextBox 17"/>
          <p:cNvSpPr txBox="1"/>
          <p:nvPr/>
        </p:nvSpPr>
        <p:spPr bwMode="auto">
          <a:xfrm>
            <a:off x="5363461" y="4699000"/>
            <a:ext cx="1024639" cy="83099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height</a:t>
            </a:r>
          </a:p>
          <a:p>
            <a:pPr algn="ctr"/>
            <a:r>
              <a:rPr lang="en-US" i="1" dirty="0">
                <a:solidFill>
                  <a:srgbClr val="FFC000"/>
                </a:solidFill>
                <a:latin typeface="Arial" panose="020B0604020202020204" pitchFamily="34" charset="0"/>
                <a:cs typeface="Arial" panose="020B0604020202020204" pitchFamily="34" charset="0"/>
              </a:rPr>
              <a:t>k</a:t>
            </a:r>
            <a:r>
              <a:rPr lang="en-US" dirty="0">
                <a:solidFill>
                  <a:srgbClr val="FFC000"/>
                </a:solidFill>
                <a:latin typeface="Arial" panose="020B0604020202020204" pitchFamily="34" charset="0"/>
                <a:cs typeface="Arial" panose="020B0604020202020204" pitchFamily="34" charset="0"/>
              </a:rPr>
              <a:t>+1</a:t>
            </a:r>
          </a:p>
        </p:txBody>
      </p:sp>
      <p:sp>
        <p:nvSpPr>
          <p:cNvPr id="5" name="Rectangular Callout 4"/>
          <p:cNvSpPr/>
          <p:nvPr/>
        </p:nvSpPr>
        <p:spPr bwMode="auto">
          <a:xfrm>
            <a:off x="3251200" y="2543323"/>
            <a:ext cx="1473200" cy="2168377"/>
          </a:xfrm>
          <a:prstGeom prst="wedgeRectCallout">
            <a:avLst>
              <a:gd name="adj1" fmla="val 86421"/>
              <a:gd name="adj2" fmla="val -39614"/>
            </a:avLst>
          </a:prstGeom>
          <a:noFill/>
          <a:ln w="76200" cap="flat" cmpd="sng" algn="ctr">
            <a:solidFill>
              <a:srgbClr val="FFC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sp>
        <p:nvSpPr>
          <p:cNvPr id="19" name="TextBox 18"/>
          <p:cNvSpPr txBox="1"/>
          <p:nvPr/>
        </p:nvSpPr>
        <p:spPr bwMode="auto">
          <a:xfrm>
            <a:off x="5252015" y="2127824"/>
            <a:ext cx="2849691" cy="830997"/>
          </a:xfrm>
          <a:prstGeom prst="rect">
            <a:avLst/>
          </a:prstGeom>
          <a:no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C000"/>
                </a:solidFill>
                <a:latin typeface="Arial" panose="020B0604020202020204" pitchFamily="34" charset="0"/>
                <a:cs typeface="Arial" panose="020B0604020202020204" pitchFamily="34" charset="0"/>
              </a:rPr>
              <a:t>conflicting</a:t>
            </a:r>
          </a:p>
          <a:p>
            <a:pPr algn="ctr"/>
            <a:r>
              <a:rPr lang="en-US" dirty="0">
                <a:solidFill>
                  <a:srgbClr val="FFC000"/>
                </a:solidFill>
                <a:latin typeface="Arial" panose="020B0604020202020204" pitchFamily="34" charset="0"/>
                <a:cs typeface="Arial" panose="020B0604020202020204" pitchFamily="34" charset="0"/>
              </a:rPr>
              <a:t>(different branches)</a:t>
            </a:r>
          </a:p>
        </p:txBody>
      </p:sp>
    </p:spTree>
    <p:extLst>
      <p:ext uri="{BB962C8B-B14F-4D97-AF65-F5344CB8AC3E}">
        <p14:creationId xmlns:p14="http://schemas.microsoft.com/office/powerpoint/2010/main" val="1939534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Validators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41</a:t>
            </a:fld>
            <a:endParaRPr lang="en-US" dirty="0"/>
          </a:p>
        </p:txBody>
      </p:sp>
      <p:grpSp>
        <p:nvGrpSpPr>
          <p:cNvPr id="4" name="Group 2"/>
          <p:cNvGrpSpPr>
            <a:grpSpLocks/>
          </p:cNvGrpSpPr>
          <p:nvPr/>
        </p:nvGrpSpPr>
        <p:grpSpPr bwMode="auto">
          <a:xfrm flipH="1">
            <a:off x="1082546" y="3238649"/>
            <a:ext cx="1107141" cy="990600"/>
            <a:chOff x="3168" y="1824"/>
            <a:chExt cx="912" cy="816"/>
          </a:xfrm>
          <a:effectLst>
            <a:glow rad="228600">
              <a:schemeClr val="accent3">
                <a:satMod val="175000"/>
                <a:alpha val="40000"/>
              </a:schemeClr>
            </a:glow>
          </a:effectLst>
        </p:grpSpPr>
        <p:sp>
          <p:nvSpPr>
            <p:cNvPr id="5"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
        <p:nvSpPr>
          <p:cNvPr id="17" name="Rounded Rectangular Callout 16"/>
          <p:cNvSpPr/>
          <p:nvPr/>
        </p:nvSpPr>
        <p:spPr bwMode="auto">
          <a:xfrm>
            <a:off x="1335052" y="1613447"/>
            <a:ext cx="2997430" cy="1055608"/>
          </a:xfrm>
          <a:prstGeom prst="wedgeRoundRectCallout">
            <a:avLst>
              <a:gd name="adj1" fmla="val -32970"/>
              <a:gd name="adj2" fmla="val 93336"/>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Hello, I’m an honest validator</a:t>
            </a:r>
          </a:p>
        </p:txBody>
      </p:sp>
      <p:sp>
        <p:nvSpPr>
          <p:cNvPr id="18" name="Rounded Rectangular Callout 17"/>
          <p:cNvSpPr/>
          <p:nvPr/>
        </p:nvSpPr>
        <p:spPr bwMode="auto">
          <a:xfrm>
            <a:off x="2741878" y="2754690"/>
            <a:ext cx="4078021" cy="1055608"/>
          </a:xfrm>
          <a:prstGeom prst="wedgeRoundRectCallout">
            <a:avLst>
              <a:gd name="adj1" fmla="val -64424"/>
              <a:gd name="adj2" fmla="val -7724"/>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I only vote only once per height …</a:t>
            </a:r>
          </a:p>
        </p:txBody>
      </p:sp>
      <p:sp>
        <p:nvSpPr>
          <p:cNvPr id="19" name="Rounded Rectangular Callout 18"/>
          <p:cNvSpPr/>
          <p:nvPr/>
        </p:nvSpPr>
        <p:spPr bwMode="auto">
          <a:xfrm>
            <a:off x="3153967" y="3937896"/>
            <a:ext cx="4078021" cy="1055608"/>
          </a:xfrm>
          <a:prstGeom prst="wedgeRoundRectCallout">
            <a:avLst>
              <a:gd name="adj1" fmla="val -73144"/>
              <a:gd name="adj2" fmla="val -58254"/>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Always at increasing heights</a:t>
            </a:r>
          </a:p>
        </p:txBody>
      </p:sp>
      <p:sp>
        <p:nvSpPr>
          <p:cNvPr id="20" name="Rounded Rectangular Callout 19"/>
          <p:cNvSpPr/>
          <p:nvPr/>
        </p:nvSpPr>
        <p:spPr bwMode="auto">
          <a:xfrm>
            <a:off x="2040066" y="5284096"/>
            <a:ext cx="4516833" cy="1055608"/>
          </a:xfrm>
          <a:prstGeom prst="wedgeRoundRectCallout">
            <a:avLst>
              <a:gd name="adj1" fmla="val -55149"/>
              <a:gd name="adj2" fmla="val -143674"/>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If I vote on </a:t>
            </a:r>
            <a:r>
              <a:rPr lang="en-US" sz="2800" i="1" dirty="0">
                <a:solidFill>
                  <a:schemeClr val="tx1"/>
                </a:solidFill>
                <a:latin typeface="Arial" panose="020B0604020202020204" pitchFamily="34" charset="0"/>
                <a:cs typeface="Arial" pitchFamily="34" charset="0"/>
              </a:rPr>
              <a:t>B</a:t>
            </a:r>
            <a:r>
              <a:rPr lang="en-US" sz="2800" dirty="0">
                <a:solidFill>
                  <a:srgbClr val="FFFF00"/>
                </a:solidFill>
                <a:latin typeface="Arial" panose="020B0604020202020204" pitchFamily="34" charset="0"/>
                <a:cs typeface="Arial" pitchFamily="34" charset="0"/>
              </a:rPr>
              <a:t>, then I have seen </a:t>
            </a:r>
            <a:r>
              <a:rPr lang="en-US" sz="2800" i="1" dirty="0">
                <a:solidFill>
                  <a:schemeClr val="tx1"/>
                </a:solidFill>
                <a:latin typeface="Arial" panose="020B0604020202020204" pitchFamily="34" charset="0"/>
                <a:cs typeface="Arial" pitchFamily="34" charset="0"/>
              </a:rPr>
              <a:t>B</a:t>
            </a:r>
            <a:r>
              <a:rPr lang="en-US" sz="2800" dirty="0">
                <a:solidFill>
                  <a:srgbClr val="FFFF00"/>
                </a:solidFill>
                <a:latin typeface="Arial" panose="020B0604020202020204" pitchFamily="34" charset="0"/>
                <a:cs typeface="Arial" pitchFamily="34" charset="0"/>
              </a:rPr>
              <a:t>’s ancestors</a:t>
            </a:r>
          </a:p>
        </p:txBody>
      </p:sp>
    </p:spTree>
    <p:extLst>
      <p:ext uri="{BB962C8B-B14F-4D97-AF65-F5344CB8AC3E}">
        <p14:creationId xmlns:p14="http://schemas.microsoft.com/office/powerpoint/2010/main" val="41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Quorum Certificates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42</a:t>
            </a:fld>
            <a:endParaRPr lang="en-US" dirty="0"/>
          </a:p>
        </p:txBody>
      </p:sp>
      <p:grpSp>
        <p:nvGrpSpPr>
          <p:cNvPr id="45" name="Group 44"/>
          <p:cNvGrpSpPr/>
          <p:nvPr/>
        </p:nvGrpSpPr>
        <p:grpSpPr>
          <a:xfrm>
            <a:off x="2471787" y="2158832"/>
            <a:ext cx="2997430" cy="578882"/>
            <a:chOff x="2149639" y="2695606"/>
            <a:chExt cx="2997430" cy="578882"/>
          </a:xfrm>
        </p:grpSpPr>
        <p:sp>
          <p:nvSpPr>
            <p:cNvPr id="46" name="Rounded Rectangular Callout 45"/>
            <p:cNvSpPr/>
            <p:nvPr/>
          </p:nvSpPr>
          <p:spPr bwMode="auto">
            <a:xfrm>
              <a:off x="2542705" y="2695606"/>
              <a:ext cx="2591664" cy="578882"/>
            </a:xfrm>
            <a:prstGeom prst="wedgeRoundRectCallout">
              <a:avLst>
                <a:gd name="adj1" fmla="val -70190"/>
                <a:gd name="adj2" fmla="val 204163"/>
                <a:gd name="adj3" fmla="val 16667"/>
              </a:avLst>
            </a:prstGeom>
            <a:solidFill>
              <a:schemeClr val="bg1"/>
            </a:solidFill>
            <a:ln w="38100">
              <a:solidFill>
                <a:srgbClr val="92D050"/>
              </a:solidFill>
              <a:round/>
              <a:headEnd/>
              <a:tailEnd/>
            </a:ln>
            <a:effectLst/>
          </p:spPr>
          <p:txBody>
            <a:bodyPr wrap="square" rtlCol="0" anchor="ctr">
              <a:spAutoFit/>
            </a:bodyPr>
            <a:lstStyle/>
            <a:p>
              <a:pPr algn="ctr"/>
              <a:endParaRPr lang="en-US" sz="2800" dirty="0">
                <a:solidFill>
                  <a:srgbClr val="FFFF00"/>
                </a:solidFill>
                <a:latin typeface="Arial" panose="020B0604020202020204" pitchFamily="34" charset="0"/>
                <a:cs typeface="Arial" pitchFamily="34" charset="0"/>
              </a:endParaRPr>
            </a:p>
          </p:txBody>
        </p:sp>
        <p:sp>
          <p:nvSpPr>
            <p:cNvPr id="47" name="Rounded Rectangular Callout 46"/>
            <p:cNvSpPr/>
            <p:nvPr/>
          </p:nvSpPr>
          <p:spPr bwMode="auto">
            <a:xfrm>
              <a:off x="2542705" y="2695606"/>
              <a:ext cx="2591664" cy="578882"/>
            </a:xfrm>
            <a:prstGeom prst="wedgeRoundRectCallout">
              <a:avLst>
                <a:gd name="adj1" fmla="val -15306"/>
                <a:gd name="adj2" fmla="val 192132"/>
                <a:gd name="adj3" fmla="val 16667"/>
              </a:avLst>
            </a:prstGeom>
            <a:solidFill>
              <a:schemeClr val="bg1"/>
            </a:solidFill>
            <a:ln w="38100">
              <a:solidFill>
                <a:srgbClr val="92D050"/>
              </a:solidFill>
              <a:round/>
              <a:headEnd/>
              <a:tailEnd/>
            </a:ln>
            <a:effectLst/>
          </p:spPr>
          <p:txBody>
            <a:bodyPr wrap="square" rtlCol="0" anchor="ctr">
              <a:spAutoFit/>
            </a:bodyPr>
            <a:lstStyle/>
            <a:p>
              <a:pPr algn="ctr"/>
              <a:endParaRPr lang="en-US" sz="2800" dirty="0">
                <a:solidFill>
                  <a:srgbClr val="FFFF00"/>
                </a:solidFill>
                <a:latin typeface="Arial" panose="020B0604020202020204" pitchFamily="34" charset="0"/>
                <a:cs typeface="Arial" pitchFamily="34" charset="0"/>
              </a:endParaRPr>
            </a:p>
          </p:txBody>
        </p:sp>
        <p:sp>
          <p:nvSpPr>
            <p:cNvPr id="48" name="Rounded Rectangular Callout 47"/>
            <p:cNvSpPr/>
            <p:nvPr/>
          </p:nvSpPr>
          <p:spPr bwMode="auto">
            <a:xfrm>
              <a:off x="2149639" y="2695606"/>
              <a:ext cx="2997430" cy="578882"/>
            </a:xfrm>
            <a:prstGeom prst="wedgeRoundRectCallout">
              <a:avLst>
                <a:gd name="adj1" fmla="val 33126"/>
                <a:gd name="adj2" fmla="val 199704"/>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I vote for </a:t>
              </a:r>
              <a:r>
                <a:rPr lang="en-US" sz="2800" i="1" dirty="0">
                  <a:solidFill>
                    <a:schemeClr val="tx1"/>
                  </a:solidFill>
                  <a:latin typeface="Arial" panose="020B0604020202020204" pitchFamily="34" charset="0"/>
                  <a:cs typeface="Arial" pitchFamily="34" charset="0"/>
                </a:rPr>
                <a:t>B</a:t>
              </a:r>
              <a:r>
                <a:rPr lang="en-US" sz="2800" dirty="0">
                  <a:solidFill>
                    <a:srgbClr val="FFFF00"/>
                  </a:solidFill>
                  <a:latin typeface="Arial" panose="020B0604020202020204" pitchFamily="34" charset="0"/>
                  <a:cs typeface="Arial" pitchFamily="34" charset="0"/>
                </a:rPr>
                <a:t>!</a:t>
              </a:r>
            </a:p>
          </p:txBody>
        </p:sp>
      </p:grpSp>
      <p:sp>
        <p:nvSpPr>
          <p:cNvPr id="49" name="Rounded Rectangular Callout 48"/>
          <p:cNvSpPr/>
          <p:nvPr/>
        </p:nvSpPr>
        <p:spPr bwMode="auto">
          <a:xfrm>
            <a:off x="5875609" y="2160399"/>
            <a:ext cx="1962531" cy="578882"/>
          </a:xfrm>
          <a:prstGeom prst="wedgeRoundRectCallout">
            <a:avLst>
              <a:gd name="adj1" fmla="val -11032"/>
              <a:gd name="adj2" fmla="val 148466"/>
              <a:gd name="adj3" fmla="val 16667"/>
            </a:avLst>
          </a:prstGeom>
          <a:solidFill>
            <a:schemeClr val="bg1"/>
          </a:solidFill>
          <a:ln w="38100">
            <a:solidFill>
              <a:srgbClr val="FF000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whatever</a:t>
            </a:r>
          </a:p>
        </p:txBody>
      </p:sp>
      <p:sp>
        <p:nvSpPr>
          <p:cNvPr id="50" name="TextBox 49"/>
          <p:cNvSpPr txBox="1"/>
          <p:nvPr/>
        </p:nvSpPr>
        <p:spPr bwMode="auto">
          <a:xfrm>
            <a:off x="405636" y="5180061"/>
            <a:ext cx="8332729"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Form a </a:t>
            </a:r>
            <a:r>
              <a:rPr lang="en-US" i="1" dirty="0">
                <a:solidFill>
                  <a:schemeClr val="tx1"/>
                </a:solidFill>
                <a:latin typeface="Arial" panose="020B0604020202020204" pitchFamily="34" charset="0"/>
                <a:cs typeface="Arial" panose="020B0604020202020204" pitchFamily="34" charset="0"/>
              </a:rPr>
              <a:t>quorum certificate </a:t>
            </a:r>
            <a:r>
              <a:rPr lang="en-US" dirty="0">
                <a:solidFill>
                  <a:srgbClr val="FFFF00"/>
                </a:solidFill>
                <a:latin typeface="Arial" panose="020B0604020202020204" pitchFamily="34" charset="0"/>
                <a:cs typeface="Arial" panose="020B0604020202020204" pitchFamily="34" charset="0"/>
              </a:rPr>
              <a:t>(QC) for </a:t>
            </a:r>
            <a:r>
              <a:rPr lang="en-US" i="1" dirty="0">
                <a:solidFill>
                  <a:schemeClr val="tx1"/>
                </a:solidFill>
                <a:latin typeface="Arial" panose="020B0604020202020204" pitchFamily="34" charset="0"/>
                <a:cs typeface="Arial" panose="020B0604020202020204" pitchFamily="34" charset="0"/>
              </a:rPr>
              <a:t>B</a:t>
            </a:r>
            <a:r>
              <a:rPr lang="en-US" dirty="0">
                <a:solidFill>
                  <a:srgbClr val="FFFF00"/>
                </a:solidFill>
                <a:latin typeface="Arial" panose="020B0604020202020204" pitchFamily="34" charset="0"/>
                <a:cs typeface="Arial" panose="020B0604020202020204" pitchFamily="34" charset="0"/>
              </a:rPr>
              <a:t> If </a:t>
            </a:r>
            <a:r>
              <a:rPr lang="en-US" dirty="0">
                <a:solidFill>
                  <a:schemeClr val="tx1"/>
                </a:solidFill>
                <a:latin typeface="Arial" panose="020B0604020202020204" pitchFamily="34" charset="0"/>
                <a:cs typeface="Arial" panose="020B0604020202020204" pitchFamily="34" charset="0"/>
              </a:rPr>
              <a:t>2</a:t>
            </a:r>
            <a:r>
              <a:rPr lang="en-US" i="1" dirty="0">
                <a:solidFill>
                  <a:schemeClr val="tx1"/>
                </a:solidFill>
                <a:latin typeface="Arial" panose="020B0604020202020204" pitchFamily="34" charset="0"/>
                <a:cs typeface="Arial" panose="020B0604020202020204" pitchFamily="34" charset="0"/>
              </a:rPr>
              <a:t>f</a:t>
            </a:r>
            <a:r>
              <a:rPr lang="en-US" dirty="0">
                <a:solidFill>
                  <a:schemeClr val="tx1"/>
                </a:solidFill>
                <a:latin typeface="Arial" panose="020B0604020202020204" pitchFamily="34" charset="0"/>
                <a:cs typeface="Arial" panose="020B0604020202020204" pitchFamily="34" charset="0"/>
              </a:rPr>
              <a:t>+1</a:t>
            </a:r>
            <a:r>
              <a:rPr lang="en-US" dirty="0">
                <a:solidFill>
                  <a:srgbClr val="FFFF00"/>
                </a:solidFill>
                <a:latin typeface="Arial" panose="020B0604020202020204" pitchFamily="34" charset="0"/>
                <a:cs typeface="Arial" panose="020B0604020202020204" pitchFamily="34" charset="0"/>
              </a:rPr>
              <a:t> votes collected,</a:t>
            </a:r>
          </a:p>
        </p:txBody>
      </p:sp>
      <p:cxnSp>
        <p:nvCxnSpPr>
          <p:cNvPr id="52" name="Straight Connector 51"/>
          <p:cNvCxnSpPr/>
          <p:nvPr/>
        </p:nvCxnSpPr>
        <p:spPr bwMode="auto">
          <a:xfrm flipV="1">
            <a:off x="3275855" y="2737714"/>
            <a:ext cx="694647" cy="1567"/>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66" name="Snip and Round Single Corner Rectangle 65"/>
          <p:cNvSpPr/>
          <p:nvPr/>
        </p:nvSpPr>
        <p:spPr bwMode="auto">
          <a:xfrm>
            <a:off x="3275855" y="2737714"/>
            <a:ext cx="271929" cy="279806"/>
          </a:xfrm>
          <a:prstGeom prst="snipRoundRect">
            <a:avLst/>
          </a:prstGeom>
          <a:solidFill>
            <a:schemeClr val="bg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51" name="Group 50">
            <a:extLst>
              <a:ext uri="{FF2B5EF4-FFF2-40B4-BE49-F238E27FC236}">
                <a16:creationId xmlns:a16="http://schemas.microsoft.com/office/drawing/2014/main" id="{BDC71009-23CF-A971-41A7-6CCD6C6261BD}"/>
              </a:ext>
            </a:extLst>
          </p:cNvPr>
          <p:cNvGrpSpPr/>
          <p:nvPr/>
        </p:nvGrpSpPr>
        <p:grpSpPr>
          <a:xfrm>
            <a:off x="1431854" y="3429000"/>
            <a:ext cx="6280292" cy="1293196"/>
            <a:chOff x="1645029" y="4460053"/>
            <a:chExt cx="6280292" cy="1293196"/>
          </a:xfrm>
          <a:effectLst>
            <a:glow rad="139700">
              <a:schemeClr val="accent3">
                <a:satMod val="175000"/>
                <a:alpha val="40000"/>
              </a:schemeClr>
            </a:glow>
          </a:effectLst>
        </p:grpSpPr>
        <p:grpSp>
          <p:nvGrpSpPr>
            <p:cNvPr id="53" name="Group 52">
              <a:extLst>
                <a:ext uri="{FF2B5EF4-FFF2-40B4-BE49-F238E27FC236}">
                  <a16:creationId xmlns:a16="http://schemas.microsoft.com/office/drawing/2014/main" id="{2B3BA483-CA7B-B057-CE63-4F5070656C40}"/>
                </a:ext>
              </a:extLst>
            </p:cNvPr>
            <p:cNvGrpSpPr/>
            <p:nvPr/>
          </p:nvGrpSpPr>
          <p:grpSpPr>
            <a:xfrm>
              <a:off x="1645029" y="4762649"/>
              <a:ext cx="5853942" cy="990600"/>
              <a:chOff x="869252" y="4762649"/>
              <a:chExt cx="5853942" cy="990600"/>
            </a:xfrm>
          </p:grpSpPr>
          <p:grpSp>
            <p:nvGrpSpPr>
              <p:cNvPr id="55" name="Group 2">
                <a:extLst>
                  <a:ext uri="{FF2B5EF4-FFF2-40B4-BE49-F238E27FC236}">
                    <a16:creationId xmlns:a16="http://schemas.microsoft.com/office/drawing/2014/main" id="{5D1020A8-DFFF-3807-0984-81C660AF04D5}"/>
                  </a:ext>
                </a:extLst>
              </p:cNvPr>
              <p:cNvGrpSpPr>
                <a:grpSpLocks/>
              </p:cNvGrpSpPr>
              <p:nvPr/>
            </p:nvGrpSpPr>
            <p:grpSpPr bwMode="auto">
              <a:xfrm flipH="1">
                <a:off x="869252" y="4762649"/>
                <a:ext cx="1107141" cy="990600"/>
                <a:chOff x="3168" y="1824"/>
                <a:chExt cx="912" cy="816"/>
              </a:xfrm>
            </p:grpSpPr>
            <p:sp>
              <p:nvSpPr>
                <p:cNvPr id="87" name="Freeform 3">
                  <a:extLst>
                    <a:ext uri="{FF2B5EF4-FFF2-40B4-BE49-F238E27FC236}">
                      <a16:creationId xmlns:a16="http://schemas.microsoft.com/office/drawing/2014/main" id="{4B98E828-F80F-1FC6-EB08-62DB0F44103E}"/>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8" name="Freeform 4">
                  <a:extLst>
                    <a:ext uri="{FF2B5EF4-FFF2-40B4-BE49-F238E27FC236}">
                      <a16:creationId xmlns:a16="http://schemas.microsoft.com/office/drawing/2014/main" id="{431F6B56-92EE-BA50-35DA-293CD1F6F493}"/>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9" name="Freeform 5">
                  <a:extLst>
                    <a:ext uri="{FF2B5EF4-FFF2-40B4-BE49-F238E27FC236}">
                      <a16:creationId xmlns:a16="http://schemas.microsoft.com/office/drawing/2014/main" id="{BFC0056D-C2C0-A957-66CC-958337F8EE0F}"/>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0" name="Freeform 6">
                  <a:extLst>
                    <a:ext uri="{FF2B5EF4-FFF2-40B4-BE49-F238E27FC236}">
                      <a16:creationId xmlns:a16="http://schemas.microsoft.com/office/drawing/2014/main" id="{9603169F-85EA-AC10-5C82-4847CBFCCEC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1" name="Freeform 7">
                  <a:extLst>
                    <a:ext uri="{FF2B5EF4-FFF2-40B4-BE49-F238E27FC236}">
                      <a16:creationId xmlns:a16="http://schemas.microsoft.com/office/drawing/2014/main" id="{204390DB-A3C9-091B-0FF8-A1EFFB5DD6B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2" name="Freeform 8">
                  <a:extLst>
                    <a:ext uri="{FF2B5EF4-FFF2-40B4-BE49-F238E27FC236}">
                      <a16:creationId xmlns:a16="http://schemas.microsoft.com/office/drawing/2014/main" id="{61F7747E-B3C0-75A7-9122-3D2528845B75}"/>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3" name="Freeform 9">
                  <a:extLst>
                    <a:ext uri="{FF2B5EF4-FFF2-40B4-BE49-F238E27FC236}">
                      <a16:creationId xmlns:a16="http://schemas.microsoft.com/office/drawing/2014/main" id="{D4B736B8-0C3D-669F-EBCF-59825DF1C07C}"/>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4" name="Freeform 10">
                  <a:extLst>
                    <a:ext uri="{FF2B5EF4-FFF2-40B4-BE49-F238E27FC236}">
                      <a16:creationId xmlns:a16="http://schemas.microsoft.com/office/drawing/2014/main" id="{F5803EDB-BFB5-DAC9-6636-040DA7BE58F1}"/>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5" name="Freeform 11">
                  <a:extLst>
                    <a:ext uri="{FF2B5EF4-FFF2-40B4-BE49-F238E27FC236}">
                      <a16:creationId xmlns:a16="http://schemas.microsoft.com/office/drawing/2014/main" id="{00257650-0239-E956-7FD5-7CDE3DD8379C}"/>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56" name="Group 2">
                <a:extLst>
                  <a:ext uri="{FF2B5EF4-FFF2-40B4-BE49-F238E27FC236}">
                    <a16:creationId xmlns:a16="http://schemas.microsoft.com/office/drawing/2014/main" id="{85ABF9A3-BCC0-790C-8A5E-0D394AA1971F}"/>
                  </a:ext>
                </a:extLst>
              </p:cNvPr>
              <p:cNvGrpSpPr>
                <a:grpSpLocks/>
              </p:cNvGrpSpPr>
              <p:nvPr/>
            </p:nvGrpSpPr>
            <p:grpSpPr bwMode="auto">
              <a:xfrm flipH="1">
                <a:off x="2451519" y="4762649"/>
                <a:ext cx="1107141" cy="990600"/>
                <a:chOff x="3168" y="1824"/>
                <a:chExt cx="912" cy="816"/>
              </a:xfrm>
            </p:grpSpPr>
            <p:sp>
              <p:nvSpPr>
                <p:cNvPr id="78" name="Freeform 3">
                  <a:extLst>
                    <a:ext uri="{FF2B5EF4-FFF2-40B4-BE49-F238E27FC236}">
                      <a16:creationId xmlns:a16="http://schemas.microsoft.com/office/drawing/2014/main" id="{D0344716-1070-4E8B-64C5-15B5997C0F0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9" name="Freeform 4">
                  <a:extLst>
                    <a:ext uri="{FF2B5EF4-FFF2-40B4-BE49-F238E27FC236}">
                      <a16:creationId xmlns:a16="http://schemas.microsoft.com/office/drawing/2014/main" id="{FD294D5C-492B-FE63-4625-BD07BC490125}"/>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0" name="Freeform 5">
                  <a:extLst>
                    <a:ext uri="{FF2B5EF4-FFF2-40B4-BE49-F238E27FC236}">
                      <a16:creationId xmlns:a16="http://schemas.microsoft.com/office/drawing/2014/main" id="{8A173321-1AD7-ACD4-243F-828CF22CAC3F}"/>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1" name="Freeform 6">
                  <a:extLst>
                    <a:ext uri="{FF2B5EF4-FFF2-40B4-BE49-F238E27FC236}">
                      <a16:creationId xmlns:a16="http://schemas.microsoft.com/office/drawing/2014/main" id="{BDF108D6-0B8C-F98D-A4EA-328AB4F45F8C}"/>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2" name="Freeform 7">
                  <a:extLst>
                    <a:ext uri="{FF2B5EF4-FFF2-40B4-BE49-F238E27FC236}">
                      <a16:creationId xmlns:a16="http://schemas.microsoft.com/office/drawing/2014/main" id="{C7152174-04C6-6756-EBC1-C78E1492B052}"/>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3" name="Freeform 8">
                  <a:extLst>
                    <a:ext uri="{FF2B5EF4-FFF2-40B4-BE49-F238E27FC236}">
                      <a16:creationId xmlns:a16="http://schemas.microsoft.com/office/drawing/2014/main" id="{D69B0DE1-C744-21D2-9536-DBB002578FBE}"/>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4" name="Freeform 9">
                  <a:extLst>
                    <a:ext uri="{FF2B5EF4-FFF2-40B4-BE49-F238E27FC236}">
                      <a16:creationId xmlns:a16="http://schemas.microsoft.com/office/drawing/2014/main" id="{85D8FF4D-623A-275E-9FE0-97C0ED1B3304}"/>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5" name="Freeform 10">
                  <a:extLst>
                    <a:ext uri="{FF2B5EF4-FFF2-40B4-BE49-F238E27FC236}">
                      <a16:creationId xmlns:a16="http://schemas.microsoft.com/office/drawing/2014/main" id="{331D700E-A262-5FAF-BC59-764811C37315}"/>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6" name="Freeform 11">
                  <a:extLst>
                    <a:ext uri="{FF2B5EF4-FFF2-40B4-BE49-F238E27FC236}">
                      <a16:creationId xmlns:a16="http://schemas.microsoft.com/office/drawing/2014/main" id="{9DB0AB6D-6C15-DC69-0DBC-64838790653C}"/>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57" name="Group 2">
                <a:extLst>
                  <a:ext uri="{FF2B5EF4-FFF2-40B4-BE49-F238E27FC236}">
                    <a16:creationId xmlns:a16="http://schemas.microsoft.com/office/drawing/2014/main" id="{28DA9BDF-6753-EC75-A488-22F566EAAA2C}"/>
                  </a:ext>
                </a:extLst>
              </p:cNvPr>
              <p:cNvGrpSpPr>
                <a:grpSpLocks/>
              </p:cNvGrpSpPr>
              <p:nvPr/>
            </p:nvGrpSpPr>
            <p:grpSpPr bwMode="auto">
              <a:xfrm flipH="1">
                <a:off x="4033786" y="4762649"/>
                <a:ext cx="1107141" cy="990600"/>
                <a:chOff x="3168" y="1824"/>
                <a:chExt cx="912" cy="816"/>
              </a:xfrm>
            </p:grpSpPr>
            <p:sp>
              <p:nvSpPr>
                <p:cNvPr id="69" name="Freeform 3">
                  <a:extLst>
                    <a:ext uri="{FF2B5EF4-FFF2-40B4-BE49-F238E27FC236}">
                      <a16:creationId xmlns:a16="http://schemas.microsoft.com/office/drawing/2014/main" id="{48211DA1-20D0-A5DA-129F-E0E5AE1F53B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0" name="Freeform 4">
                  <a:extLst>
                    <a:ext uri="{FF2B5EF4-FFF2-40B4-BE49-F238E27FC236}">
                      <a16:creationId xmlns:a16="http://schemas.microsoft.com/office/drawing/2014/main" id="{41BF527F-4BA9-49BC-6707-051F9D105F1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1" name="Freeform 5">
                  <a:extLst>
                    <a:ext uri="{FF2B5EF4-FFF2-40B4-BE49-F238E27FC236}">
                      <a16:creationId xmlns:a16="http://schemas.microsoft.com/office/drawing/2014/main" id="{55233EF7-3EC3-F978-7C88-A619AEF99A8C}"/>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2" name="Freeform 6">
                  <a:extLst>
                    <a:ext uri="{FF2B5EF4-FFF2-40B4-BE49-F238E27FC236}">
                      <a16:creationId xmlns:a16="http://schemas.microsoft.com/office/drawing/2014/main" id="{0ADE0E17-44F8-7128-7DEE-50983CF1859A}"/>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chemeClr val="accent1"/>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3" name="Freeform 7">
                  <a:extLst>
                    <a:ext uri="{FF2B5EF4-FFF2-40B4-BE49-F238E27FC236}">
                      <a16:creationId xmlns:a16="http://schemas.microsoft.com/office/drawing/2014/main" id="{616D92C6-549A-1D9F-89EA-D7F9F716C924}"/>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4" name="Freeform 8">
                  <a:extLst>
                    <a:ext uri="{FF2B5EF4-FFF2-40B4-BE49-F238E27FC236}">
                      <a16:creationId xmlns:a16="http://schemas.microsoft.com/office/drawing/2014/main" id="{60BBD05D-C500-A67E-4EB0-7E7D9A8D103A}"/>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5" name="Freeform 9">
                  <a:extLst>
                    <a:ext uri="{FF2B5EF4-FFF2-40B4-BE49-F238E27FC236}">
                      <a16:creationId xmlns:a16="http://schemas.microsoft.com/office/drawing/2014/main" id="{04994B15-0D81-C077-44FF-8FADD9BCF715}"/>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6" name="Freeform 10">
                  <a:extLst>
                    <a:ext uri="{FF2B5EF4-FFF2-40B4-BE49-F238E27FC236}">
                      <a16:creationId xmlns:a16="http://schemas.microsoft.com/office/drawing/2014/main" id="{8A405438-619B-562F-F354-8F6AAC4E4B7C}"/>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7" name="Freeform 11">
                  <a:extLst>
                    <a:ext uri="{FF2B5EF4-FFF2-40B4-BE49-F238E27FC236}">
                      <a16:creationId xmlns:a16="http://schemas.microsoft.com/office/drawing/2014/main" id="{9725DB86-161A-29A4-A141-7E1890D53461}"/>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58" name="Group 2">
                <a:extLst>
                  <a:ext uri="{FF2B5EF4-FFF2-40B4-BE49-F238E27FC236}">
                    <a16:creationId xmlns:a16="http://schemas.microsoft.com/office/drawing/2014/main" id="{41F5E30E-4CE4-595D-517B-DAE0A12F35AB}"/>
                  </a:ext>
                </a:extLst>
              </p:cNvPr>
              <p:cNvGrpSpPr>
                <a:grpSpLocks/>
              </p:cNvGrpSpPr>
              <p:nvPr/>
            </p:nvGrpSpPr>
            <p:grpSpPr bwMode="auto">
              <a:xfrm flipH="1">
                <a:off x="5616053" y="4762649"/>
                <a:ext cx="1107141" cy="990600"/>
                <a:chOff x="3168" y="1824"/>
                <a:chExt cx="912" cy="816"/>
              </a:xfrm>
            </p:grpSpPr>
            <p:sp>
              <p:nvSpPr>
                <p:cNvPr id="59" name="Freeform 3">
                  <a:extLst>
                    <a:ext uri="{FF2B5EF4-FFF2-40B4-BE49-F238E27FC236}">
                      <a16:creationId xmlns:a16="http://schemas.microsoft.com/office/drawing/2014/main" id="{2182EFD5-4FE7-033C-6A75-F546F295B4E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0" name="Freeform 4">
                  <a:extLst>
                    <a:ext uri="{FF2B5EF4-FFF2-40B4-BE49-F238E27FC236}">
                      <a16:creationId xmlns:a16="http://schemas.microsoft.com/office/drawing/2014/main" id="{D526F274-C62C-62EF-C5F0-007F2F79FDF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1" name="Freeform 5">
                  <a:extLst>
                    <a:ext uri="{FF2B5EF4-FFF2-40B4-BE49-F238E27FC236}">
                      <a16:creationId xmlns:a16="http://schemas.microsoft.com/office/drawing/2014/main" id="{C27327E4-9554-DABB-657C-C381C6767195}"/>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2" name="Freeform 6">
                  <a:extLst>
                    <a:ext uri="{FF2B5EF4-FFF2-40B4-BE49-F238E27FC236}">
                      <a16:creationId xmlns:a16="http://schemas.microsoft.com/office/drawing/2014/main" id="{0DF9EC51-D9C1-AD97-BBAD-C6A1243A705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3" name="Freeform 7">
                  <a:extLst>
                    <a:ext uri="{FF2B5EF4-FFF2-40B4-BE49-F238E27FC236}">
                      <a16:creationId xmlns:a16="http://schemas.microsoft.com/office/drawing/2014/main" id="{CF3671A5-EB7A-BA3D-A476-4D992F1221E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4" name="Freeform 8">
                  <a:extLst>
                    <a:ext uri="{FF2B5EF4-FFF2-40B4-BE49-F238E27FC236}">
                      <a16:creationId xmlns:a16="http://schemas.microsoft.com/office/drawing/2014/main" id="{BDFD901D-CBEC-5280-5603-5F220205834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FF0000"/>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9">
                  <a:extLst>
                    <a:ext uri="{FF2B5EF4-FFF2-40B4-BE49-F238E27FC236}">
                      <a16:creationId xmlns:a16="http://schemas.microsoft.com/office/drawing/2014/main" id="{F5CEBE49-C744-B352-EFD8-37AE7A4A2CC0}"/>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7" name="Freeform 10">
                  <a:extLst>
                    <a:ext uri="{FF2B5EF4-FFF2-40B4-BE49-F238E27FC236}">
                      <a16:creationId xmlns:a16="http://schemas.microsoft.com/office/drawing/2014/main" id="{0030B182-3038-6911-2FF0-D2FDF68B23E7}"/>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8" name="Freeform 11">
                  <a:extLst>
                    <a:ext uri="{FF2B5EF4-FFF2-40B4-BE49-F238E27FC236}">
                      <a16:creationId xmlns:a16="http://schemas.microsoft.com/office/drawing/2014/main" id="{18D72F05-6A07-149F-20D9-3C7ADB27CA16}"/>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sp>
          <p:nvSpPr>
            <p:cNvPr id="54" name="Freeform 5">
              <a:extLst>
                <a:ext uri="{FF2B5EF4-FFF2-40B4-BE49-F238E27FC236}">
                  <a16:creationId xmlns:a16="http://schemas.microsoft.com/office/drawing/2014/main" id="{E2D669DD-33CD-C4A8-F579-58CB22948247}"/>
                </a:ext>
              </a:extLst>
            </p:cNvPr>
            <p:cNvSpPr/>
            <p:nvPr/>
          </p:nvSpPr>
          <p:spPr bwMode="auto">
            <a:xfrm flipH="1">
              <a:off x="7017527" y="4460053"/>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0000FF"/>
                </a:solidFill>
                <a:effectLst/>
                <a:latin typeface="Comic Sans MS" pitchFamily="66" charset="0"/>
              </a:endParaRPr>
            </a:p>
          </p:txBody>
        </p:sp>
      </p:grpSp>
    </p:spTree>
    <p:extLst>
      <p:ext uri="{BB962C8B-B14F-4D97-AF65-F5344CB8AC3E}">
        <p14:creationId xmlns:p14="http://schemas.microsoft.com/office/powerpoint/2010/main" val="237668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FFFF00"/>
                </a:solidFill>
              </a:rPr>
              <a:t>Quorum Certificates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43</a:t>
            </a:fld>
            <a:endParaRPr lang="en-US" dirty="0"/>
          </a:p>
        </p:txBody>
      </p:sp>
      <p:sp>
        <p:nvSpPr>
          <p:cNvPr id="3" name="Rounded Rectangle 2"/>
          <p:cNvSpPr/>
          <p:nvPr/>
        </p:nvSpPr>
        <p:spPr bwMode="auto">
          <a:xfrm>
            <a:off x="583002" y="2769989"/>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p>
        </p:txBody>
      </p:sp>
      <p:sp>
        <p:nvSpPr>
          <p:cNvPr id="4" name="Rounded Rectangle 3"/>
          <p:cNvSpPr/>
          <p:nvPr/>
        </p:nvSpPr>
        <p:spPr bwMode="auto">
          <a:xfrm>
            <a:off x="2646466" y="2769989"/>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cxnSp>
        <p:nvCxnSpPr>
          <p:cNvPr id="6" name="Straight Arrow Connector 5"/>
          <p:cNvCxnSpPr>
            <a:stCxn id="4" idx="1"/>
            <a:endCxn id="3" idx="3"/>
          </p:cNvCxnSpPr>
          <p:nvPr/>
        </p:nvCxnSpPr>
        <p:spPr bwMode="auto">
          <a:xfrm flipH="1">
            <a:off x="1727200" y="3025378"/>
            <a:ext cx="919266" cy="0"/>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7" name="Rounded Rectangle 6"/>
          <p:cNvSpPr/>
          <p:nvPr/>
        </p:nvSpPr>
        <p:spPr bwMode="auto">
          <a:xfrm>
            <a:off x="2646466" y="3675857"/>
            <a:ext cx="123244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W</a:t>
            </a:r>
          </a:p>
        </p:txBody>
      </p:sp>
      <p:cxnSp>
        <p:nvCxnSpPr>
          <p:cNvPr id="8" name="Straight Arrow Connector 7"/>
          <p:cNvCxnSpPr>
            <a:stCxn id="7" idx="1"/>
            <a:endCxn id="3" idx="3"/>
          </p:cNvCxnSpPr>
          <p:nvPr/>
        </p:nvCxnSpPr>
        <p:spPr bwMode="auto">
          <a:xfrm flipH="1" flipV="1">
            <a:off x="1727200" y="3025378"/>
            <a:ext cx="919266" cy="905868"/>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11" name="Rounded Rectangle 10"/>
          <p:cNvSpPr/>
          <p:nvPr/>
        </p:nvSpPr>
        <p:spPr bwMode="auto">
          <a:xfrm>
            <a:off x="4798175" y="3658792"/>
            <a:ext cx="1294049"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W</a:t>
            </a:r>
            <a:r>
              <a:rPr lang="en-US" dirty="0">
                <a:solidFill>
                  <a:srgbClr val="FF0066"/>
                </a:solidFill>
                <a:latin typeface="Arial" panose="020B0604020202020204" pitchFamily="34" charset="0"/>
                <a:cs typeface="Arial" panose="020B0604020202020204" pitchFamily="34" charset="0"/>
              </a:rPr>
              <a:t>’</a:t>
            </a:r>
            <a:endPar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endParaRPr>
          </a:p>
        </p:txBody>
      </p:sp>
      <p:cxnSp>
        <p:nvCxnSpPr>
          <p:cNvPr id="12" name="Straight Arrow Connector 11"/>
          <p:cNvCxnSpPr>
            <a:stCxn id="11" idx="1"/>
            <a:endCxn id="7" idx="3"/>
          </p:cNvCxnSpPr>
          <p:nvPr/>
        </p:nvCxnSpPr>
        <p:spPr bwMode="auto">
          <a:xfrm flipH="1">
            <a:off x="3878910" y="3914181"/>
            <a:ext cx="919265" cy="17065"/>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cxnSp>
        <p:nvCxnSpPr>
          <p:cNvPr id="23" name="Curved Connector 22"/>
          <p:cNvCxnSpPr>
            <a:stCxn id="4" idx="0"/>
            <a:endCxn id="3" idx="3"/>
          </p:cNvCxnSpPr>
          <p:nvPr/>
        </p:nvCxnSpPr>
        <p:spPr bwMode="auto">
          <a:xfrm rot="16200000" flipH="1" flipV="1">
            <a:off x="2363087" y="2134101"/>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cxnSp>
        <p:nvCxnSpPr>
          <p:cNvPr id="26" name="Curved Connector 25"/>
          <p:cNvCxnSpPr>
            <a:stCxn id="11" idx="0"/>
            <a:endCxn id="7" idx="3"/>
          </p:cNvCxnSpPr>
          <p:nvPr/>
        </p:nvCxnSpPr>
        <p:spPr bwMode="auto">
          <a:xfrm rot="16200000" flipH="1" flipV="1">
            <a:off x="4525828" y="3011874"/>
            <a:ext cx="272454" cy="1566290"/>
          </a:xfrm>
          <a:prstGeom prst="curvedConnector4">
            <a:avLst>
              <a:gd name="adj1" fmla="val -83904"/>
              <a:gd name="adj2" fmla="val 70655"/>
            </a:avLst>
          </a:prstGeom>
          <a:solidFill>
            <a:srgbClr val="FFFFCC"/>
          </a:solidFill>
          <a:ln w="76200" cap="flat" cmpd="sng" algn="ctr">
            <a:solidFill>
              <a:srgbClr val="FF66FF"/>
            </a:solidFill>
            <a:prstDash val="solid"/>
            <a:round/>
            <a:headEnd type="none" w="med" len="med"/>
            <a:tailEnd type="triangle" w="med" len="med"/>
          </a:ln>
          <a:effectLst/>
        </p:spPr>
      </p:cxnSp>
      <p:cxnSp>
        <p:nvCxnSpPr>
          <p:cNvPr id="30" name="Curved Connector 29"/>
          <p:cNvCxnSpPr>
            <a:stCxn id="7" idx="0"/>
            <a:endCxn id="3" idx="3"/>
          </p:cNvCxnSpPr>
          <p:nvPr/>
        </p:nvCxnSpPr>
        <p:spPr bwMode="auto">
          <a:xfrm rot="16200000" flipV="1">
            <a:off x="2169705" y="2582874"/>
            <a:ext cx="650479" cy="1535488"/>
          </a:xfrm>
          <a:prstGeom prst="curvedConnector2">
            <a:avLst/>
          </a:prstGeom>
          <a:solidFill>
            <a:srgbClr val="FFFFCC"/>
          </a:solidFill>
          <a:ln w="76200" cap="flat" cmpd="sng" algn="ctr">
            <a:solidFill>
              <a:srgbClr val="FF66FF"/>
            </a:solidFill>
            <a:prstDash val="solid"/>
            <a:round/>
            <a:headEnd type="none" w="med" len="med"/>
            <a:tailEnd type="triangle" w="med" len="med"/>
          </a:ln>
          <a:effectLst/>
        </p:spPr>
      </p:cxnSp>
      <p:sp>
        <p:nvSpPr>
          <p:cNvPr id="33" name="TextBox 32"/>
          <p:cNvSpPr txBox="1"/>
          <p:nvPr/>
        </p:nvSpPr>
        <p:spPr bwMode="auto">
          <a:xfrm>
            <a:off x="2295546" y="4942532"/>
            <a:ext cx="4552913" cy="461665"/>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Each block’s QC is for ancestor</a:t>
            </a:r>
          </a:p>
        </p:txBody>
      </p:sp>
      <p:sp>
        <p:nvSpPr>
          <p:cNvPr id="34" name="Rounded Rectangle 33"/>
          <p:cNvSpPr/>
          <p:nvPr/>
        </p:nvSpPr>
        <p:spPr bwMode="auto">
          <a:xfrm>
            <a:off x="7237477" y="3675857"/>
            <a:ext cx="1357086"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W</a:t>
            </a: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cxnSp>
        <p:nvCxnSpPr>
          <p:cNvPr id="35" name="Straight Arrow Connector 34"/>
          <p:cNvCxnSpPr>
            <a:stCxn id="34" idx="1"/>
            <a:endCxn id="11" idx="3"/>
          </p:cNvCxnSpPr>
          <p:nvPr/>
        </p:nvCxnSpPr>
        <p:spPr bwMode="auto">
          <a:xfrm flipH="1" flipV="1">
            <a:off x="6092224" y="3914181"/>
            <a:ext cx="1145253" cy="17065"/>
          </a:xfrm>
          <a:prstGeom prst="straightConnector1">
            <a:avLst/>
          </a:prstGeom>
          <a:solidFill>
            <a:srgbClr val="FFFFCC"/>
          </a:solidFill>
          <a:ln w="76200" cap="flat" cmpd="sng" algn="ctr">
            <a:solidFill>
              <a:srgbClr val="FFFF00"/>
            </a:solidFill>
            <a:prstDash val="sysDot"/>
            <a:round/>
            <a:headEnd type="none" w="med" len="med"/>
            <a:tailEnd type="triangle" w="med" len="med"/>
          </a:ln>
          <a:effectLst/>
        </p:spPr>
      </p:cxnSp>
      <p:cxnSp>
        <p:nvCxnSpPr>
          <p:cNvPr id="36" name="Curved Connector 35"/>
          <p:cNvCxnSpPr>
            <a:stCxn id="34" idx="0"/>
            <a:endCxn id="11" idx="3"/>
          </p:cNvCxnSpPr>
          <p:nvPr/>
        </p:nvCxnSpPr>
        <p:spPr bwMode="auto">
          <a:xfrm rot="16200000" flipH="1" flipV="1">
            <a:off x="6884960" y="2883121"/>
            <a:ext cx="238324" cy="1823796"/>
          </a:xfrm>
          <a:prstGeom prst="curvedConnector4">
            <a:avLst>
              <a:gd name="adj1" fmla="val -95920"/>
              <a:gd name="adj2" fmla="val 68602"/>
            </a:avLst>
          </a:prstGeom>
          <a:solidFill>
            <a:srgbClr val="FFFFCC"/>
          </a:solidFill>
          <a:ln w="76200" cap="flat" cmpd="sng" algn="ctr">
            <a:solidFill>
              <a:srgbClr val="FF66FF"/>
            </a:solidFill>
            <a:prstDash val="solid"/>
            <a:round/>
            <a:headEnd type="none" w="med" len="med"/>
            <a:tailEnd type="triangle" w="med" len="med"/>
          </a:ln>
          <a:effectLst/>
        </p:spPr>
      </p:cxnSp>
    </p:spTree>
    <p:extLst>
      <p:ext uri="{BB962C8B-B14F-4D97-AF65-F5344CB8AC3E}">
        <p14:creationId xmlns:p14="http://schemas.microsoft.com/office/powerpoint/2010/main" val="987251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QC Chains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44</a:t>
            </a:fld>
            <a:endParaRPr lang="en-US" dirty="0"/>
          </a:p>
        </p:txBody>
      </p:sp>
      <p:sp>
        <p:nvSpPr>
          <p:cNvPr id="4" name="Rounded Rectangle 3"/>
          <p:cNvSpPr/>
          <p:nvPr/>
        </p:nvSpPr>
        <p:spPr bwMode="auto">
          <a:xfrm>
            <a:off x="583002" y="2769989"/>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p>
        </p:txBody>
      </p:sp>
      <p:sp>
        <p:nvSpPr>
          <p:cNvPr id="5" name="Rounded Rectangle 4"/>
          <p:cNvSpPr/>
          <p:nvPr/>
        </p:nvSpPr>
        <p:spPr bwMode="auto">
          <a:xfrm>
            <a:off x="2646466" y="2769989"/>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cxnSp>
        <p:nvCxnSpPr>
          <p:cNvPr id="6" name="Curved Connector 5"/>
          <p:cNvCxnSpPr>
            <a:stCxn id="5" idx="0"/>
            <a:endCxn id="4" idx="3"/>
          </p:cNvCxnSpPr>
          <p:nvPr/>
        </p:nvCxnSpPr>
        <p:spPr bwMode="auto">
          <a:xfrm rot="16200000" flipH="1" flipV="1">
            <a:off x="2363087" y="2134101"/>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sp>
        <p:nvSpPr>
          <p:cNvPr id="10" name="Rounded Rectangular Callout 9"/>
          <p:cNvSpPr/>
          <p:nvPr/>
        </p:nvSpPr>
        <p:spPr bwMode="auto">
          <a:xfrm>
            <a:off x="5145282" y="1500812"/>
            <a:ext cx="3325618" cy="2009061"/>
          </a:xfrm>
          <a:prstGeom prst="wedgeRoundRectCallout">
            <a:avLst>
              <a:gd name="adj1" fmla="val -80000"/>
              <a:gd name="adj2" fmla="val 28369"/>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1-chain:</a:t>
            </a:r>
          </a:p>
          <a:p>
            <a:pPr algn="ctr"/>
            <a:r>
              <a:rPr lang="en-US" sz="2800" dirty="0">
                <a:solidFill>
                  <a:schemeClr val="tx1"/>
                </a:solidFill>
                <a:latin typeface="Arial" panose="020B0604020202020204" pitchFamily="34" charset="0"/>
                <a:cs typeface="Arial" pitchFamily="34" charset="0"/>
              </a:rPr>
              <a:t>2</a:t>
            </a:r>
            <a:r>
              <a:rPr lang="en-US" sz="2800" i="1" dirty="0">
                <a:solidFill>
                  <a:schemeClr val="tx1"/>
                </a:solidFill>
                <a:latin typeface="Arial" panose="020B0604020202020204" pitchFamily="34" charset="0"/>
                <a:cs typeface="Arial" pitchFamily="34" charset="0"/>
              </a:rPr>
              <a:t>f</a:t>
            </a:r>
            <a:r>
              <a:rPr lang="en-US" sz="2800" dirty="0">
                <a:solidFill>
                  <a:schemeClr val="tx1"/>
                </a:solidFill>
                <a:latin typeface="Arial" panose="020B0604020202020204" pitchFamily="34" charset="0"/>
                <a:cs typeface="Arial" pitchFamily="34" charset="0"/>
              </a:rPr>
              <a:t>+1</a:t>
            </a:r>
            <a:r>
              <a:rPr lang="en-US" sz="2800" dirty="0">
                <a:solidFill>
                  <a:srgbClr val="FFFF00"/>
                </a:solidFill>
                <a:latin typeface="Arial" panose="020B0604020202020204" pitchFamily="34" charset="0"/>
                <a:cs typeface="Arial" pitchFamily="34" charset="0"/>
              </a:rPr>
              <a:t> correct validators voted for </a:t>
            </a:r>
            <a:r>
              <a:rPr lang="en-US" sz="2800" i="1" dirty="0">
                <a:solidFill>
                  <a:schemeClr val="tx1"/>
                </a:solidFill>
                <a:latin typeface="Arial" panose="020B0604020202020204" pitchFamily="34" charset="0"/>
                <a:cs typeface="Arial" pitchFamily="34" charset="0"/>
              </a:rPr>
              <a:t>B</a:t>
            </a:r>
            <a:r>
              <a:rPr lang="en-US" sz="2800" dirty="0">
                <a:solidFill>
                  <a:srgbClr val="FFFF00"/>
                </a:solidFill>
                <a:latin typeface="Arial" panose="020B0604020202020204" pitchFamily="34" charset="0"/>
                <a:cs typeface="Arial" pitchFamily="34" charset="0"/>
              </a:rPr>
              <a:t> at </a:t>
            </a:r>
            <a:r>
              <a:rPr lang="en-US" sz="2800" i="1" dirty="0" err="1">
                <a:solidFill>
                  <a:schemeClr val="tx1"/>
                </a:solidFill>
                <a:latin typeface="Arial" panose="020B0604020202020204" pitchFamily="34" charset="0"/>
                <a:cs typeface="Arial" pitchFamily="34" charset="0"/>
              </a:rPr>
              <a:t>B.height</a:t>
            </a:r>
            <a:endParaRPr lang="en-US" sz="2800" i="1" dirty="0">
              <a:solidFill>
                <a:schemeClr val="tx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18668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ular Callout 15"/>
          <p:cNvSpPr/>
          <p:nvPr/>
        </p:nvSpPr>
        <p:spPr bwMode="auto">
          <a:xfrm>
            <a:off x="5115848" y="1510890"/>
            <a:ext cx="3325618" cy="2009061"/>
          </a:xfrm>
          <a:prstGeom prst="wedgeRoundRectCallout">
            <a:avLst>
              <a:gd name="adj1" fmla="val -80000"/>
              <a:gd name="adj2" fmla="val 28369"/>
              <a:gd name="adj3" fmla="val 16667"/>
            </a:avLst>
          </a:prstGeom>
          <a:solidFill>
            <a:schemeClr val="bg1"/>
          </a:solidFill>
          <a:ln w="38100">
            <a:solidFill>
              <a:schemeClr val="tx1">
                <a:lumMod val="85000"/>
              </a:schemeClr>
            </a:solidFill>
            <a:round/>
            <a:headEnd/>
            <a:tailEnd/>
          </a:ln>
          <a:effectLst/>
        </p:spPr>
        <p:txBody>
          <a:bodyPr wrap="square" rtlCol="0" anchor="ctr">
            <a:spAutoFit/>
          </a:bodyPr>
          <a:lstStyle/>
          <a:p>
            <a:pPr algn="ctr"/>
            <a:r>
              <a:rPr lang="en-US" sz="2800" dirty="0">
                <a:solidFill>
                  <a:schemeClr val="tx1">
                    <a:lumMod val="50000"/>
                  </a:schemeClr>
                </a:solidFill>
                <a:latin typeface="Arial" panose="020B0604020202020204" pitchFamily="34" charset="0"/>
                <a:cs typeface="Arial" pitchFamily="34" charset="0"/>
              </a:rPr>
              <a:t>1-chain:</a:t>
            </a:r>
          </a:p>
          <a:p>
            <a:pPr algn="ctr"/>
            <a:r>
              <a:rPr lang="en-US" sz="2800" dirty="0">
                <a:solidFill>
                  <a:schemeClr val="tx1">
                    <a:lumMod val="50000"/>
                  </a:schemeClr>
                </a:solidFill>
                <a:latin typeface="Arial" panose="020B0604020202020204" pitchFamily="34" charset="0"/>
                <a:cs typeface="Arial" pitchFamily="34" charset="0"/>
              </a:rPr>
              <a:t>2</a:t>
            </a:r>
            <a:r>
              <a:rPr lang="en-US" sz="2800" i="1" dirty="0">
                <a:solidFill>
                  <a:schemeClr val="tx1">
                    <a:lumMod val="50000"/>
                  </a:schemeClr>
                </a:solidFill>
                <a:latin typeface="Arial" panose="020B0604020202020204" pitchFamily="34" charset="0"/>
                <a:cs typeface="Arial" pitchFamily="34" charset="0"/>
              </a:rPr>
              <a:t>f</a:t>
            </a:r>
            <a:r>
              <a:rPr lang="en-US" sz="2800" dirty="0">
                <a:solidFill>
                  <a:schemeClr val="tx1">
                    <a:lumMod val="50000"/>
                  </a:schemeClr>
                </a:solidFill>
                <a:latin typeface="Arial" panose="020B0604020202020204" pitchFamily="34" charset="0"/>
                <a:cs typeface="Arial" pitchFamily="34" charset="0"/>
              </a:rPr>
              <a:t>+1 correct validators voted for </a:t>
            </a:r>
            <a:r>
              <a:rPr lang="en-US" sz="2800" i="1" dirty="0">
                <a:solidFill>
                  <a:schemeClr val="tx1">
                    <a:lumMod val="50000"/>
                  </a:schemeClr>
                </a:solidFill>
                <a:latin typeface="Arial" panose="020B0604020202020204" pitchFamily="34" charset="0"/>
                <a:cs typeface="Arial" pitchFamily="34" charset="0"/>
              </a:rPr>
              <a:t>B</a:t>
            </a:r>
            <a:r>
              <a:rPr lang="en-US" sz="2800" dirty="0">
                <a:solidFill>
                  <a:schemeClr val="tx1">
                    <a:lumMod val="50000"/>
                  </a:schemeClr>
                </a:solidFill>
                <a:latin typeface="Arial" panose="020B0604020202020204" pitchFamily="34" charset="0"/>
                <a:cs typeface="Arial" pitchFamily="34" charset="0"/>
              </a:rPr>
              <a:t> at </a:t>
            </a:r>
            <a:r>
              <a:rPr lang="en-US" sz="2800" i="1" dirty="0" err="1">
                <a:solidFill>
                  <a:schemeClr val="tx1">
                    <a:lumMod val="50000"/>
                  </a:schemeClr>
                </a:solidFill>
                <a:latin typeface="Arial" panose="020B0604020202020204" pitchFamily="34" charset="0"/>
                <a:cs typeface="Arial" pitchFamily="34" charset="0"/>
              </a:rPr>
              <a:t>B.height</a:t>
            </a:r>
            <a:endParaRPr lang="en-US" sz="2800" i="1" dirty="0">
              <a:solidFill>
                <a:schemeClr val="tx1">
                  <a:lumMod val="50000"/>
                </a:schemeClr>
              </a:solidFill>
              <a:latin typeface="Arial" panose="020B0604020202020204" pitchFamily="34" charset="0"/>
              <a:cs typeface="Arial" pitchFamily="34" charset="0"/>
            </a:endParaRPr>
          </a:p>
        </p:txBody>
      </p:sp>
      <p:sp>
        <p:nvSpPr>
          <p:cNvPr id="2" name="Title 1"/>
          <p:cNvSpPr>
            <a:spLocks noGrp="1"/>
          </p:cNvSpPr>
          <p:nvPr>
            <p:ph type="title"/>
          </p:nvPr>
        </p:nvSpPr>
        <p:spPr/>
        <p:txBody>
          <a:bodyPr/>
          <a:lstStyle/>
          <a:p>
            <a:r>
              <a:rPr lang="en-US" dirty="0">
                <a:solidFill>
                  <a:srgbClr val="FFFF00"/>
                </a:solidFill>
              </a:rPr>
              <a:t>QC Chains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45</a:t>
            </a:fld>
            <a:endParaRPr lang="en-US" dirty="0"/>
          </a:p>
        </p:txBody>
      </p:sp>
      <p:sp>
        <p:nvSpPr>
          <p:cNvPr id="4" name="Rounded Rectangle 3"/>
          <p:cNvSpPr/>
          <p:nvPr/>
        </p:nvSpPr>
        <p:spPr bwMode="auto">
          <a:xfrm>
            <a:off x="583002" y="2769989"/>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sp>
        <p:nvSpPr>
          <p:cNvPr id="5" name="Rounded Rectangle 4"/>
          <p:cNvSpPr/>
          <p:nvPr/>
        </p:nvSpPr>
        <p:spPr bwMode="auto">
          <a:xfrm>
            <a:off x="2646466" y="2769989"/>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6" name="Curved Connector 5"/>
          <p:cNvCxnSpPr>
            <a:stCxn id="5" idx="0"/>
            <a:endCxn id="4" idx="3"/>
          </p:cNvCxnSpPr>
          <p:nvPr/>
        </p:nvCxnSpPr>
        <p:spPr bwMode="auto">
          <a:xfrm rot="16200000" flipH="1" flipV="1">
            <a:off x="2363087" y="2134101"/>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sp>
        <p:nvSpPr>
          <p:cNvPr id="7" name="Rounded Rectangle 6"/>
          <p:cNvSpPr/>
          <p:nvPr/>
        </p:nvSpPr>
        <p:spPr bwMode="auto">
          <a:xfrm>
            <a:off x="583002" y="4042073"/>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sp>
        <p:nvSpPr>
          <p:cNvPr id="8" name="Rounded Rectangle 7"/>
          <p:cNvSpPr/>
          <p:nvPr/>
        </p:nvSpPr>
        <p:spPr bwMode="auto">
          <a:xfrm>
            <a:off x="2646466" y="4042073"/>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9" name="Curved Connector 8"/>
          <p:cNvCxnSpPr>
            <a:stCxn id="8" idx="0"/>
            <a:endCxn id="7" idx="3"/>
          </p:cNvCxnSpPr>
          <p:nvPr/>
        </p:nvCxnSpPr>
        <p:spPr bwMode="auto">
          <a:xfrm rot="16200000" flipH="1" flipV="1">
            <a:off x="2363087" y="3406185"/>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sp>
        <p:nvSpPr>
          <p:cNvPr id="11" name="Rounded Rectangle 10"/>
          <p:cNvSpPr/>
          <p:nvPr/>
        </p:nvSpPr>
        <p:spPr bwMode="auto">
          <a:xfrm>
            <a:off x="4797581" y="4042073"/>
            <a:ext cx="1277399"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12" name="Curved Connector 11"/>
          <p:cNvCxnSpPr>
            <a:stCxn id="11" idx="0"/>
            <a:endCxn id="8" idx="3"/>
          </p:cNvCxnSpPr>
          <p:nvPr/>
        </p:nvCxnSpPr>
        <p:spPr bwMode="auto">
          <a:xfrm rot="16200000" flipH="1" flipV="1">
            <a:off x="4521576" y="3382756"/>
            <a:ext cx="255389" cy="1574021"/>
          </a:xfrm>
          <a:prstGeom prst="curvedConnector4">
            <a:avLst>
              <a:gd name="adj1" fmla="val -89511"/>
              <a:gd name="adj2" fmla="val 70289"/>
            </a:avLst>
          </a:prstGeom>
          <a:solidFill>
            <a:srgbClr val="FFFFCC"/>
          </a:solidFill>
          <a:ln w="76200" cap="flat" cmpd="sng" algn="ctr">
            <a:solidFill>
              <a:srgbClr val="FF66FF"/>
            </a:solidFill>
            <a:prstDash val="solid"/>
            <a:round/>
            <a:headEnd type="none" w="med" len="med"/>
            <a:tailEnd type="triangle" w="med" len="med"/>
          </a:ln>
          <a:effectLst/>
        </p:spPr>
      </p:cxnSp>
      <p:sp>
        <p:nvSpPr>
          <p:cNvPr id="14" name="Rounded Rectangular Callout 13"/>
          <p:cNvSpPr/>
          <p:nvPr/>
        </p:nvSpPr>
        <p:spPr bwMode="auto">
          <a:xfrm>
            <a:off x="5589782" y="609083"/>
            <a:ext cx="3325618" cy="2962513"/>
          </a:xfrm>
          <a:prstGeom prst="wedgeRoundRectCallout">
            <a:avLst>
              <a:gd name="adj1" fmla="val -66634"/>
              <a:gd name="adj2" fmla="val 51518"/>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2-chain:</a:t>
            </a:r>
          </a:p>
          <a:p>
            <a:pPr algn="ctr"/>
            <a:r>
              <a:rPr lang="en-US" sz="2800" dirty="0">
                <a:solidFill>
                  <a:schemeClr val="tx1"/>
                </a:solidFill>
                <a:latin typeface="Arial" panose="020B0604020202020204" pitchFamily="34" charset="0"/>
                <a:cs typeface="Arial" pitchFamily="34" charset="0"/>
              </a:rPr>
              <a:t>2</a:t>
            </a:r>
            <a:r>
              <a:rPr lang="en-US" sz="2800" i="1" dirty="0">
                <a:solidFill>
                  <a:schemeClr val="tx1"/>
                </a:solidFill>
                <a:latin typeface="Arial" panose="020B0604020202020204" pitchFamily="34" charset="0"/>
                <a:cs typeface="Arial" pitchFamily="34" charset="0"/>
              </a:rPr>
              <a:t>f</a:t>
            </a:r>
            <a:r>
              <a:rPr lang="en-US" sz="2800" dirty="0">
                <a:solidFill>
                  <a:schemeClr val="tx1"/>
                </a:solidFill>
                <a:latin typeface="Arial" panose="020B0604020202020204" pitchFamily="34" charset="0"/>
                <a:cs typeface="Arial" pitchFamily="34" charset="0"/>
              </a:rPr>
              <a:t>+1 </a:t>
            </a:r>
            <a:r>
              <a:rPr lang="en-US" sz="2800" dirty="0">
                <a:solidFill>
                  <a:srgbClr val="FFFF00"/>
                </a:solidFill>
                <a:latin typeface="Arial" panose="020B0604020202020204" pitchFamily="34" charset="0"/>
                <a:cs typeface="Arial" pitchFamily="34" charset="0"/>
              </a:rPr>
              <a:t>correct validators voted for </a:t>
            </a:r>
            <a:r>
              <a:rPr lang="en-US" sz="2800" i="1" dirty="0">
                <a:solidFill>
                  <a:schemeClr val="tx1"/>
                </a:solidFill>
                <a:latin typeface="Arial" panose="020B0604020202020204" pitchFamily="34" charset="0"/>
                <a:cs typeface="Arial" pitchFamily="34" charset="0"/>
              </a:rPr>
              <a:t>B</a:t>
            </a:r>
            <a:r>
              <a:rPr lang="en-US" sz="2800" dirty="0">
                <a:solidFill>
                  <a:srgbClr val="FFFF00"/>
                </a:solidFill>
                <a:latin typeface="Arial" panose="020B0604020202020204" pitchFamily="34" charset="0"/>
                <a:cs typeface="Arial" pitchFamily="34" charset="0"/>
              </a:rPr>
              <a:t>’’ and received 1-chain </a:t>
            </a:r>
            <a:r>
              <a:rPr lang="en-US" sz="2800" i="1" dirty="0">
                <a:solidFill>
                  <a:schemeClr val="tx1"/>
                </a:solidFill>
                <a:latin typeface="Arial" panose="020B0604020202020204" pitchFamily="34" charset="0"/>
                <a:cs typeface="Arial" pitchFamily="34" charset="0"/>
              </a:rPr>
              <a:t>B</a:t>
            </a:r>
            <a:r>
              <a:rPr lang="en-US" sz="2800" dirty="0">
                <a:solidFill>
                  <a:schemeClr val="tx1"/>
                </a:solidFill>
                <a:latin typeface="Arial" panose="020B0604020202020204" pitchFamily="34" charset="0"/>
                <a:cs typeface="Arial" pitchFamily="34" charset="0"/>
              </a:rPr>
              <a:t> </a:t>
            </a:r>
            <a:r>
              <a:rPr lang="en-US" sz="2800" dirty="0">
                <a:solidFill>
                  <a:schemeClr val="tx1"/>
                </a:solidFill>
                <a:latin typeface="Arial" panose="020B0604020202020204" pitchFamily="34" charset="0"/>
                <a:cs typeface="Arial" pitchFamily="34" charset="0"/>
                <a:sym typeface="Symbol"/>
              </a:rPr>
              <a:t> </a:t>
            </a:r>
            <a:r>
              <a:rPr lang="en-US" sz="2800" i="1" dirty="0">
                <a:solidFill>
                  <a:schemeClr val="tx1"/>
                </a:solidFill>
                <a:latin typeface="Arial" panose="020B0604020202020204" pitchFamily="34" charset="0"/>
                <a:cs typeface="Arial" pitchFamily="34" charset="0"/>
                <a:sym typeface="Symbol"/>
              </a:rPr>
              <a:t>B</a:t>
            </a:r>
            <a:r>
              <a:rPr lang="en-US" sz="2800" dirty="0">
                <a:solidFill>
                  <a:schemeClr val="tx1"/>
                </a:solidFill>
                <a:latin typeface="Arial" panose="020B0604020202020204" pitchFamily="34" charset="0"/>
                <a:cs typeface="Arial" pitchFamily="34" charset="0"/>
                <a:sym typeface="Symbol"/>
              </a:rPr>
              <a:t>’</a:t>
            </a:r>
            <a:endParaRPr lang="en-US" sz="2800" dirty="0">
              <a:solidFill>
                <a:schemeClr val="tx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975296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QC Chains</a:t>
            </a:r>
          </a:p>
        </p:txBody>
      </p:sp>
      <p:sp>
        <p:nvSpPr>
          <p:cNvPr id="24" name="Rounded Rectangular Callout 23"/>
          <p:cNvSpPr/>
          <p:nvPr/>
        </p:nvSpPr>
        <p:spPr bwMode="auto">
          <a:xfrm>
            <a:off x="5145282" y="1500812"/>
            <a:ext cx="3325618" cy="2009061"/>
          </a:xfrm>
          <a:prstGeom prst="wedgeRoundRectCallout">
            <a:avLst>
              <a:gd name="adj1" fmla="val -80000"/>
              <a:gd name="adj2" fmla="val 28369"/>
              <a:gd name="adj3" fmla="val 16667"/>
            </a:avLst>
          </a:prstGeom>
          <a:solidFill>
            <a:schemeClr val="bg1"/>
          </a:solidFill>
          <a:ln w="38100">
            <a:solidFill>
              <a:schemeClr val="tx1">
                <a:lumMod val="85000"/>
              </a:schemeClr>
            </a:solidFill>
            <a:round/>
            <a:headEnd/>
            <a:tailEnd/>
          </a:ln>
          <a:effectLst/>
        </p:spPr>
        <p:txBody>
          <a:bodyPr wrap="square" rtlCol="0" anchor="ctr">
            <a:spAutoFit/>
          </a:bodyPr>
          <a:lstStyle/>
          <a:p>
            <a:pPr algn="ctr"/>
            <a:r>
              <a:rPr lang="en-US" sz="2800" dirty="0">
                <a:solidFill>
                  <a:schemeClr val="tx1">
                    <a:lumMod val="50000"/>
                  </a:schemeClr>
                </a:solidFill>
                <a:latin typeface="Arial" panose="020B0604020202020204" pitchFamily="34" charset="0"/>
                <a:cs typeface="Arial" pitchFamily="34" charset="0"/>
              </a:rPr>
              <a:t>1-chain:</a:t>
            </a:r>
          </a:p>
          <a:p>
            <a:pPr algn="ctr"/>
            <a:r>
              <a:rPr lang="en-US" sz="2800" dirty="0">
                <a:solidFill>
                  <a:schemeClr val="tx1">
                    <a:lumMod val="50000"/>
                  </a:schemeClr>
                </a:solidFill>
                <a:latin typeface="Arial" panose="020B0604020202020204" pitchFamily="34" charset="0"/>
                <a:cs typeface="Arial" pitchFamily="34" charset="0"/>
              </a:rPr>
              <a:t>2</a:t>
            </a:r>
            <a:r>
              <a:rPr lang="en-US" sz="2800" i="1" dirty="0">
                <a:solidFill>
                  <a:schemeClr val="tx1">
                    <a:lumMod val="50000"/>
                  </a:schemeClr>
                </a:solidFill>
                <a:latin typeface="Arial" panose="020B0604020202020204" pitchFamily="34" charset="0"/>
                <a:cs typeface="Arial" pitchFamily="34" charset="0"/>
              </a:rPr>
              <a:t>f</a:t>
            </a:r>
            <a:r>
              <a:rPr lang="en-US" sz="2800" dirty="0">
                <a:solidFill>
                  <a:schemeClr val="tx1">
                    <a:lumMod val="50000"/>
                  </a:schemeClr>
                </a:solidFill>
                <a:latin typeface="Arial" panose="020B0604020202020204" pitchFamily="34" charset="0"/>
                <a:cs typeface="Arial" pitchFamily="34" charset="0"/>
              </a:rPr>
              <a:t>+1 correct validators voted for </a:t>
            </a:r>
            <a:r>
              <a:rPr lang="en-US" sz="2800" i="1" dirty="0">
                <a:solidFill>
                  <a:schemeClr val="tx1">
                    <a:lumMod val="50000"/>
                  </a:schemeClr>
                </a:solidFill>
                <a:latin typeface="Arial" panose="020B0604020202020204" pitchFamily="34" charset="0"/>
                <a:cs typeface="Arial" pitchFamily="34" charset="0"/>
              </a:rPr>
              <a:t>B</a:t>
            </a:r>
            <a:r>
              <a:rPr lang="en-US" sz="2800" dirty="0">
                <a:solidFill>
                  <a:schemeClr val="tx1">
                    <a:lumMod val="50000"/>
                  </a:schemeClr>
                </a:solidFill>
                <a:latin typeface="Arial" panose="020B0604020202020204" pitchFamily="34" charset="0"/>
                <a:cs typeface="Arial" pitchFamily="34" charset="0"/>
              </a:rPr>
              <a:t> at </a:t>
            </a:r>
            <a:r>
              <a:rPr lang="en-US" sz="2800" i="1" dirty="0" err="1">
                <a:solidFill>
                  <a:schemeClr val="tx1">
                    <a:lumMod val="50000"/>
                  </a:schemeClr>
                </a:solidFill>
                <a:latin typeface="Arial" panose="020B0604020202020204" pitchFamily="34" charset="0"/>
                <a:cs typeface="Arial" pitchFamily="34" charset="0"/>
              </a:rPr>
              <a:t>B.height</a:t>
            </a:r>
            <a:endParaRPr lang="en-US" sz="2800" i="1" dirty="0">
              <a:solidFill>
                <a:schemeClr val="tx1">
                  <a:lumMod val="50000"/>
                </a:schemeClr>
              </a:solidFill>
              <a:latin typeface="Arial" panose="020B0604020202020204" pitchFamily="34" charset="0"/>
              <a:cs typeface="Arial" pitchFamily="34" charset="0"/>
            </a:endParaRPr>
          </a:p>
        </p:txBody>
      </p:sp>
      <p:sp>
        <p:nvSpPr>
          <p:cNvPr id="25" name="Rounded Rectangular Callout 24"/>
          <p:cNvSpPr/>
          <p:nvPr/>
        </p:nvSpPr>
        <p:spPr bwMode="auto">
          <a:xfrm>
            <a:off x="5589782" y="609083"/>
            <a:ext cx="3325618" cy="2962513"/>
          </a:xfrm>
          <a:prstGeom prst="wedgeRoundRectCallout">
            <a:avLst>
              <a:gd name="adj1" fmla="val -66634"/>
              <a:gd name="adj2" fmla="val 51518"/>
              <a:gd name="adj3" fmla="val 16667"/>
            </a:avLst>
          </a:prstGeom>
          <a:solidFill>
            <a:schemeClr val="bg1"/>
          </a:solidFill>
          <a:ln w="38100">
            <a:solidFill>
              <a:schemeClr val="tx1">
                <a:lumMod val="85000"/>
              </a:schemeClr>
            </a:solidFill>
            <a:round/>
            <a:headEnd/>
            <a:tailEnd/>
          </a:ln>
          <a:effectLst/>
        </p:spPr>
        <p:txBody>
          <a:bodyPr wrap="square" rtlCol="0" anchor="ctr">
            <a:spAutoFit/>
          </a:bodyPr>
          <a:lstStyle/>
          <a:p>
            <a:pPr algn="ctr"/>
            <a:r>
              <a:rPr lang="en-US" sz="2800" dirty="0">
                <a:solidFill>
                  <a:schemeClr val="tx1">
                    <a:lumMod val="50000"/>
                  </a:schemeClr>
                </a:solidFill>
                <a:latin typeface="Arial" panose="020B0604020202020204" pitchFamily="34" charset="0"/>
                <a:cs typeface="Arial" pitchFamily="34" charset="0"/>
              </a:rPr>
              <a:t>2-chain:</a:t>
            </a:r>
          </a:p>
          <a:p>
            <a:pPr algn="ctr"/>
            <a:r>
              <a:rPr lang="en-US" sz="2800" dirty="0">
                <a:solidFill>
                  <a:schemeClr val="tx1">
                    <a:lumMod val="50000"/>
                  </a:schemeClr>
                </a:solidFill>
                <a:latin typeface="Arial" panose="020B0604020202020204" pitchFamily="34" charset="0"/>
                <a:cs typeface="Arial" pitchFamily="34" charset="0"/>
              </a:rPr>
              <a:t>2</a:t>
            </a:r>
            <a:r>
              <a:rPr lang="en-US" sz="2800" i="1" dirty="0">
                <a:solidFill>
                  <a:schemeClr val="tx1">
                    <a:lumMod val="50000"/>
                  </a:schemeClr>
                </a:solidFill>
                <a:latin typeface="Arial" panose="020B0604020202020204" pitchFamily="34" charset="0"/>
                <a:cs typeface="Arial" pitchFamily="34" charset="0"/>
              </a:rPr>
              <a:t>f</a:t>
            </a:r>
            <a:r>
              <a:rPr lang="en-US" sz="2800" dirty="0">
                <a:solidFill>
                  <a:schemeClr val="tx1">
                    <a:lumMod val="50000"/>
                  </a:schemeClr>
                </a:solidFill>
                <a:latin typeface="Arial" panose="020B0604020202020204" pitchFamily="34" charset="0"/>
                <a:cs typeface="Arial" pitchFamily="34" charset="0"/>
              </a:rPr>
              <a:t>+1 correct validators voted for </a:t>
            </a:r>
            <a:r>
              <a:rPr lang="en-US" sz="2800" i="1" dirty="0">
                <a:solidFill>
                  <a:schemeClr val="tx1">
                    <a:lumMod val="50000"/>
                  </a:schemeClr>
                </a:solidFill>
                <a:latin typeface="Arial" panose="020B0604020202020204" pitchFamily="34" charset="0"/>
                <a:cs typeface="Arial" pitchFamily="34" charset="0"/>
              </a:rPr>
              <a:t>B</a:t>
            </a:r>
            <a:r>
              <a:rPr lang="en-US" sz="2800" dirty="0">
                <a:solidFill>
                  <a:schemeClr val="tx1">
                    <a:lumMod val="50000"/>
                  </a:schemeClr>
                </a:solidFill>
                <a:latin typeface="Arial" panose="020B0604020202020204" pitchFamily="34" charset="0"/>
                <a:cs typeface="Arial" pitchFamily="34" charset="0"/>
              </a:rPr>
              <a:t>’’ and received 1-chain </a:t>
            </a:r>
            <a:r>
              <a:rPr lang="en-US" sz="2800" i="1" dirty="0">
                <a:solidFill>
                  <a:schemeClr val="tx1">
                    <a:lumMod val="50000"/>
                  </a:schemeClr>
                </a:solidFill>
                <a:latin typeface="Arial" panose="020B0604020202020204" pitchFamily="34" charset="0"/>
                <a:cs typeface="Arial" pitchFamily="34" charset="0"/>
              </a:rPr>
              <a:t>B</a:t>
            </a:r>
            <a:r>
              <a:rPr lang="en-US" sz="2800" dirty="0">
                <a:solidFill>
                  <a:schemeClr val="tx1">
                    <a:lumMod val="50000"/>
                  </a:schemeClr>
                </a:solidFill>
                <a:latin typeface="Arial" panose="020B0604020202020204" pitchFamily="34" charset="0"/>
                <a:cs typeface="Arial" pitchFamily="34" charset="0"/>
              </a:rPr>
              <a:t> </a:t>
            </a:r>
            <a:r>
              <a:rPr lang="en-US" sz="2800" dirty="0">
                <a:solidFill>
                  <a:schemeClr val="tx1">
                    <a:lumMod val="50000"/>
                  </a:schemeClr>
                </a:solidFill>
                <a:latin typeface="Arial" panose="020B0604020202020204" pitchFamily="34" charset="0"/>
                <a:cs typeface="Arial" pitchFamily="34" charset="0"/>
                <a:sym typeface="Symbol"/>
              </a:rPr>
              <a:t> </a:t>
            </a:r>
            <a:r>
              <a:rPr lang="en-US" sz="2800" i="1" dirty="0">
                <a:solidFill>
                  <a:schemeClr val="tx1">
                    <a:lumMod val="50000"/>
                  </a:schemeClr>
                </a:solidFill>
                <a:latin typeface="Arial" panose="020B0604020202020204" pitchFamily="34" charset="0"/>
                <a:cs typeface="Arial" pitchFamily="34" charset="0"/>
                <a:sym typeface="Symbol"/>
              </a:rPr>
              <a:t>B</a:t>
            </a:r>
            <a:r>
              <a:rPr lang="en-US" sz="2800" dirty="0">
                <a:solidFill>
                  <a:schemeClr val="tx1">
                    <a:lumMod val="50000"/>
                  </a:schemeClr>
                </a:solidFill>
                <a:latin typeface="Arial" panose="020B0604020202020204" pitchFamily="34" charset="0"/>
                <a:cs typeface="Arial" pitchFamily="34" charset="0"/>
                <a:sym typeface="Symbol"/>
              </a:rPr>
              <a:t>’</a:t>
            </a:r>
            <a:endParaRPr lang="en-US" sz="2800" dirty="0">
              <a:solidFill>
                <a:schemeClr val="tx1">
                  <a:lumMod val="50000"/>
                </a:schemeClr>
              </a:solidFill>
              <a:latin typeface="Arial" panose="020B0604020202020204" pitchFamily="34" charset="0"/>
              <a:cs typeface="Arial" pitchFamily="34" charset="0"/>
            </a:endParaRP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46</a:t>
            </a:fld>
            <a:endParaRPr lang="en-US" dirty="0"/>
          </a:p>
        </p:txBody>
      </p:sp>
      <p:sp>
        <p:nvSpPr>
          <p:cNvPr id="4" name="Rounded Rectangle 3"/>
          <p:cNvSpPr/>
          <p:nvPr/>
        </p:nvSpPr>
        <p:spPr bwMode="auto">
          <a:xfrm>
            <a:off x="583002" y="2769989"/>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sp>
        <p:nvSpPr>
          <p:cNvPr id="5" name="Rounded Rectangle 4"/>
          <p:cNvSpPr/>
          <p:nvPr/>
        </p:nvSpPr>
        <p:spPr bwMode="auto">
          <a:xfrm>
            <a:off x="2646466" y="2769989"/>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6" name="Curved Connector 5"/>
          <p:cNvCxnSpPr>
            <a:stCxn id="5" idx="0"/>
            <a:endCxn id="4" idx="3"/>
          </p:cNvCxnSpPr>
          <p:nvPr/>
        </p:nvCxnSpPr>
        <p:spPr bwMode="auto">
          <a:xfrm rot="16200000" flipH="1" flipV="1">
            <a:off x="2363087" y="2134101"/>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sp>
        <p:nvSpPr>
          <p:cNvPr id="7" name="Rounded Rectangle 6"/>
          <p:cNvSpPr/>
          <p:nvPr/>
        </p:nvSpPr>
        <p:spPr bwMode="auto">
          <a:xfrm>
            <a:off x="583002" y="4042073"/>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sp>
        <p:nvSpPr>
          <p:cNvPr id="8" name="Rounded Rectangle 7"/>
          <p:cNvSpPr/>
          <p:nvPr/>
        </p:nvSpPr>
        <p:spPr bwMode="auto">
          <a:xfrm>
            <a:off x="2646466" y="4042073"/>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9" name="Curved Connector 8"/>
          <p:cNvCxnSpPr>
            <a:stCxn id="8" idx="0"/>
            <a:endCxn id="7" idx="3"/>
          </p:cNvCxnSpPr>
          <p:nvPr/>
        </p:nvCxnSpPr>
        <p:spPr bwMode="auto">
          <a:xfrm rot="16200000" flipH="1" flipV="1">
            <a:off x="2363087" y="3406185"/>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sp>
        <p:nvSpPr>
          <p:cNvPr id="11" name="Rounded Rectangle 10"/>
          <p:cNvSpPr/>
          <p:nvPr/>
        </p:nvSpPr>
        <p:spPr bwMode="auto">
          <a:xfrm>
            <a:off x="4797581" y="4042073"/>
            <a:ext cx="1277399"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12" name="Curved Connector 11"/>
          <p:cNvCxnSpPr>
            <a:stCxn id="11" idx="0"/>
            <a:endCxn id="8" idx="3"/>
          </p:cNvCxnSpPr>
          <p:nvPr/>
        </p:nvCxnSpPr>
        <p:spPr bwMode="auto">
          <a:xfrm rot="16200000" flipH="1" flipV="1">
            <a:off x="4521576" y="3382756"/>
            <a:ext cx="255389" cy="1574021"/>
          </a:xfrm>
          <a:prstGeom prst="curvedConnector4">
            <a:avLst>
              <a:gd name="adj1" fmla="val -89511"/>
              <a:gd name="adj2" fmla="val 70289"/>
            </a:avLst>
          </a:prstGeom>
          <a:solidFill>
            <a:srgbClr val="FFFFCC"/>
          </a:solidFill>
          <a:ln w="76200" cap="flat" cmpd="sng" algn="ctr">
            <a:solidFill>
              <a:srgbClr val="FF66FF"/>
            </a:solidFill>
            <a:prstDash val="solid"/>
            <a:round/>
            <a:headEnd type="none" w="med" len="med"/>
            <a:tailEnd type="triangle" w="med" len="med"/>
          </a:ln>
          <a:effectLst/>
        </p:spPr>
      </p:cxnSp>
      <p:sp>
        <p:nvSpPr>
          <p:cNvPr id="16" name="Rounded Rectangle 15"/>
          <p:cNvSpPr/>
          <p:nvPr/>
        </p:nvSpPr>
        <p:spPr bwMode="auto">
          <a:xfrm>
            <a:off x="583002" y="5527973"/>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sp>
        <p:nvSpPr>
          <p:cNvPr id="17" name="Rounded Rectangle 16"/>
          <p:cNvSpPr/>
          <p:nvPr/>
        </p:nvSpPr>
        <p:spPr bwMode="auto">
          <a:xfrm>
            <a:off x="2646466" y="5527973"/>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18" name="Curved Connector 17"/>
          <p:cNvCxnSpPr>
            <a:stCxn id="17" idx="0"/>
            <a:endCxn id="16" idx="3"/>
          </p:cNvCxnSpPr>
          <p:nvPr/>
        </p:nvCxnSpPr>
        <p:spPr bwMode="auto">
          <a:xfrm rot="16200000" flipH="1" flipV="1">
            <a:off x="2363087" y="4892085"/>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sp>
        <p:nvSpPr>
          <p:cNvPr id="19" name="Rounded Rectangle 18"/>
          <p:cNvSpPr/>
          <p:nvPr/>
        </p:nvSpPr>
        <p:spPr bwMode="auto">
          <a:xfrm>
            <a:off x="4797581" y="5527973"/>
            <a:ext cx="1277399"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20" name="Curved Connector 19"/>
          <p:cNvCxnSpPr>
            <a:stCxn id="19" idx="0"/>
            <a:endCxn id="17" idx="3"/>
          </p:cNvCxnSpPr>
          <p:nvPr/>
        </p:nvCxnSpPr>
        <p:spPr bwMode="auto">
          <a:xfrm rot="16200000" flipH="1" flipV="1">
            <a:off x="4521576" y="4868656"/>
            <a:ext cx="255389" cy="1574021"/>
          </a:xfrm>
          <a:prstGeom prst="curvedConnector4">
            <a:avLst>
              <a:gd name="adj1" fmla="val -89511"/>
              <a:gd name="adj2" fmla="val 70289"/>
            </a:avLst>
          </a:prstGeom>
          <a:solidFill>
            <a:srgbClr val="FFFFCC"/>
          </a:solidFill>
          <a:ln w="76200" cap="flat" cmpd="sng" algn="ctr">
            <a:solidFill>
              <a:srgbClr val="FF66FF"/>
            </a:solidFill>
            <a:prstDash val="solid"/>
            <a:round/>
            <a:headEnd type="none" w="med" len="med"/>
            <a:tailEnd type="triangle" w="med" len="med"/>
          </a:ln>
          <a:effectLst/>
        </p:spPr>
      </p:cxnSp>
      <p:sp>
        <p:nvSpPr>
          <p:cNvPr id="21" name="Rounded Rectangle 20"/>
          <p:cNvSpPr/>
          <p:nvPr/>
        </p:nvSpPr>
        <p:spPr bwMode="auto">
          <a:xfrm>
            <a:off x="6955354" y="5527973"/>
            <a:ext cx="1336435"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22" name="Curved Connector 21"/>
          <p:cNvCxnSpPr>
            <a:stCxn id="21" idx="0"/>
            <a:endCxn id="19" idx="3"/>
          </p:cNvCxnSpPr>
          <p:nvPr/>
        </p:nvCxnSpPr>
        <p:spPr bwMode="auto">
          <a:xfrm rot="16200000" flipH="1" flipV="1">
            <a:off x="6721581" y="4881371"/>
            <a:ext cx="255389" cy="1548592"/>
          </a:xfrm>
          <a:prstGeom prst="curvedConnector4">
            <a:avLst>
              <a:gd name="adj1" fmla="val -89511"/>
              <a:gd name="adj2" fmla="val 71575"/>
            </a:avLst>
          </a:prstGeom>
          <a:solidFill>
            <a:srgbClr val="FFFFCC"/>
          </a:solidFill>
          <a:ln w="76200" cap="flat" cmpd="sng" algn="ctr">
            <a:solidFill>
              <a:srgbClr val="FF66FF"/>
            </a:solidFill>
            <a:prstDash val="solid"/>
            <a:round/>
            <a:headEnd type="none" w="med" len="med"/>
            <a:tailEnd type="triangle" w="med" len="med"/>
          </a:ln>
          <a:effectLst/>
        </p:spPr>
      </p:cxnSp>
      <p:sp>
        <p:nvSpPr>
          <p:cNvPr id="23" name="Rounded Rectangular Callout 22"/>
          <p:cNvSpPr/>
          <p:nvPr/>
        </p:nvSpPr>
        <p:spPr bwMode="auto">
          <a:xfrm>
            <a:off x="5742182" y="1544121"/>
            <a:ext cx="3325618" cy="2962513"/>
          </a:xfrm>
          <a:prstGeom prst="wedgeRoundRectCallout">
            <a:avLst>
              <a:gd name="adj1" fmla="val 6306"/>
              <a:gd name="adj2" fmla="val 74239"/>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3-chain:</a:t>
            </a:r>
          </a:p>
          <a:p>
            <a:pPr algn="ctr"/>
            <a:r>
              <a:rPr lang="en-US" sz="2800" dirty="0">
                <a:solidFill>
                  <a:schemeClr val="tx1"/>
                </a:solidFill>
                <a:latin typeface="Arial" panose="020B0604020202020204" pitchFamily="34" charset="0"/>
                <a:cs typeface="Arial" pitchFamily="34" charset="0"/>
              </a:rPr>
              <a:t>2</a:t>
            </a:r>
            <a:r>
              <a:rPr lang="en-US" sz="2800" i="1" dirty="0">
                <a:solidFill>
                  <a:schemeClr val="tx1"/>
                </a:solidFill>
                <a:latin typeface="Arial" panose="020B0604020202020204" pitchFamily="34" charset="0"/>
                <a:cs typeface="Arial" pitchFamily="34" charset="0"/>
              </a:rPr>
              <a:t>f</a:t>
            </a:r>
            <a:r>
              <a:rPr lang="en-US" sz="2800" dirty="0">
                <a:solidFill>
                  <a:schemeClr val="tx1"/>
                </a:solidFill>
                <a:latin typeface="Arial" panose="020B0604020202020204" pitchFamily="34" charset="0"/>
                <a:cs typeface="Arial" pitchFamily="34" charset="0"/>
              </a:rPr>
              <a:t>+1</a:t>
            </a:r>
            <a:r>
              <a:rPr lang="en-US" sz="2800" dirty="0">
                <a:solidFill>
                  <a:srgbClr val="FFFF00"/>
                </a:solidFill>
                <a:latin typeface="Arial" panose="020B0604020202020204" pitchFamily="34" charset="0"/>
                <a:cs typeface="Arial" pitchFamily="34" charset="0"/>
              </a:rPr>
              <a:t> correct validators voted for </a:t>
            </a:r>
            <a:r>
              <a:rPr lang="en-US" sz="2800" i="1" dirty="0">
                <a:solidFill>
                  <a:schemeClr val="tx1"/>
                </a:solidFill>
                <a:latin typeface="Arial" panose="020B0604020202020204" pitchFamily="34" charset="0"/>
                <a:cs typeface="Arial" pitchFamily="34" charset="0"/>
              </a:rPr>
              <a:t>B</a:t>
            </a:r>
            <a:r>
              <a:rPr lang="en-US" sz="2800" dirty="0">
                <a:solidFill>
                  <a:schemeClr val="tx1"/>
                </a:solidFill>
                <a:latin typeface="Arial" panose="020B0604020202020204" pitchFamily="34" charset="0"/>
                <a:cs typeface="Arial" pitchFamily="34" charset="0"/>
              </a:rPr>
              <a:t>’’’ </a:t>
            </a:r>
            <a:r>
              <a:rPr lang="en-US" sz="2800" dirty="0">
                <a:solidFill>
                  <a:srgbClr val="FFFF00"/>
                </a:solidFill>
                <a:latin typeface="Arial" panose="020B0604020202020204" pitchFamily="34" charset="0"/>
                <a:cs typeface="Arial" pitchFamily="34" charset="0"/>
              </a:rPr>
              <a:t>and received 2-chain </a:t>
            </a:r>
            <a:r>
              <a:rPr lang="en-US" sz="2800" dirty="0">
                <a:solidFill>
                  <a:schemeClr val="tx1"/>
                </a:solidFill>
                <a:latin typeface="Arial" panose="020B0604020202020204" pitchFamily="34" charset="0"/>
                <a:cs typeface="Arial" pitchFamily="34" charset="0"/>
              </a:rPr>
              <a:t>B </a:t>
            </a:r>
            <a:r>
              <a:rPr lang="en-US" sz="2800" dirty="0">
                <a:solidFill>
                  <a:schemeClr val="tx1"/>
                </a:solidFill>
                <a:latin typeface="Arial" panose="020B0604020202020204" pitchFamily="34" charset="0"/>
                <a:cs typeface="Arial" pitchFamily="34" charset="0"/>
                <a:sym typeface="Symbol"/>
              </a:rPr>
              <a:t> B’  B’’</a:t>
            </a:r>
            <a:endParaRPr lang="en-US" sz="2800" dirty="0">
              <a:solidFill>
                <a:schemeClr val="tx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83452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bwMode="auto">
          <a:xfrm>
            <a:off x="5058469" y="3136899"/>
            <a:ext cx="1024639" cy="83099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height</a:t>
            </a:r>
          </a:p>
          <a:p>
            <a:pPr algn="ctr"/>
            <a:r>
              <a:rPr lang="en-US" i="1" dirty="0">
                <a:solidFill>
                  <a:schemeClr val="tx1"/>
                </a:solidFill>
                <a:latin typeface="Arial" panose="020B0604020202020204" pitchFamily="34" charset="0"/>
                <a:cs typeface="Arial" panose="020B0604020202020204" pitchFamily="34" charset="0"/>
              </a:rPr>
              <a:t>k</a:t>
            </a:r>
            <a:r>
              <a:rPr lang="en-US" dirty="0">
                <a:solidFill>
                  <a:schemeClr val="tx1"/>
                </a:solidFill>
                <a:latin typeface="Arial" panose="020B0604020202020204" pitchFamily="34" charset="0"/>
                <a:cs typeface="Arial" panose="020B0604020202020204" pitchFamily="34" charset="0"/>
              </a:rPr>
              <a:t>+2</a:t>
            </a:r>
          </a:p>
        </p:txBody>
      </p:sp>
      <p:sp>
        <p:nvSpPr>
          <p:cNvPr id="44" name="TextBox 43"/>
          <p:cNvSpPr txBox="1"/>
          <p:nvPr/>
        </p:nvSpPr>
        <p:spPr bwMode="auto">
          <a:xfrm>
            <a:off x="2974613" y="3136899"/>
            <a:ext cx="1024639" cy="83099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height</a:t>
            </a:r>
          </a:p>
          <a:p>
            <a:pPr algn="ctr"/>
            <a:r>
              <a:rPr lang="en-US" i="1" dirty="0">
                <a:solidFill>
                  <a:schemeClr val="tx1"/>
                </a:solidFill>
                <a:latin typeface="Arial" panose="020B0604020202020204" pitchFamily="34" charset="0"/>
                <a:cs typeface="Arial" panose="020B0604020202020204" pitchFamily="34" charset="0"/>
              </a:rPr>
              <a:t>k</a:t>
            </a:r>
            <a:r>
              <a:rPr lang="en-US" dirty="0">
                <a:solidFill>
                  <a:schemeClr val="tx1"/>
                </a:solidFill>
                <a:latin typeface="Arial" panose="020B0604020202020204" pitchFamily="34" charset="0"/>
                <a:cs typeface="Arial" panose="020B0604020202020204" pitchFamily="34" charset="0"/>
              </a:rPr>
              <a:t>+1</a:t>
            </a:r>
          </a:p>
        </p:txBody>
      </p:sp>
      <p:sp>
        <p:nvSpPr>
          <p:cNvPr id="43" name="TextBox 42"/>
          <p:cNvSpPr txBox="1"/>
          <p:nvPr/>
        </p:nvSpPr>
        <p:spPr bwMode="auto">
          <a:xfrm>
            <a:off x="745353" y="3136899"/>
            <a:ext cx="1024639" cy="83099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dirty="0">
                <a:solidFill>
                  <a:srgbClr val="FFFF00"/>
                </a:solidFill>
                <a:latin typeface="Arial" panose="020B0604020202020204" pitchFamily="34" charset="0"/>
                <a:cs typeface="Arial" panose="020B0604020202020204" pitchFamily="34" charset="0"/>
              </a:rPr>
              <a:t>height</a:t>
            </a:r>
          </a:p>
          <a:p>
            <a:pPr algn="ctr"/>
            <a:r>
              <a:rPr lang="en-US" i="1" dirty="0">
                <a:solidFill>
                  <a:schemeClr val="tx1"/>
                </a:solidFill>
                <a:latin typeface="Arial" panose="020B0604020202020204" pitchFamily="34" charset="0"/>
                <a:cs typeface="Arial" panose="020B0604020202020204" pitchFamily="34" charset="0"/>
              </a:rPr>
              <a:t>k</a:t>
            </a:r>
          </a:p>
        </p:txBody>
      </p:sp>
      <p:sp>
        <p:nvSpPr>
          <p:cNvPr id="2" name="Title 1"/>
          <p:cNvSpPr>
            <a:spLocks noGrp="1"/>
          </p:cNvSpPr>
          <p:nvPr>
            <p:ph type="title"/>
          </p:nvPr>
        </p:nvSpPr>
        <p:spPr/>
        <p:txBody>
          <a:bodyPr/>
          <a:lstStyle/>
          <a:p>
            <a:r>
              <a:rPr lang="en-US" dirty="0">
                <a:solidFill>
                  <a:srgbClr val="FFFF00"/>
                </a:solidFill>
              </a:rPr>
              <a:t>Committed Block</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47</a:t>
            </a:fld>
            <a:endParaRPr lang="en-US" dirty="0"/>
          </a:p>
        </p:txBody>
      </p:sp>
      <p:sp>
        <p:nvSpPr>
          <p:cNvPr id="16" name="Rounded Rectangle 15"/>
          <p:cNvSpPr/>
          <p:nvPr/>
        </p:nvSpPr>
        <p:spPr bwMode="auto">
          <a:xfrm>
            <a:off x="717607" y="2454573"/>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sp>
        <p:nvSpPr>
          <p:cNvPr id="17" name="Rounded Rectangle 16"/>
          <p:cNvSpPr/>
          <p:nvPr/>
        </p:nvSpPr>
        <p:spPr bwMode="auto">
          <a:xfrm>
            <a:off x="2781071" y="2454573"/>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18" name="Curved Connector 17"/>
          <p:cNvCxnSpPr>
            <a:stCxn id="17" idx="0"/>
            <a:endCxn id="16" idx="3"/>
          </p:cNvCxnSpPr>
          <p:nvPr/>
        </p:nvCxnSpPr>
        <p:spPr bwMode="auto">
          <a:xfrm rot="16200000" flipH="1" flipV="1">
            <a:off x="2497692" y="1818685"/>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sp>
        <p:nvSpPr>
          <p:cNvPr id="19" name="Rounded Rectangle 18"/>
          <p:cNvSpPr/>
          <p:nvPr/>
        </p:nvSpPr>
        <p:spPr bwMode="auto">
          <a:xfrm>
            <a:off x="4932186" y="2454573"/>
            <a:ext cx="1277399"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20" name="Curved Connector 19"/>
          <p:cNvCxnSpPr>
            <a:stCxn id="19" idx="0"/>
            <a:endCxn id="17" idx="3"/>
          </p:cNvCxnSpPr>
          <p:nvPr/>
        </p:nvCxnSpPr>
        <p:spPr bwMode="auto">
          <a:xfrm rot="16200000" flipH="1" flipV="1">
            <a:off x="4656181" y="1795256"/>
            <a:ext cx="255389" cy="1574021"/>
          </a:xfrm>
          <a:prstGeom prst="curvedConnector4">
            <a:avLst>
              <a:gd name="adj1" fmla="val -89511"/>
              <a:gd name="adj2" fmla="val 70289"/>
            </a:avLst>
          </a:prstGeom>
          <a:solidFill>
            <a:srgbClr val="FFFFCC"/>
          </a:solidFill>
          <a:ln w="76200" cap="flat" cmpd="sng" algn="ctr">
            <a:solidFill>
              <a:srgbClr val="FF66FF"/>
            </a:solidFill>
            <a:prstDash val="solid"/>
            <a:round/>
            <a:headEnd type="none" w="med" len="med"/>
            <a:tailEnd type="triangle" w="med" len="med"/>
          </a:ln>
          <a:effectLst/>
        </p:spPr>
      </p:cxnSp>
      <p:cxnSp>
        <p:nvCxnSpPr>
          <p:cNvPr id="24" name="Straight Arrow Connector 23"/>
          <p:cNvCxnSpPr>
            <a:stCxn id="17" idx="1"/>
            <a:endCxn id="16" idx="3"/>
          </p:cNvCxnSpPr>
          <p:nvPr/>
        </p:nvCxnSpPr>
        <p:spPr bwMode="auto">
          <a:xfrm flipH="1">
            <a:off x="1861805" y="2709962"/>
            <a:ext cx="919266" cy="0"/>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cxnSp>
        <p:nvCxnSpPr>
          <p:cNvPr id="26" name="Straight Arrow Connector 25"/>
          <p:cNvCxnSpPr>
            <a:stCxn id="19" idx="1"/>
            <a:endCxn id="17" idx="3"/>
          </p:cNvCxnSpPr>
          <p:nvPr/>
        </p:nvCxnSpPr>
        <p:spPr bwMode="auto">
          <a:xfrm flipH="1">
            <a:off x="3996865" y="2709962"/>
            <a:ext cx="935321" cy="0"/>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32" name="Rounded Rectangular Callout 31"/>
          <p:cNvSpPr/>
          <p:nvPr/>
        </p:nvSpPr>
        <p:spPr bwMode="auto">
          <a:xfrm>
            <a:off x="924476" y="4341981"/>
            <a:ext cx="6321381" cy="1532334"/>
          </a:xfrm>
          <a:prstGeom prst="wedgeRoundRectCallout">
            <a:avLst>
              <a:gd name="adj1" fmla="val -34748"/>
              <a:gd name="adj2" fmla="val -115143"/>
              <a:gd name="adj3" fmla="val 16667"/>
            </a:avLst>
          </a:prstGeom>
          <a:solidFill>
            <a:schemeClr val="bg1"/>
          </a:solidFill>
          <a:ln w="38100">
            <a:solidFill>
              <a:srgbClr val="FFFF00"/>
            </a:solidFill>
            <a:round/>
            <a:headEnd/>
            <a:tailEnd/>
          </a:ln>
          <a:effectLst/>
        </p:spPr>
        <p:txBody>
          <a:bodyPr wrap="square" rtlCol="0" anchor="ctr">
            <a:spAutoFit/>
          </a:bodyPr>
          <a:lstStyle/>
          <a:p>
            <a:pPr algn="ctr"/>
            <a:r>
              <a:rPr lang="en-US" sz="2800" i="1" dirty="0">
                <a:solidFill>
                  <a:schemeClr val="tx1"/>
                </a:solidFill>
                <a:latin typeface="Arial" panose="020B0604020202020204" pitchFamily="34" charset="0"/>
                <a:cs typeface="Arial" pitchFamily="34" charset="0"/>
              </a:rPr>
              <a:t>B</a:t>
            </a:r>
            <a:r>
              <a:rPr lang="en-US" sz="2800" dirty="0">
                <a:solidFill>
                  <a:srgbClr val="FFFF00"/>
                </a:solidFill>
                <a:latin typeface="Arial" panose="020B0604020202020204" pitchFamily="34" charset="0"/>
                <a:cs typeface="Arial" pitchFamily="34" charset="0"/>
              </a:rPr>
              <a:t> is </a:t>
            </a:r>
            <a:r>
              <a:rPr lang="en-US" sz="2800" i="1" dirty="0">
                <a:solidFill>
                  <a:schemeClr val="tx1"/>
                </a:solidFill>
                <a:latin typeface="Arial" panose="020B0604020202020204" pitchFamily="34" charset="0"/>
                <a:cs typeface="Arial" pitchFamily="34" charset="0"/>
              </a:rPr>
              <a:t>committed</a:t>
            </a:r>
            <a:r>
              <a:rPr lang="en-US" sz="2800" dirty="0">
                <a:solidFill>
                  <a:srgbClr val="FFFF00"/>
                </a:solidFill>
                <a:latin typeface="Arial" panose="020B0604020202020204" pitchFamily="34" charset="0"/>
                <a:cs typeface="Arial" pitchFamily="34" charset="0"/>
              </a:rPr>
              <a:t> if there is a 3-chain</a:t>
            </a:r>
          </a:p>
          <a:p>
            <a:pPr algn="ctr"/>
            <a:r>
              <a:rPr lang="en-US" sz="2800" i="1" dirty="0">
                <a:solidFill>
                  <a:srgbClr val="FFC000"/>
                </a:solidFill>
                <a:latin typeface="Arial" panose="020B0604020202020204" pitchFamily="34" charset="0"/>
                <a:cs typeface="Arial" pitchFamily="34" charset="0"/>
              </a:rPr>
              <a:t> </a:t>
            </a:r>
            <a:r>
              <a:rPr lang="en-US" sz="2800" i="1" dirty="0">
                <a:solidFill>
                  <a:schemeClr val="tx1"/>
                </a:solidFill>
                <a:latin typeface="Arial" panose="020B0604020202020204" pitchFamily="34" charset="0"/>
                <a:cs typeface="Arial" pitchFamily="34" charset="0"/>
              </a:rPr>
              <a:t>B </a:t>
            </a:r>
            <a:r>
              <a:rPr lang="en-US" sz="2800" i="1" dirty="0">
                <a:solidFill>
                  <a:schemeClr val="tx1"/>
                </a:solidFill>
                <a:latin typeface="Arial" panose="020B0604020202020204" pitchFamily="34" charset="0"/>
                <a:cs typeface="Arial" pitchFamily="34" charset="0"/>
                <a:sym typeface="Symbol"/>
              </a:rPr>
              <a:t> B’  B’’</a:t>
            </a:r>
            <a:r>
              <a:rPr lang="en-US" sz="2800" dirty="0">
                <a:solidFill>
                  <a:srgbClr val="FFFF00"/>
                </a:solidFill>
                <a:latin typeface="Arial" panose="020B0604020202020204" pitchFamily="34" charset="0"/>
                <a:cs typeface="Arial" pitchFamily="34" charset="0"/>
              </a:rPr>
              <a:t>,</a:t>
            </a:r>
          </a:p>
          <a:p>
            <a:pPr algn="ctr"/>
            <a:r>
              <a:rPr lang="en-US" sz="2800" dirty="0">
                <a:solidFill>
                  <a:srgbClr val="FFFF00"/>
                </a:solidFill>
                <a:latin typeface="Arial" panose="020B0604020202020204" pitchFamily="34" charset="0"/>
                <a:cs typeface="Arial" pitchFamily="34" charset="0"/>
              </a:rPr>
              <a:t> where </a:t>
            </a:r>
            <a:r>
              <a:rPr lang="en-US" sz="2800" i="1" dirty="0">
                <a:solidFill>
                  <a:schemeClr val="tx1"/>
                </a:solidFill>
                <a:latin typeface="Arial" panose="020B0604020202020204" pitchFamily="34" charset="0"/>
                <a:cs typeface="Arial" pitchFamily="34" charset="0"/>
              </a:rPr>
              <a:t>B</a:t>
            </a:r>
            <a:r>
              <a:rPr lang="en-US" sz="2800" dirty="0">
                <a:solidFill>
                  <a:srgbClr val="FFFF00"/>
                </a:solidFill>
                <a:latin typeface="Arial" panose="020B0604020202020204" pitchFamily="34" charset="0"/>
                <a:cs typeface="Arial" pitchFamily="34" charset="0"/>
              </a:rPr>
              <a:t> parent of </a:t>
            </a:r>
            <a:r>
              <a:rPr lang="en-US" sz="2800" i="1" dirty="0">
                <a:solidFill>
                  <a:schemeClr val="tx1"/>
                </a:solidFill>
                <a:latin typeface="Arial" panose="020B0604020202020204" pitchFamily="34" charset="0"/>
                <a:cs typeface="Arial" pitchFamily="34" charset="0"/>
              </a:rPr>
              <a:t>B’</a:t>
            </a:r>
            <a:r>
              <a:rPr lang="en-US" sz="2800" dirty="0">
                <a:solidFill>
                  <a:srgbClr val="FFFF00"/>
                </a:solidFill>
                <a:latin typeface="Arial" panose="020B0604020202020204" pitchFamily="34" charset="0"/>
                <a:cs typeface="Arial" pitchFamily="34" charset="0"/>
              </a:rPr>
              <a:t> parent of </a:t>
            </a:r>
            <a:r>
              <a:rPr lang="en-US" sz="2800" i="1" dirty="0">
                <a:solidFill>
                  <a:schemeClr val="tx1"/>
                </a:solidFill>
                <a:latin typeface="Arial" panose="020B0604020202020204" pitchFamily="34" charset="0"/>
                <a:cs typeface="Arial" pitchFamily="34" charset="0"/>
              </a:rPr>
              <a:t>B’’</a:t>
            </a:r>
          </a:p>
        </p:txBody>
      </p:sp>
    </p:spTree>
    <p:extLst>
      <p:ext uri="{BB962C8B-B14F-4D97-AF65-F5344CB8AC3E}">
        <p14:creationId xmlns:p14="http://schemas.microsoft.com/office/powerpoint/2010/main" val="200842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Validators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48</a:t>
            </a:fld>
            <a:endParaRPr lang="en-US" dirty="0"/>
          </a:p>
        </p:txBody>
      </p:sp>
      <p:grpSp>
        <p:nvGrpSpPr>
          <p:cNvPr id="4" name="Group 2"/>
          <p:cNvGrpSpPr>
            <a:grpSpLocks/>
          </p:cNvGrpSpPr>
          <p:nvPr/>
        </p:nvGrpSpPr>
        <p:grpSpPr bwMode="auto">
          <a:xfrm flipH="1">
            <a:off x="1082546" y="3238649"/>
            <a:ext cx="1107141" cy="990600"/>
            <a:chOff x="3168" y="1824"/>
            <a:chExt cx="912" cy="816"/>
          </a:xfrm>
        </p:grpSpPr>
        <p:sp>
          <p:nvSpPr>
            <p:cNvPr id="5" name="Freeform 3"/>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6" name="Freeform 4"/>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7" name="Freeform 5"/>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8" name="Freeform 6"/>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7"/>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8"/>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9"/>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2" name="Freeform 10"/>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3" name="Freeform 11"/>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grpSp>
      <p:sp>
        <p:nvSpPr>
          <p:cNvPr id="17" name="Rounded Rectangular Callout 16"/>
          <p:cNvSpPr/>
          <p:nvPr/>
        </p:nvSpPr>
        <p:spPr bwMode="auto">
          <a:xfrm>
            <a:off x="1335052" y="1613447"/>
            <a:ext cx="2997430" cy="1055608"/>
          </a:xfrm>
          <a:prstGeom prst="wedgeRoundRectCallout">
            <a:avLst>
              <a:gd name="adj1" fmla="val -32970"/>
              <a:gd name="adj2" fmla="val 93336"/>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Hello, I’m an honest validator</a:t>
            </a:r>
          </a:p>
        </p:txBody>
      </p:sp>
    </p:spTree>
    <p:extLst>
      <p:ext uri="{BB962C8B-B14F-4D97-AF65-F5344CB8AC3E}">
        <p14:creationId xmlns:p14="http://schemas.microsoft.com/office/powerpoint/2010/main" val="18295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Validators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49</a:t>
            </a:fld>
            <a:endParaRPr lang="en-US" dirty="0"/>
          </a:p>
        </p:txBody>
      </p:sp>
      <p:sp>
        <p:nvSpPr>
          <p:cNvPr id="17" name="Rounded Rectangular Callout 16"/>
          <p:cNvSpPr/>
          <p:nvPr/>
        </p:nvSpPr>
        <p:spPr bwMode="auto">
          <a:xfrm>
            <a:off x="1902170" y="1842047"/>
            <a:ext cx="2997430" cy="1055608"/>
          </a:xfrm>
          <a:prstGeom prst="wedgeRoundRectCallout">
            <a:avLst>
              <a:gd name="adj1" fmla="val -41868"/>
              <a:gd name="adj2" fmla="val 99351"/>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And these are my blocks …</a:t>
            </a:r>
          </a:p>
        </p:txBody>
      </p:sp>
      <p:sp>
        <p:nvSpPr>
          <p:cNvPr id="21" name="Rounded Rectangle 20"/>
          <p:cNvSpPr/>
          <p:nvPr/>
        </p:nvSpPr>
        <p:spPr bwMode="auto">
          <a:xfrm>
            <a:off x="717607" y="5134273"/>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p>
        </p:txBody>
      </p:sp>
      <p:sp>
        <p:nvSpPr>
          <p:cNvPr id="22" name="Rounded Rectangle 21"/>
          <p:cNvSpPr/>
          <p:nvPr/>
        </p:nvSpPr>
        <p:spPr bwMode="auto">
          <a:xfrm>
            <a:off x="2781071" y="5134273"/>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p>
        </p:txBody>
      </p:sp>
      <p:sp>
        <p:nvSpPr>
          <p:cNvPr id="24" name="Rounded Rectangle 23"/>
          <p:cNvSpPr/>
          <p:nvPr/>
        </p:nvSpPr>
        <p:spPr bwMode="auto">
          <a:xfrm>
            <a:off x="4932186" y="5134273"/>
            <a:ext cx="1277399"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p>
        </p:txBody>
      </p:sp>
      <p:cxnSp>
        <p:nvCxnSpPr>
          <p:cNvPr id="28" name="Straight Arrow Connector 27"/>
          <p:cNvCxnSpPr>
            <a:stCxn id="22" idx="1"/>
            <a:endCxn id="21" idx="3"/>
          </p:cNvCxnSpPr>
          <p:nvPr/>
        </p:nvCxnSpPr>
        <p:spPr bwMode="auto">
          <a:xfrm flipH="1">
            <a:off x="1861805" y="5389662"/>
            <a:ext cx="919266" cy="0"/>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cxnSp>
        <p:nvCxnSpPr>
          <p:cNvPr id="29" name="Straight Arrow Connector 28"/>
          <p:cNvCxnSpPr>
            <a:stCxn id="24" idx="1"/>
            <a:endCxn id="22" idx="3"/>
          </p:cNvCxnSpPr>
          <p:nvPr/>
        </p:nvCxnSpPr>
        <p:spPr bwMode="auto">
          <a:xfrm flipH="1">
            <a:off x="3996865" y="5389662"/>
            <a:ext cx="935321" cy="0"/>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cxnSp>
        <p:nvCxnSpPr>
          <p:cNvPr id="23" name="Curved Connector 22"/>
          <p:cNvCxnSpPr>
            <a:stCxn id="22" idx="0"/>
            <a:endCxn id="21" idx="3"/>
          </p:cNvCxnSpPr>
          <p:nvPr/>
        </p:nvCxnSpPr>
        <p:spPr bwMode="auto">
          <a:xfrm rot="16200000" flipH="1" flipV="1">
            <a:off x="2497692" y="4498385"/>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cxnSp>
        <p:nvCxnSpPr>
          <p:cNvPr id="25" name="Curved Connector 24"/>
          <p:cNvCxnSpPr>
            <a:stCxn id="24" idx="0"/>
            <a:endCxn id="22" idx="3"/>
          </p:cNvCxnSpPr>
          <p:nvPr/>
        </p:nvCxnSpPr>
        <p:spPr bwMode="auto">
          <a:xfrm rot="16200000" flipH="1" flipV="1">
            <a:off x="4656181" y="4474956"/>
            <a:ext cx="255389" cy="1574021"/>
          </a:xfrm>
          <a:prstGeom prst="curvedConnector4">
            <a:avLst>
              <a:gd name="adj1" fmla="val -89511"/>
              <a:gd name="adj2" fmla="val 70289"/>
            </a:avLst>
          </a:prstGeom>
          <a:solidFill>
            <a:srgbClr val="FFFFCC"/>
          </a:solidFill>
          <a:ln w="76200" cap="flat" cmpd="sng" algn="ctr">
            <a:solidFill>
              <a:srgbClr val="FF66FF"/>
            </a:solidFill>
            <a:prstDash val="solid"/>
            <a:round/>
            <a:headEnd type="none" w="med" len="med"/>
            <a:tailEnd type="triangle" w="med" len="med"/>
          </a:ln>
          <a:effectLst/>
        </p:spPr>
      </p:cxnSp>
      <p:grpSp>
        <p:nvGrpSpPr>
          <p:cNvPr id="14" name="Group 2">
            <a:extLst>
              <a:ext uri="{FF2B5EF4-FFF2-40B4-BE49-F238E27FC236}">
                <a16:creationId xmlns:a16="http://schemas.microsoft.com/office/drawing/2014/main" id="{5963C160-1031-0224-292B-157210E130CA}"/>
              </a:ext>
            </a:extLst>
          </p:cNvPr>
          <p:cNvGrpSpPr>
            <a:grpSpLocks/>
          </p:cNvGrpSpPr>
          <p:nvPr/>
        </p:nvGrpSpPr>
        <p:grpSpPr bwMode="auto">
          <a:xfrm flipH="1">
            <a:off x="1082546" y="3238649"/>
            <a:ext cx="1107141" cy="990600"/>
            <a:chOff x="3168" y="1824"/>
            <a:chExt cx="912" cy="816"/>
          </a:xfrm>
        </p:grpSpPr>
        <p:sp>
          <p:nvSpPr>
            <p:cNvPr id="15" name="Freeform 3">
              <a:extLst>
                <a:ext uri="{FF2B5EF4-FFF2-40B4-BE49-F238E27FC236}">
                  <a16:creationId xmlns:a16="http://schemas.microsoft.com/office/drawing/2014/main" id="{5479198E-D5DC-0C45-90C6-C8B393EC3CC4}"/>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6" name="Freeform 4">
              <a:extLst>
                <a:ext uri="{FF2B5EF4-FFF2-40B4-BE49-F238E27FC236}">
                  <a16:creationId xmlns:a16="http://schemas.microsoft.com/office/drawing/2014/main" id="{1271E139-6E49-A0B0-3799-E1D735AA2DE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8" name="Freeform 5">
              <a:extLst>
                <a:ext uri="{FF2B5EF4-FFF2-40B4-BE49-F238E27FC236}">
                  <a16:creationId xmlns:a16="http://schemas.microsoft.com/office/drawing/2014/main" id="{5AA005D1-6FEE-EB94-A932-657CA6471ADD}"/>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9" name="Freeform 6">
              <a:extLst>
                <a:ext uri="{FF2B5EF4-FFF2-40B4-BE49-F238E27FC236}">
                  <a16:creationId xmlns:a16="http://schemas.microsoft.com/office/drawing/2014/main" id="{E5ABFE8B-CC19-B220-340F-6BB3F2A7B9C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a:extLst>
                <a:ext uri="{FF2B5EF4-FFF2-40B4-BE49-F238E27FC236}">
                  <a16:creationId xmlns:a16="http://schemas.microsoft.com/office/drawing/2014/main" id="{291070B9-E6E7-4876-3894-4E88D46F5830}"/>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6" name="Freeform 8">
              <a:extLst>
                <a:ext uri="{FF2B5EF4-FFF2-40B4-BE49-F238E27FC236}">
                  <a16:creationId xmlns:a16="http://schemas.microsoft.com/office/drawing/2014/main" id="{8C7EED65-403E-F26A-379B-7D94853E334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9">
              <a:extLst>
                <a:ext uri="{FF2B5EF4-FFF2-40B4-BE49-F238E27FC236}">
                  <a16:creationId xmlns:a16="http://schemas.microsoft.com/office/drawing/2014/main" id="{F4D0B519-861F-831B-CF9E-D42F41C6B82A}"/>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30" name="Freeform 10">
              <a:extLst>
                <a:ext uri="{FF2B5EF4-FFF2-40B4-BE49-F238E27FC236}">
                  <a16:creationId xmlns:a16="http://schemas.microsoft.com/office/drawing/2014/main" id="{916703C9-759F-8CFE-349A-564FEE057679}"/>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31" name="Freeform 11">
              <a:extLst>
                <a:ext uri="{FF2B5EF4-FFF2-40B4-BE49-F238E27FC236}">
                  <a16:creationId xmlns:a16="http://schemas.microsoft.com/office/drawing/2014/main" id="{EBAED1E3-156D-EBC6-D149-F8F419394F9D}"/>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362882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Crash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5</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pic>
        <p:nvPicPr>
          <p:cNvPr id="90"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230" y="48971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91" name="Rounded Rectangular Callout 90"/>
          <p:cNvSpPr/>
          <p:nvPr/>
        </p:nvSpPr>
        <p:spPr bwMode="auto">
          <a:xfrm flipH="1">
            <a:off x="2209800" y="48152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2"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749" y="4862242"/>
            <a:ext cx="705688" cy="7200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802" y="3633893"/>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Rounded Rectangular Callout 97"/>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9"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389" y="2033051"/>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grpSp>
        <p:nvGrpSpPr>
          <p:cNvPr id="63" name="Group 38"/>
          <p:cNvGrpSpPr>
            <a:grpSpLocks/>
          </p:cNvGrpSpPr>
          <p:nvPr/>
        </p:nvGrpSpPr>
        <p:grpSpPr bwMode="auto">
          <a:xfrm>
            <a:off x="1753173" y="2575824"/>
            <a:ext cx="1509712" cy="908050"/>
            <a:chOff x="1295" y="669"/>
            <a:chExt cx="1115" cy="671"/>
          </a:xfrm>
          <a:effectLst>
            <a:glow rad="139700">
              <a:schemeClr val="accent3">
                <a:satMod val="175000"/>
                <a:alpha val="40000"/>
              </a:schemeClr>
            </a:glow>
          </a:effectLst>
        </p:grpSpPr>
        <p:sp>
          <p:nvSpPr>
            <p:cNvPr id="64" name="Freeform 39"/>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1"/>
              </a:solidFill>
              <a:round/>
              <a:headEnd/>
              <a:tailEnd/>
            </a:ln>
          </p:spPr>
          <p:txBody>
            <a:bodyPr wrap="none" anchor="ctr"/>
            <a:lstStyle/>
            <a:p>
              <a:endParaRPr lang="en-US" dirty="0">
                <a:latin typeface="Arial" pitchFamily="34" charset="0"/>
              </a:endParaRPr>
            </a:p>
          </p:txBody>
        </p:sp>
        <p:sp>
          <p:nvSpPr>
            <p:cNvPr id="65" name="Rectangle 40"/>
            <p:cNvSpPr>
              <a:spLocks noChangeArrowheads="1"/>
            </p:cNvSpPr>
            <p:nvPr/>
          </p:nvSpPr>
          <p:spPr bwMode="auto">
            <a:xfrm>
              <a:off x="1728" y="1200"/>
              <a:ext cx="530" cy="140"/>
            </a:xfrm>
            <a:prstGeom prst="rect">
              <a:avLst/>
            </a:prstGeom>
            <a:solidFill>
              <a:srgbClr val="DDDDDD"/>
            </a:solidFill>
            <a:ln w="38100" algn="ctr">
              <a:solidFill>
                <a:schemeClr val="bg1"/>
              </a:solidFill>
              <a:miter lim="800000"/>
              <a:headEnd/>
              <a:tailEnd/>
            </a:ln>
          </p:spPr>
          <p:txBody>
            <a:bodyPr wrap="none" anchor="ctr"/>
            <a:lstStyle/>
            <a:p>
              <a:endParaRPr lang="en-US" dirty="0">
                <a:latin typeface="Arial" pitchFamily="34" charset="0"/>
              </a:endParaRPr>
            </a:p>
          </p:txBody>
        </p:sp>
        <p:sp>
          <p:nvSpPr>
            <p:cNvPr id="66"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1"/>
              </a:solidFill>
              <a:round/>
              <a:headEnd/>
              <a:tailEnd/>
            </a:ln>
          </p:spPr>
          <p:txBody>
            <a:bodyPr wrap="none" anchor="ctr"/>
            <a:lstStyle/>
            <a:p>
              <a:endParaRPr lang="en-US" dirty="0">
                <a:latin typeface="Arial" pitchFamily="34" charset="0"/>
              </a:endParaRPr>
            </a:p>
          </p:txBody>
        </p:sp>
        <p:sp>
          <p:nvSpPr>
            <p:cNvPr id="67"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sp>
          <p:nvSpPr>
            <p:cNvPr id="68" name="Freeform 43"/>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sp>
          <p:nvSpPr>
            <p:cNvPr id="69" name="Freeform 44"/>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sp>
          <p:nvSpPr>
            <p:cNvPr id="70"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sp>
          <p:nvSpPr>
            <p:cNvPr id="71"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sp>
          <p:nvSpPr>
            <p:cNvPr id="73"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grpSp>
      <p:grpSp>
        <p:nvGrpSpPr>
          <p:cNvPr id="3" name="Group 60">
            <a:extLst>
              <a:ext uri="{FF2B5EF4-FFF2-40B4-BE49-F238E27FC236}">
                <a16:creationId xmlns:a16="http://schemas.microsoft.com/office/drawing/2014/main" id="{44F3CE3E-B4B7-28CF-C4A3-AD7198C3C912}"/>
              </a:ext>
            </a:extLst>
          </p:cNvPr>
          <p:cNvGrpSpPr>
            <a:grpSpLocks/>
          </p:cNvGrpSpPr>
          <p:nvPr/>
        </p:nvGrpSpPr>
        <p:grpSpPr bwMode="auto">
          <a:xfrm flipH="1">
            <a:off x="5657430" y="2605193"/>
            <a:ext cx="1447800" cy="1295400"/>
            <a:chOff x="3168" y="1824"/>
            <a:chExt cx="912" cy="816"/>
          </a:xfrm>
          <a:effectLst>
            <a:glow rad="139700">
              <a:schemeClr val="accent3">
                <a:satMod val="175000"/>
                <a:alpha val="40000"/>
              </a:schemeClr>
            </a:glow>
          </a:effectLst>
        </p:grpSpPr>
        <p:sp>
          <p:nvSpPr>
            <p:cNvPr id="5" name="Freeform 61">
              <a:extLst>
                <a:ext uri="{FF2B5EF4-FFF2-40B4-BE49-F238E27FC236}">
                  <a16:creationId xmlns:a16="http://schemas.microsoft.com/office/drawing/2014/main" id="{799BE647-F6D8-B1D9-AA84-3D2512449F7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6" name="Freeform 62">
              <a:extLst>
                <a:ext uri="{FF2B5EF4-FFF2-40B4-BE49-F238E27FC236}">
                  <a16:creationId xmlns:a16="http://schemas.microsoft.com/office/drawing/2014/main" id="{43F68E1C-9291-13BA-7BFB-3E2EEB3FB0DC}"/>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8" name="Freeform 63">
              <a:extLst>
                <a:ext uri="{FF2B5EF4-FFF2-40B4-BE49-F238E27FC236}">
                  <a16:creationId xmlns:a16="http://schemas.microsoft.com/office/drawing/2014/main" id="{00568127-D728-9BC0-22BC-74FE0389F11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0" name="Freeform 64">
              <a:extLst>
                <a:ext uri="{FF2B5EF4-FFF2-40B4-BE49-F238E27FC236}">
                  <a16:creationId xmlns:a16="http://schemas.microsoft.com/office/drawing/2014/main" id="{20ACBBF7-22A9-74BA-9C00-C5FC26FB935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1"/>
              </a:solidFill>
              <a:round/>
              <a:headEnd/>
              <a:tailEnd/>
            </a:ln>
          </p:spPr>
          <p:txBody>
            <a:bodyPr wrap="none" anchor="ctr"/>
            <a:lstStyle/>
            <a:p>
              <a:endParaRPr lang="en-US"/>
            </a:p>
          </p:txBody>
        </p:sp>
        <p:sp>
          <p:nvSpPr>
            <p:cNvPr id="11" name="Freeform 65">
              <a:extLst>
                <a:ext uri="{FF2B5EF4-FFF2-40B4-BE49-F238E27FC236}">
                  <a16:creationId xmlns:a16="http://schemas.microsoft.com/office/drawing/2014/main" id="{4226D27C-0724-3F17-49D2-CF93A7623E17}"/>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1"/>
              </a:solidFill>
              <a:round/>
              <a:headEnd/>
              <a:tailEnd/>
            </a:ln>
          </p:spPr>
          <p:txBody>
            <a:bodyPr wrap="none" anchor="ctr"/>
            <a:lstStyle/>
            <a:p>
              <a:endParaRPr lang="en-US"/>
            </a:p>
          </p:txBody>
        </p:sp>
        <p:sp>
          <p:nvSpPr>
            <p:cNvPr id="12" name="Freeform 66">
              <a:extLst>
                <a:ext uri="{FF2B5EF4-FFF2-40B4-BE49-F238E27FC236}">
                  <a16:creationId xmlns:a16="http://schemas.microsoft.com/office/drawing/2014/main" id="{E50E04A1-8148-46C0-F8FD-912C4ED713D6}"/>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1"/>
              </a:solidFill>
              <a:round/>
              <a:headEnd/>
              <a:tailEnd/>
            </a:ln>
          </p:spPr>
          <p:txBody>
            <a:bodyPr wrap="none" anchor="ctr"/>
            <a:lstStyle/>
            <a:p>
              <a:endParaRPr lang="en-US"/>
            </a:p>
          </p:txBody>
        </p:sp>
        <p:sp>
          <p:nvSpPr>
            <p:cNvPr id="13" name="Freeform 67">
              <a:extLst>
                <a:ext uri="{FF2B5EF4-FFF2-40B4-BE49-F238E27FC236}">
                  <a16:creationId xmlns:a16="http://schemas.microsoft.com/office/drawing/2014/main" id="{21BCD576-03DE-602B-258A-246BD87406C7}"/>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4" name="Freeform 68">
              <a:extLst>
                <a:ext uri="{FF2B5EF4-FFF2-40B4-BE49-F238E27FC236}">
                  <a16:creationId xmlns:a16="http://schemas.microsoft.com/office/drawing/2014/main" id="{31B9236D-1F06-A8C0-CB0A-ECE6AF2FFEA4}"/>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5" name="Freeform 69">
              <a:extLst>
                <a:ext uri="{FF2B5EF4-FFF2-40B4-BE49-F238E27FC236}">
                  <a16:creationId xmlns:a16="http://schemas.microsoft.com/office/drawing/2014/main" id="{FAEA4278-6B37-0203-B139-C69A255C3EF8}"/>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grpSp>
        <p:nvGrpSpPr>
          <p:cNvPr id="16" name="Group 39">
            <a:extLst>
              <a:ext uri="{FF2B5EF4-FFF2-40B4-BE49-F238E27FC236}">
                <a16:creationId xmlns:a16="http://schemas.microsoft.com/office/drawing/2014/main" id="{96DA89F6-56E9-B320-E510-3EC1051B039C}"/>
              </a:ext>
            </a:extLst>
          </p:cNvPr>
          <p:cNvGrpSpPr>
            <a:grpSpLocks/>
          </p:cNvGrpSpPr>
          <p:nvPr/>
        </p:nvGrpSpPr>
        <p:grpSpPr bwMode="auto">
          <a:xfrm>
            <a:off x="3867569" y="5143351"/>
            <a:ext cx="1146175" cy="1000125"/>
            <a:chOff x="1043" y="2546"/>
            <a:chExt cx="869" cy="740"/>
          </a:xfrm>
          <a:effectLst>
            <a:glow rad="139700">
              <a:schemeClr val="accent3">
                <a:satMod val="175000"/>
                <a:alpha val="40000"/>
              </a:schemeClr>
            </a:glow>
          </a:effectLst>
        </p:grpSpPr>
        <p:sp>
          <p:nvSpPr>
            <p:cNvPr id="17" name="Freeform 40">
              <a:extLst>
                <a:ext uri="{FF2B5EF4-FFF2-40B4-BE49-F238E27FC236}">
                  <a16:creationId xmlns:a16="http://schemas.microsoft.com/office/drawing/2014/main" id="{D155CAEA-9EC1-D086-C335-5CAFD06AB2A6}"/>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18" name="Freeform 41">
              <a:extLst>
                <a:ext uri="{FF2B5EF4-FFF2-40B4-BE49-F238E27FC236}">
                  <a16:creationId xmlns:a16="http://schemas.microsoft.com/office/drawing/2014/main" id="{7E2F44EF-1559-C22E-9142-B56873C4DDC4}"/>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19" name="Freeform 42">
              <a:extLst>
                <a:ext uri="{FF2B5EF4-FFF2-40B4-BE49-F238E27FC236}">
                  <a16:creationId xmlns:a16="http://schemas.microsoft.com/office/drawing/2014/main" id="{8D33F3D7-675A-5722-6984-855B927068C6}"/>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20" name="Freeform 43">
              <a:extLst>
                <a:ext uri="{FF2B5EF4-FFF2-40B4-BE49-F238E27FC236}">
                  <a16:creationId xmlns:a16="http://schemas.microsoft.com/office/drawing/2014/main" id="{0756DEC0-137D-77C9-DA2C-0EA68ACB646F}"/>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21" name="AutoShape 44">
              <a:extLst>
                <a:ext uri="{FF2B5EF4-FFF2-40B4-BE49-F238E27FC236}">
                  <a16:creationId xmlns:a16="http://schemas.microsoft.com/office/drawing/2014/main" id="{1D8D1B85-39EC-B139-1BB8-7892CA267BC4}"/>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1"/>
              </a:solidFill>
              <a:miter lim="800000"/>
              <a:headEnd/>
              <a:tailEnd/>
            </a:ln>
          </p:spPr>
          <p:txBody>
            <a:bodyPr rot="10800000" wrap="none" anchor="ctr"/>
            <a:lstStyle/>
            <a:p>
              <a:endParaRPr lang="en-US"/>
            </a:p>
          </p:txBody>
        </p:sp>
        <p:sp>
          <p:nvSpPr>
            <p:cNvPr id="22" name="Rectangle 45">
              <a:extLst>
                <a:ext uri="{FF2B5EF4-FFF2-40B4-BE49-F238E27FC236}">
                  <a16:creationId xmlns:a16="http://schemas.microsoft.com/office/drawing/2014/main" id="{BCF39E81-C4A0-6373-4276-D3A35651E015}"/>
                </a:ext>
              </a:extLst>
            </p:cNvPr>
            <p:cNvSpPr>
              <a:spLocks noChangeArrowheads="1"/>
            </p:cNvSpPr>
            <p:nvPr/>
          </p:nvSpPr>
          <p:spPr bwMode="auto">
            <a:xfrm>
              <a:off x="1163" y="3110"/>
              <a:ext cx="657" cy="157"/>
            </a:xfrm>
            <a:prstGeom prst="rect">
              <a:avLst/>
            </a:prstGeom>
            <a:solidFill>
              <a:srgbClr val="9966FF"/>
            </a:solidFill>
            <a:ln w="38100">
              <a:solidFill>
                <a:schemeClr val="bg1"/>
              </a:solidFill>
              <a:miter lim="800000"/>
              <a:headEnd/>
              <a:tailEnd/>
            </a:ln>
          </p:spPr>
          <p:txBody>
            <a:bodyPr wrap="none" anchor="ctr"/>
            <a:lstStyle/>
            <a:p>
              <a:endParaRPr lang="en-US"/>
            </a:p>
          </p:txBody>
        </p:sp>
        <p:sp>
          <p:nvSpPr>
            <p:cNvPr id="23" name="Freeform 46">
              <a:extLst>
                <a:ext uri="{FF2B5EF4-FFF2-40B4-BE49-F238E27FC236}">
                  <a16:creationId xmlns:a16="http://schemas.microsoft.com/office/drawing/2014/main" id="{26C2094A-AE5A-44E5-3DCE-C3A95CF87AFE}"/>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24" name="Freeform 47">
              <a:extLst>
                <a:ext uri="{FF2B5EF4-FFF2-40B4-BE49-F238E27FC236}">
                  <a16:creationId xmlns:a16="http://schemas.microsoft.com/office/drawing/2014/main" id="{D4BD7989-A3CD-F043-B1F0-0307DAAB8F92}"/>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grpSp>
    </p:spTree>
    <p:extLst>
      <p:ext uri="{BB962C8B-B14F-4D97-AF65-F5344CB8AC3E}">
        <p14:creationId xmlns:p14="http://schemas.microsoft.com/office/powerpoint/2010/main" val="607059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a:stCxn id="22" idx="1"/>
            <a:endCxn id="21" idx="3"/>
          </p:cNvCxnSpPr>
          <p:nvPr/>
        </p:nvCxnSpPr>
        <p:spPr bwMode="auto">
          <a:xfrm flipH="1">
            <a:off x="1861805" y="5389662"/>
            <a:ext cx="919266" cy="0"/>
          </a:xfrm>
          <a:prstGeom prst="straightConnector1">
            <a:avLst/>
          </a:prstGeom>
          <a:solidFill>
            <a:srgbClr val="FFFFCC"/>
          </a:solidFill>
          <a:ln w="76200" cap="flat" cmpd="sng" algn="ctr">
            <a:solidFill>
              <a:srgbClr val="FFFF00"/>
            </a:solidFill>
            <a:prstDash val="sysDot"/>
            <a:round/>
            <a:headEnd type="none" w="med" len="med"/>
            <a:tailEnd type="triangle" w="med" len="med"/>
          </a:ln>
          <a:effectLst/>
        </p:spPr>
      </p:cxnSp>
      <p:cxnSp>
        <p:nvCxnSpPr>
          <p:cNvPr id="29" name="Straight Arrow Connector 28"/>
          <p:cNvCxnSpPr>
            <a:stCxn id="24" idx="1"/>
            <a:endCxn id="22" idx="3"/>
          </p:cNvCxnSpPr>
          <p:nvPr/>
        </p:nvCxnSpPr>
        <p:spPr bwMode="auto">
          <a:xfrm flipH="1">
            <a:off x="3996865" y="5389662"/>
            <a:ext cx="935321" cy="0"/>
          </a:xfrm>
          <a:prstGeom prst="straightConnector1">
            <a:avLst/>
          </a:prstGeom>
          <a:solidFill>
            <a:srgbClr val="FFFFCC"/>
          </a:solidFill>
          <a:ln w="76200" cap="flat" cmpd="sng" algn="ctr">
            <a:solidFill>
              <a:srgbClr val="FFFF00"/>
            </a:solidFill>
            <a:prstDash val="sysDot"/>
            <a:round/>
            <a:headEnd type="none" w="med" len="med"/>
            <a:tailEnd type="triangle" w="med" len="med"/>
          </a:ln>
          <a:effectLst/>
        </p:spPr>
      </p:cxnSp>
      <p:sp>
        <p:nvSpPr>
          <p:cNvPr id="2" name="Title 1"/>
          <p:cNvSpPr>
            <a:spLocks noGrp="1"/>
          </p:cNvSpPr>
          <p:nvPr>
            <p:ph type="title"/>
          </p:nvPr>
        </p:nvSpPr>
        <p:spPr/>
        <p:txBody>
          <a:bodyPr/>
          <a:lstStyle/>
          <a:p>
            <a:r>
              <a:rPr lang="en-US" dirty="0">
                <a:solidFill>
                  <a:srgbClr val="FFFF00"/>
                </a:solidFill>
              </a:rPr>
              <a:t>Validators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50</a:t>
            </a:fld>
            <a:endParaRPr lang="en-US" dirty="0"/>
          </a:p>
        </p:txBody>
      </p:sp>
      <p:sp>
        <p:nvSpPr>
          <p:cNvPr id="17" name="Rounded Rectangular Callout 16"/>
          <p:cNvSpPr/>
          <p:nvPr/>
        </p:nvSpPr>
        <p:spPr bwMode="auto">
          <a:xfrm>
            <a:off x="2014875" y="1676947"/>
            <a:ext cx="3941425" cy="1055608"/>
          </a:xfrm>
          <a:prstGeom prst="wedgeRoundRectCallout">
            <a:avLst>
              <a:gd name="adj1" fmla="val -45412"/>
              <a:gd name="adj2" fmla="val 94539"/>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i="1" dirty="0">
                <a:solidFill>
                  <a:schemeClr val="tx1"/>
                </a:solidFill>
                <a:latin typeface="Arial" panose="020B0604020202020204" pitchFamily="34" charset="0"/>
                <a:cs typeface="Arial" pitchFamily="34" charset="0"/>
                <a:sym typeface="Symbol"/>
              </a:rPr>
              <a:t>B</a:t>
            </a:r>
            <a:r>
              <a:rPr lang="en-US" sz="2800" dirty="0">
                <a:solidFill>
                  <a:schemeClr val="tx1"/>
                </a:solidFill>
                <a:latin typeface="Arial" panose="020B0604020202020204" pitchFamily="34" charset="0"/>
                <a:cs typeface="Arial" pitchFamily="34" charset="0"/>
                <a:sym typeface="Symbol"/>
              </a:rPr>
              <a:t>’  </a:t>
            </a:r>
            <a:r>
              <a:rPr lang="en-US" sz="2800" i="1" dirty="0">
                <a:solidFill>
                  <a:schemeClr val="tx1"/>
                </a:solidFill>
                <a:latin typeface="Arial" panose="020B0604020202020204" pitchFamily="34" charset="0"/>
                <a:cs typeface="Arial" pitchFamily="34" charset="0"/>
                <a:sym typeface="Symbol"/>
              </a:rPr>
              <a:t>B</a:t>
            </a:r>
            <a:r>
              <a:rPr lang="en-US" sz="2800" dirty="0">
                <a:solidFill>
                  <a:schemeClr val="tx1"/>
                </a:solidFill>
                <a:latin typeface="Arial" panose="020B0604020202020204" pitchFamily="34" charset="0"/>
                <a:cs typeface="Arial" pitchFamily="34" charset="0"/>
                <a:sym typeface="Symbol"/>
              </a:rPr>
              <a:t>’’ </a:t>
            </a:r>
            <a:r>
              <a:rPr lang="en-US" sz="2800" dirty="0">
                <a:solidFill>
                  <a:srgbClr val="FFFF00"/>
                </a:solidFill>
                <a:latin typeface="Arial" panose="020B0604020202020204" pitchFamily="34" charset="0"/>
                <a:cs typeface="Arial" pitchFamily="34" charset="0"/>
              </a:rPr>
              <a:t>is the highest 1-chain I’ve seen</a:t>
            </a:r>
          </a:p>
        </p:txBody>
      </p:sp>
      <p:sp>
        <p:nvSpPr>
          <p:cNvPr id="21" name="Rounded Rectangle 20"/>
          <p:cNvSpPr/>
          <p:nvPr/>
        </p:nvSpPr>
        <p:spPr bwMode="auto">
          <a:xfrm>
            <a:off x="717607" y="5134273"/>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p>
        </p:txBody>
      </p:sp>
      <p:sp>
        <p:nvSpPr>
          <p:cNvPr id="22" name="Rounded Rectangle 21"/>
          <p:cNvSpPr/>
          <p:nvPr/>
        </p:nvSpPr>
        <p:spPr bwMode="auto">
          <a:xfrm>
            <a:off x="2781071" y="5134273"/>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p>
        </p:txBody>
      </p:sp>
      <p:cxnSp>
        <p:nvCxnSpPr>
          <p:cNvPr id="23" name="Curved Connector 22"/>
          <p:cNvCxnSpPr>
            <a:stCxn id="22" idx="0"/>
            <a:endCxn id="21" idx="3"/>
          </p:cNvCxnSpPr>
          <p:nvPr/>
        </p:nvCxnSpPr>
        <p:spPr bwMode="auto">
          <a:xfrm rot="16200000" flipH="1" flipV="1">
            <a:off x="2497692" y="4498385"/>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sp>
        <p:nvSpPr>
          <p:cNvPr id="24" name="Rounded Rectangle 23"/>
          <p:cNvSpPr/>
          <p:nvPr/>
        </p:nvSpPr>
        <p:spPr bwMode="auto">
          <a:xfrm>
            <a:off x="4932186" y="5134273"/>
            <a:ext cx="1277399"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p>
        </p:txBody>
      </p:sp>
      <p:cxnSp>
        <p:nvCxnSpPr>
          <p:cNvPr id="25" name="Curved Connector 24"/>
          <p:cNvCxnSpPr>
            <a:stCxn id="24" idx="0"/>
            <a:endCxn id="22" idx="3"/>
          </p:cNvCxnSpPr>
          <p:nvPr/>
        </p:nvCxnSpPr>
        <p:spPr bwMode="auto">
          <a:xfrm rot="16200000" flipH="1" flipV="1">
            <a:off x="4656181" y="4474956"/>
            <a:ext cx="255389" cy="1574021"/>
          </a:xfrm>
          <a:prstGeom prst="curvedConnector4">
            <a:avLst>
              <a:gd name="adj1" fmla="val -89511"/>
              <a:gd name="adj2" fmla="val 70289"/>
            </a:avLst>
          </a:prstGeom>
          <a:solidFill>
            <a:srgbClr val="FFFFCC"/>
          </a:solidFill>
          <a:ln w="76200" cap="flat" cmpd="sng" algn="ctr">
            <a:solidFill>
              <a:srgbClr val="FF66FF"/>
            </a:solidFill>
            <a:prstDash val="solid"/>
            <a:round/>
            <a:headEnd type="none" w="med" len="med"/>
            <a:tailEnd type="triangle" w="med" len="med"/>
          </a:ln>
          <a:effectLst/>
        </p:spPr>
      </p:cxnSp>
      <p:sp>
        <p:nvSpPr>
          <p:cNvPr id="26" name="Rounded Rectangular Callout 25"/>
          <p:cNvSpPr/>
          <p:nvPr/>
        </p:nvSpPr>
        <p:spPr bwMode="auto">
          <a:xfrm>
            <a:off x="2625387" y="4800600"/>
            <a:ext cx="3824399" cy="1104900"/>
          </a:xfrm>
          <a:prstGeom prst="wedgeRoundRectCallout">
            <a:avLst>
              <a:gd name="adj1" fmla="val -52495"/>
              <a:gd name="adj2" fmla="val -138580"/>
              <a:gd name="adj3" fmla="val 16667"/>
            </a:avLst>
          </a:prstGeom>
          <a:noFill/>
          <a:ln w="76200">
            <a:solidFill>
              <a:srgbClr val="92D050"/>
            </a:solidFill>
            <a:prstDash val="sysDot"/>
            <a:round/>
            <a:headEnd/>
            <a:tailEnd/>
          </a:ln>
          <a:effectLst/>
        </p:spPr>
        <p:txBody>
          <a:bodyPr wrap="square" rtlCol="0" anchor="ctr">
            <a:noAutofit/>
          </a:bodyPr>
          <a:lstStyle/>
          <a:p>
            <a:pPr algn="ctr"/>
            <a:endParaRPr lang="en-US" sz="2800" dirty="0">
              <a:solidFill>
                <a:srgbClr val="FFFF00"/>
              </a:solidFill>
              <a:latin typeface="Arial" panose="020B0604020202020204" pitchFamily="34" charset="0"/>
              <a:cs typeface="Arial" pitchFamily="34" charset="0"/>
            </a:endParaRPr>
          </a:p>
        </p:txBody>
      </p:sp>
      <p:grpSp>
        <p:nvGrpSpPr>
          <p:cNvPr id="14" name="Group 2">
            <a:extLst>
              <a:ext uri="{FF2B5EF4-FFF2-40B4-BE49-F238E27FC236}">
                <a16:creationId xmlns:a16="http://schemas.microsoft.com/office/drawing/2014/main" id="{7A22B4D0-11D5-01C8-D89F-D464D4AFA998}"/>
              </a:ext>
            </a:extLst>
          </p:cNvPr>
          <p:cNvGrpSpPr>
            <a:grpSpLocks/>
          </p:cNvGrpSpPr>
          <p:nvPr/>
        </p:nvGrpSpPr>
        <p:grpSpPr bwMode="auto">
          <a:xfrm flipH="1">
            <a:off x="1082546" y="3238649"/>
            <a:ext cx="1107141" cy="990600"/>
            <a:chOff x="3168" y="1824"/>
            <a:chExt cx="912" cy="816"/>
          </a:xfrm>
        </p:grpSpPr>
        <p:sp>
          <p:nvSpPr>
            <p:cNvPr id="15" name="Freeform 3">
              <a:extLst>
                <a:ext uri="{FF2B5EF4-FFF2-40B4-BE49-F238E27FC236}">
                  <a16:creationId xmlns:a16="http://schemas.microsoft.com/office/drawing/2014/main" id="{23F75125-8CDB-BD2E-72F6-091527664F0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6" name="Freeform 4">
              <a:extLst>
                <a:ext uri="{FF2B5EF4-FFF2-40B4-BE49-F238E27FC236}">
                  <a16:creationId xmlns:a16="http://schemas.microsoft.com/office/drawing/2014/main" id="{ACB67127-CA8F-0D5D-C87C-10B75CD9AE4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8" name="Freeform 5">
              <a:extLst>
                <a:ext uri="{FF2B5EF4-FFF2-40B4-BE49-F238E27FC236}">
                  <a16:creationId xmlns:a16="http://schemas.microsoft.com/office/drawing/2014/main" id="{E92D318C-3E6C-1D1C-91DB-9C67F3674266}"/>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9" name="Freeform 6">
              <a:extLst>
                <a:ext uri="{FF2B5EF4-FFF2-40B4-BE49-F238E27FC236}">
                  <a16:creationId xmlns:a16="http://schemas.microsoft.com/office/drawing/2014/main" id="{421D7D54-9698-D09A-58BE-38ECBE0BE75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a:extLst>
                <a:ext uri="{FF2B5EF4-FFF2-40B4-BE49-F238E27FC236}">
                  <a16:creationId xmlns:a16="http://schemas.microsoft.com/office/drawing/2014/main" id="{8A049B49-A7CB-BDF5-0A07-D7A673CA73A8}"/>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8">
              <a:extLst>
                <a:ext uri="{FF2B5EF4-FFF2-40B4-BE49-F238E27FC236}">
                  <a16:creationId xmlns:a16="http://schemas.microsoft.com/office/drawing/2014/main" id="{395549D2-3805-A2FB-8105-5B9A3CC94E8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9">
              <a:extLst>
                <a:ext uri="{FF2B5EF4-FFF2-40B4-BE49-F238E27FC236}">
                  <a16:creationId xmlns:a16="http://schemas.microsoft.com/office/drawing/2014/main" id="{87B8BA41-556F-3D0D-2219-B2C0D4E605AC}"/>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31" name="Freeform 10">
              <a:extLst>
                <a:ext uri="{FF2B5EF4-FFF2-40B4-BE49-F238E27FC236}">
                  <a16:creationId xmlns:a16="http://schemas.microsoft.com/office/drawing/2014/main" id="{EDE167B2-054D-FD88-B761-83949C582107}"/>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32" name="Freeform 11">
              <a:extLst>
                <a:ext uri="{FF2B5EF4-FFF2-40B4-BE49-F238E27FC236}">
                  <a16:creationId xmlns:a16="http://schemas.microsoft.com/office/drawing/2014/main" id="{1A531EB5-55B5-8B3E-30C7-5E15EF5F46DE}"/>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177476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a:stCxn id="22" idx="1"/>
            <a:endCxn id="21" idx="3"/>
          </p:cNvCxnSpPr>
          <p:nvPr/>
        </p:nvCxnSpPr>
        <p:spPr bwMode="auto">
          <a:xfrm flipH="1">
            <a:off x="1861805" y="5389662"/>
            <a:ext cx="919266" cy="0"/>
          </a:xfrm>
          <a:prstGeom prst="straightConnector1">
            <a:avLst/>
          </a:prstGeom>
          <a:solidFill>
            <a:srgbClr val="FFFFCC"/>
          </a:solidFill>
          <a:ln w="76200" cap="flat" cmpd="sng" algn="ctr">
            <a:solidFill>
              <a:srgbClr val="FFFF00"/>
            </a:solidFill>
            <a:prstDash val="sysDot"/>
            <a:round/>
            <a:headEnd type="none" w="med" len="med"/>
            <a:tailEnd type="triangle" w="med" len="med"/>
          </a:ln>
          <a:effectLst/>
        </p:spPr>
      </p:cxnSp>
      <p:cxnSp>
        <p:nvCxnSpPr>
          <p:cNvPr id="29" name="Straight Arrow Connector 28"/>
          <p:cNvCxnSpPr>
            <a:stCxn id="24" idx="1"/>
            <a:endCxn id="22" idx="3"/>
          </p:cNvCxnSpPr>
          <p:nvPr/>
        </p:nvCxnSpPr>
        <p:spPr bwMode="auto">
          <a:xfrm flipH="1">
            <a:off x="3996865" y="5389662"/>
            <a:ext cx="935321" cy="0"/>
          </a:xfrm>
          <a:prstGeom prst="straightConnector1">
            <a:avLst/>
          </a:prstGeom>
          <a:solidFill>
            <a:srgbClr val="FFFFCC"/>
          </a:solidFill>
          <a:ln w="76200" cap="flat" cmpd="sng" algn="ctr">
            <a:solidFill>
              <a:srgbClr val="FFFF00"/>
            </a:solidFill>
            <a:prstDash val="sysDot"/>
            <a:round/>
            <a:headEnd type="none" w="med" len="med"/>
            <a:tailEnd type="triangle" w="med" len="med"/>
          </a:ln>
          <a:effectLst/>
        </p:spPr>
      </p:cxnSp>
      <p:sp>
        <p:nvSpPr>
          <p:cNvPr id="2" name="Title 1"/>
          <p:cNvSpPr>
            <a:spLocks noGrp="1"/>
          </p:cNvSpPr>
          <p:nvPr>
            <p:ph type="title"/>
          </p:nvPr>
        </p:nvSpPr>
        <p:spPr/>
        <p:txBody>
          <a:bodyPr/>
          <a:lstStyle/>
          <a:p>
            <a:r>
              <a:rPr lang="en-US" dirty="0">
                <a:solidFill>
                  <a:srgbClr val="FFFF00"/>
                </a:solidFill>
              </a:rPr>
              <a:t>Validators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sp>
        <p:nvSpPr>
          <p:cNvPr id="17" name="Rounded Rectangular Callout 16"/>
          <p:cNvSpPr/>
          <p:nvPr/>
        </p:nvSpPr>
        <p:spPr bwMode="auto">
          <a:xfrm>
            <a:off x="2014875" y="1676947"/>
            <a:ext cx="2917311" cy="1055608"/>
          </a:xfrm>
          <a:prstGeom prst="wedgeRoundRectCallout">
            <a:avLst>
              <a:gd name="adj1" fmla="val -45412"/>
              <a:gd name="adj2" fmla="val 94539"/>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sym typeface="Symbol"/>
              </a:rPr>
              <a:t>So </a:t>
            </a:r>
            <a:r>
              <a:rPr lang="en-US" sz="2800" i="1" dirty="0">
                <a:solidFill>
                  <a:schemeClr val="tx1"/>
                </a:solidFill>
                <a:latin typeface="Arial" panose="020B0604020202020204" pitchFamily="34" charset="0"/>
                <a:cs typeface="Arial" pitchFamily="34" charset="0"/>
                <a:sym typeface="Symbol"/>
              </a:rPr>
              <a:t>B</a:t>
            </a:r>
            <a:r>
              <a:rPr lang="en-US" sz="2800" dirty="0">
                <a:solidFill>
                  <a:srgbClr val="FFFF00"/>
                </a:solidFill>
                <a:latin typeface="Arial" panose="020B0604020202020204" pitchFamily="34" charset="0"/>
                <a:cs typeface="Arial" pitchFamily="34" charset="0"/>
                <a:sym typeface="Symbol"/>
              </a:rPr>
              <a:t> is my </a:t>
            </a:r>
            <a:r>
              <a:rPr lang="en-US" sz="2800" i="1" dirty="0">
                <a:solidFill>
                  <a:srgbClr val="FF0000"/>
                </a:solidFill>
                <a:latin typeface="Arial" panose="020B0604020202020204" pitchFamily="34" charset="0"/>
                <a:cs typeface="Arial" pitchFamily="34" charset="0"/>
                <a:sym typeface="Symbol"/>
              </a:rPr>
              <a:t>preferred block</a:t>
            </a:r>
            <a:endParaRPr lang="en-US" sz="2800" i="1" dirty="0">
              <a:solidFill>
                <a:srgbClr val="FF0000"/>
              </a:solidFill>
              <a:latin typeface="Arial" panose="020B0604020202020204" pitchFamily="34" charset="0"/>
              <a:cs typeface="Arial" pitchFamily="34" charset="0"/>
            </a:endParaRPr>
          </a:p>
        </p:txBody>
      </p:sp>
      <p:sp>
        <p:nvSpPr>
          <p:cNvPr id="21" name="Rounded Rectangle 20"/>
          <p:cNvSpPr/>
          <p:nvPr/>
        </p:nvSpPr>
        <p:spPr bwMode="auto">
          <a:xfrm>
            <a:off x="717607" y="5134273"/>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p>
        </p:txBody>
      </p:sp>
      <p:sp>
        <p:nvSpPr>
          <p:cNvPr id="22" name="Rounded Rectangle 21"/>
          <p:cNvSpPr/>
          <p:nvPr/>
        </p:nvSpPr>
        <p:spPr bwMode="auto">
          <a:xfrm>
            <a:off x="2781071" y="5134273"/>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p>
        </p:txBody>
      </p:sp>
      <p:cxnSp>
        <p:nvCxnSpPr>
          <p:cNvPr id="23" name="Curved Connector 22"/>
          <p:cNvCxnSpPr>
            <a:stCxn id="22" idx="0"/>
            <a:endCxn id="21" idx="3"/>
          </p:cNvCxnSpPr>
          <p:nvPr/>
        </p:nvCxnSpPr>
        <p:spPr bwMode="auto">
          <a:xfrm rot="16200000" flipH="1" flipV="1">
            <a:off x="2497692" y="4498385"/>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sp>
        <p:nvSpPr>
          <p:cNvPr id="24" name="Rounded Rectangle 23"/>
          <p:cNvSpPr/>
          <p:nvPr/>
        </p:nvSpPr>
        <p:spPr bwMode="auto">
          <a:xfrm>
            <a:off x="4932186" y="5134273"/>
            <a:ext cx="1277399"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1" u="none" strike="noStrike" cap="none" normalizeH="0" baseline="0" dirty="0">
                <a:ln>
                  <a:noFill/>
                </a:ln>
                <a:solidFill>
                  <a:srgbClr val="FF0066"/>
                </a:solidFill>
                <a:effectLst/>
                <a:latin typeface="Arial" panose="020B0604020202020204" pitchFamily="34" charset="0"/>
                <a:cs typeface="Arial" panose="020B0604020202020204" pitchFamily="34" charset="0"/>
              </a:rPr>
              <a:t>B’’</a:t>
            </a:r>
          </a:p>
        </p:txBody>
      </p:sp>
      <p:cxnSp>
        <p:nvCxnSpPr>
          <p:cNvPr id="25" name="Curved Connector 24"/>
          <p:cNvCxnSpPr>
            <a:stCxn id="24" idx="0"/>
            <a:endCxn id="22" idx="3"/>
          </p:cNvCxnSpPr>
          <p:nvPr/>
        </p:nvCxnSpPr>
        <p:spPr bwMode="auto">
          <a:xfrm rot="16200000" flipH="1" flipV="1">
            <a:off x="4656181" y="4474956"/>
            <a:ext cx="255389" cy="1574021"/>
          </a:xfrm>
          <a:prstGeom prst="curvedConnector4">
            <a:avLst>
              <a:gd name="adj1" fmla="val -89511"/>
              <a:gd name="adj2" fmla="val 70289"/>
            </a:avLst>
          </a:prstGeom>
          <a:solidFill>
            <a:srgbClr val="FFFFCC"/>
          </a:solidFill>
          <a:ln w="76200" cap="flat" cmpd="sng" algn="ctr">
            <a:solidFill>
              <a:srgbClr val="FF66FF"/>
            </a:solidFill>
            <a:prstDash val="solid"/>
            <a:round/>
            <a:headEnd type="none" w="med" len="med"/>
            <a:tailEnd type="triangle" w="med" len="med"/>
          </a:ln>
          <a:effectLst/>
        </p:spPr>
      </p:cxnSp>
      <p:sp>
        <p:nvSpPr>
          <p:cNvPr id="26" name="Rounded Rectangular Callout 25"/>
          <p:cNvSpPr/>
          <p:nvPr/>
        </p:nvSpPr>
        <p:spPr bwMode="auto">
          <a:xfrm>
            <a:off x="453633" y="4800600"/>
            <a:ext cx="1743413" cy="1104900"/>
          </a:xfrm>
          <a:prstGeom prst="wedgeRoundRectCallout">
            <a:avLst>
              <a:gd name="adj1" fmla="val 13066"/>
              <a:gd name="adj2" fmla="val -102948"/>
              <a:gd name="adj3" fmla="val 16667"/>
            </a:avLst>
          </a:prstGeom>
          <a:noFill/>
          <a:ln w="76200">
            <a:solidFill>
              <a:srgbClr val="FFC000"/>
            </a:solidFill>
            <a:prstDash val="sysDot"/>
            <a:round/>
            <a:headEnd/>
            <a:tailEnd/>
          </a:ln>
          <a:effectLst/>
        </p:spPr>
        <p:txBody>
          <a:bodyPr wrap="square" rtlCol="0" anchor="ctr">
            <a:noAutofit/>
          </a:bodyPr>
          <a:lstStyle/>
          <a:p>
            <a:pPr algn="ctr"/>
            <a:endParaRPr lang="en-US" sz="2800" dirty="0">
              <a:solidFill>
                <a:srgbClr val="FFFF00"/>
              </a:solidFill>
              <a:latin typeface="Arial" panose="020B0604020202020204" pitchFamily="34" charset="0"/>
              <a:cs typeface="Arial" pitchFamily="34" charset="0"/>
            </a:endParaRPr>
          </a:p>
        </p:txBody>
      </p:sp>
      <p:sp>
        <p:nvSpPr>
          <p:cNvPr id="27" name="Rounded Rectangular Callout 26"/>
          <p:cNvSpPr/>
          <p:nvPr/>
        </p:nvSpPr>
        <p:spPr bwMode="auto">
          <a:xfrm>
            <a:off x="2625387" y="4800600"/>
            <a:ext cx="3824399" cy="1104900"/>
          </a:xfrm>
          <a:prstGeom prst="wedgeRoundRectCallout">
            <a:avLst>
              <a:gd name="adj1" fmla="val -52495"/>
              <a:gd name="adj2" fmla="val -138580"/>
              <a:gd name="adj3" fmla="val 16667"/>
            </a:avLst>
          </a:prstGeom>
          <a:noFill/>
          <a:ln w="76200">
            <a:solidFill>
              <a:srgbClr val="92D050"/>
            </a:solidFill>
            <a:prstDash val="sysDot"/>
            <a:round/>
            <a:headEnd/>
            <a:tailEnd/>
          </a:ln>
          <a:effectLst/>
        </p:spPr>
        <p:txBody>
          <a:bodyPr wrap="square" rtlCol="0" anchor="ctr">
            <a:noAutofit/>
          </a:bodyPr>
          <a:lstStyle/>
          <a:p>
            <a:pPr algn="ctr"/>
            <a:endParaRPr lang="en-US" sz="2800" dirty="0">
              <a:solidFill>
                <a:srgbClr val="FFFF00"/>
              </a:solidFill>
              <a:latin typeface="Arial" panose="020B0604020202020204" pitchFamily="34" charset="0"/>
              <a:cs typeface="Arial" pitchFamily="34" charset="0"/>
            </a:endParaRPr>
          </a:p>
        </p:txBody>
      </p:sp>
      <p:grpSp>
        <p:nvGrpSpPr>
          <p:cNvPr id="14" name="Group 2">
            <a:extLst>
              <a:ext uri="{FF2B5EF4-FFF2-40B4-BE49-F238E27FC236}">
                <a16:creationId xmlns:a16="http://schemas.microsoft.com/office/drawing/2014/main" id="{40451888-401C-9095-D6FC-C597686DFF37}"/>
              </a:ext>
            </a:extLst>
          </p:cNvPr>
          <p:cNvGrpSpPr>
            <a:grpSpLocks/>
          </p:cNvGrpSpPr>
          <p:nvPr/>
        </p:nvGrpSpPr>
        <p:grpSpPr bwMode="auto">
          <a:xfrm flipH="1">
            <a:off x="1082546" y="3238649"/>
            <a:ext cx="1107141" cy="990600"/>
            <a:chOff x="3168" y="1824"/>
            <a:chExt cx="912" cy="816"/>
          </a:xfrm>
        </p:grpSpPr>
        <p:sp>
          <p:nvSpPr>
            <p:cNvPr id="15" name="Freeform 3">
              <a:extLst>
                <a:ext uri="{FF2B5EF4-FFF2-40B4-BE49-F238E27FC236}">
                  <a16:creationId xmlns:a16="http://schemas.microsoft.com/office/drawing/2014/main" id="{ECC763D2-9774-238C-8F63-283F869EC6EF}"/>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6" name="Freeform 4">
              <a:extLst>
                <a:ext uri="{FF2B5EF4-FFF2-40B4-BE49-F238E27FC236}">
                  <a16:creationId xmlns:a16="http://schemas.microsoft.com/office/drawing/2014/main" id="{8C95C5ED-BBDD-E14E-4CB7-D0443FC728C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8" name="Freeform 5">
              <a:extLst>
                <a:ext uri="{FF2B5EF4-FFF2-40B4-BE49-F238E27FC236}">
                  <a16:creationId xmlns:a16="http://schemas.microsoft.com/office/drawing/2014/main" id="{0F8042F0-6C92-2CDB-7231-BEEE49622CE4}"/>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9" name="Freeform 6">
              <a:extLst>
                <a:ext uri="{FF2B5EF4-FFF2-40B4-BE49-F238E27FC236}">
                  <a16:creationId xmlns:a16="http://schemas.microsoft.com/office/drawing/2014/main" id="{1744CE06-3EBF-1D50-BB50-7149FD84322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a:extLst>
                <a:ext uri="{FF2B5EF4-FFF2-40B4-BE49-F238E27FC236}">
                  <a16:creationId xmlns:a16="http://schemas.microsoft.com/office/drawing/2014/main" id="{DC46F5B5-4ACC-59CF-F08C-42E69AE2C8D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0" name="Freeform 8">
              <a:extLst>
                <a:ext uri="{FF2B5EF4-FFF2-40B4-BE49-F238E27FC236}">
                  <a16:creationId xmlns:a16="http://schemas.microsoft.com/office/drawing/2014/main" id="{E511A221-26B8-44CB-AAA8-F5716ACEEC6A}"/>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9">
              <a:extLst>
                <a:ext uri="{FF2B5EF4-FFF2-40B4-BE49-F238E27FC236}">
                  <a16:creationId xmlns:a16="http://schemas.microsoft.com/office/drawing/2014/main" id="{7145DB5C-EC2D-3377-0B6C-E64AA5BF8E8D}"/>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32" name="Freeform 10">
              <a:extLst>
                <a:ext uri="{FF2B5EF4-FFF2-40B4-BE49-F238E27FC236}">
                  <a16:creationId xmlns:a16="http://schemas.microsoft.com/office/drawing/2014/main" id="{24765E79-4337-7AD1-F909-850E7ADBBEAE}"/>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33" name="Freeform 11">
              <a:extLst>
                <a:ext uri="{FF2B5EF4-FFF2-40B4-BE49-F238E27FC236}">
                  <a16:creationId xmlns:a16="http://schemas.microsoft.com/office/drawing/2014/main" id="{8CE2AB9D-0135-2491-E330-7470A3F9137C}"/>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234964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a:stCxn id="22" idx="1"/>
            <a:endCxn id="21" idx="3"/>
          </p:cNvCxnSpPr>
          <p:nvPr/>
        </p:nvCxnSpPr>
        <p:spPr bwMode="auto">
          <a:xfrm flipH="1">
            <a:off x="1861805" y="5389662"/>
            <a:ext cx="919266" cy="0"/>
          </a:xfrm>
          <a:prstGeom prst="straightConnector1">
            <a:avLst/>
          </a:prstGeom>
          <a:solidFill>
            <a:srgbClr val="FFFFCC"/>
          </a:solidFill>
          <a:ln w="76200" cap="flat" cmpd="sng" algn="ctr">
            <a:solidFill>
              <a:srgbClr val="FFFF00"/>
            </a:solidFill>
            <a:prstDash val="sysDot"/>
            <a:round/>
            <a:headEnd type="none" w="med" len="med"/>
            <a:tailEnd type="triangle" w="med" len="med"/>
          </a:ln>
          <a:effectLst/>
        </p:spPr>
      </p:cxnSp>
      <p:cxnSp>
        <p:nvCxnSpPr>
          <p:cNvPr id="29" name="Straight Arrow Connector 28"/>
          <p:cNvCxnSpPr>
            <a:stCxn id="24" idx="1"/>
            <a:endCxn id="22" idx="3"/>
          </p:cNvCxnSpPr>
          <p:nvPr/>
        </p:nvCxnSpPr>
        <p:spPr bwMode="auto">
          <a:xfrm flipH="1">
            <a:off x="3996865" y="5389662"/>
            <a:ext cx="935321" cy="0"/>
          </a:xfrm>
          <a:prstGeom prst="straightConnector1">
            <a:avLst/>
          </a:prstGeom>
          <a:solidFill>
            <a:srgbClr val="FFFFCC"/>
          </a:solidFill>
          <a:ln w="76200" cap="flat" cmpd="sng" algn="ctr">
            <a:solidFill>
              <a:srgbClr val="FFFF00"/>
            </a:solidFill>
            <a:prstDash val="sysDot"/>
            <a:round/>
            <a:headEnd type="none" w="med" len="med"/>
            <a:tailEnd type="triangle" w="med" len="med"/>
          </a:ln>
          <a:effectLst/>
        </p:spPr>
      </p:cxnSp>
      <p:sp>
        <p:nvSpPr>
          <p:cNvPr id="2" name="Title 1"/>
          <p:cNvSpPr>
            <a:spLocks noGrp="1"/>
          </p:cNvSpPr>
          <p:nvPr>
            <p:ph type="title"/>
          </p:nvPr>
        </p:nvSpPr>
        <p:spPr/>
        <p:txBody>
          <a:bodyPr/>
          <a:lstStyle/>
          <a:p>
            <a:r>
              <a:rPr lang="en-US" dirty="0">
                <a:solidFill>
                  <a:srgbClr val="FFFF00"/>
                </a:solidFill>
              </a:rPr>
              <a:t>Validators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sp>
        <p:nvSpPr>
          <p:cNvPr id="17" name="Rounded Rectangular Callout 16"/>
          <p:cNvSpPr/>
          <p:nvPr/>
        </p:nvSpPr>
        <p:spPr bwMode="auto">
          <a:xfrm>
            <a:off x="2014875" y="1676947"/>
            <a:ext cx="5651754" cy="1055608"/>
          </a:xfrm>
          <a:prstGeom prst="wedgeRoundRectCallout">
            <a:avLst>
              <a:gd name="adj1" fmla="val -45412"/>
              <a:gd name="adj2" fmla="val 94539"/>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sym typeface="Symbol"/>
              </a:rPr>
              <a:t>I will vote for </a:t>
            </a:r>
            <a:r>
              <a:rPr lang="en-US" sz="2800" i="1" dirty="0" err="1">
                <a:solidFill>
                  <a:schemeClr val="tx1"/>
                </a:solidFill>
                <a:latin typeface="Arial" panose="020B0604020202020204" pitchFamily="34" charset="0"/>
                <a:cs typeface="Arial" panose="020B0604020202020204" pitchFamily="34" charset="0"/>
              </a:rPr>
              <a:t>B</a:t>
            </a:r>
            <a:r>
              <a:rPr lang="en-US" sz="2800" i="1" baseline="-25000" dirty="0" err="1">
                <a:solidFill>
                  <a:schemeClr val="tx1"/>
                </a:solidFill>
                <a:latin typeface="Arial" panose="020B0604020202020204" pitchFamily="34" charset="0"/>
                <a:cs typeface="Arial" panose="020B0604020202020204" pitchFamily="34" charset="0"/>
              </a:rPr>
              <a:t>new</a:t>
            </a:r>
            <a:r>
              <a:rPr lang="en-US" sz="2800" dirty="0">
                <a:solidFill>
                  <a:srgbClr val="FFFF00"/>
                </a:solidFill>
                <a:latin typeface="Arial" panose="020B0604020202020204" pitchFamily="34" charset="0"/>
                <a:cs typeface="Arial" pitchFamily="34" charset="0"/>
                <a:sym typeface="Symbol"/>
              </a:rPr>
              <a:t> only if it has my preferred block as ancestor </a:t>
            </a:r>
            <a:endParaRPr lang="en-US" sz="2800" i="1" dirty="0">
              <a:solidFill>
                <a:srgbClr val="FFC000"/>
              </a:solidFill>
              <a:latin typeface="Arial" panose="020B0604020202020204" pitchFamily="34" charset="0"/>
              <a:cs typeface="Arial" pitchFamily="34" charset="0"/>
            </a:endParaRPr>
          </a:p>
        </p:txBody>
      </p:sp>
      <p:sp>
        <p:nvSpPr>
          <p:cNvPr id="21" name="Rounded Rectangle 20"/>
          <p:cNvSpPr/>
          <p:nvPr/>
        </p:nvSpPr>
        <p:spPr bwMode="auto">
          <a:xfrm>
            <a:off x="717607" y="5134273"/>
            <a:ext cx="1144198"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sp>
        <p:nvSpPr>
          <p:cNvPr id="22" name="Rounded Rectangle 21"/>
          <p:cNvSpPr/>
          <p:nvPr/>
        </p:nvSpPr>
        <p:spPr bwMode="auto">
          <a:xfrm>
            <a:off x="2781071" y="5134273"/>
            <a:ext cx="1215794"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23" name="Curved Connector 22"/>
          <p:cNvCxnSpPr>
            <a:stCxn id="22" idx="0"/>
            <a:endCxn id="21" idx="3"/>
          </p:cNvCxnSpPr>
          <p:nvPr/>
        </p:nvCxnSpPr>
        <p:spPr bwMode="auto">
          <a:xfrm rot="16200000" flipH="1" flipV="1">
            <a:off x="2497692" y="4498385"/>
            <a:ext cx="255389" cy="1527163"/>
          </a:xfrm>
          <a:prstGeom prst="curvedConnector4">
            <a:avLst>
              <a:gd name="adj1" fmla="val -89511"/>
              <a:gd name="adj2" fmla="val 69903"/>
            </a:avLst>
          </a:prstGeom>
          <a:solidFill>
            <a:srgbClr val="FFFFCC"/>
          </a:solidFill>
          <a:ln w="76200" cap="flat" cmpd="sng" algn="ctr">
            <a:solidFill>
              <a:srgbClr val="FF66FF"/>
            </a:solidFill>
            <a:prstDash val="solid"/>
            <a:round/>
            <a:headEnd type="none" w="med" len="med"/>
            <a:tailEnd type="triangle" w="med" len="med"/>
          </a:ln>
          <a:effectLst/>
        </p:spPr>
      </p:cxnSp>
      <p:sp>
        <p:nvSpPr>
          <p:cNvPr id="24" name="Rounded Rectangle 23"/>
          <p:cNvSpPr/>
          <p:nvPr/>
        </p:nvSpPr>
        <p:spPr bwMode="auto">
          <a:xfrm>
            <a:off x="4932186" y="5134273"/>
            <a:ext cx="1277399"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B’’</a:t>
            </a:r>
          </a:p>
        </p:txBody>
      </p:sp>
      <p:cxnSp>
        <p:nvCxnSpPr>
          <p:cNvPr id="25" name="Curved Connector 24"/>
          <p:cNvCxnSpPr>
            <a:stCxn id="24" idx="0"/>
            <a:endCxn id="22" idx="3"/>
          </p:cNvCxnSpPr>
          <p:nvPr/>
        </p:nvCxnSpPr>
        <p:spPr bwMode="auto">
          <a:xfrm rot="16200000" flipH="1" flipV="1">
            <a:off x="4656181" y="4474956"/>
            <a:ext cx="255389" cy="1574021"/>
          </a:xfrm>
          <a:prstGeom prst="curvedConnector4">
            <a:avLst>
              <a:gd name="adj1" fmla="val -89511"/>
              <a:gd name="adj2" fmla="val 70289"/>
            </a:avLst>
          </a:prstGeom>
          <a:solidFill>
            <a:srgbClr val="FFFFCC"/>
          </a:solidFill>
          <a:ln w="76200" cap="flat" cmpd="sng" algn="ctr">
            <a:solidFill>
              <a:srgbClr val="FF66FF"/>
            </a:solidFill>
            <a:prstDash val="solid"/>
            <a:round/>
            <a:headEnd type="none" w="med" len="med"/>
            <a:tailEnd type="triangle" w="med" len="med"/>
          </a:ln>
          <a:effectLst/>
        </p:spPr>
      </p:cxnSp>
      <p:sp>
        <p:nvSpPr>
          <p:cNvPr id="26" name="Rounded Rectangular Callout 25"/>
          <p:cNvSpPr/>
          <p:nvPr/>
        </p:nvSpPr>
        <p:spPr bwMode="auto">
          <a:xfrm>
            <a:off x="463345" y="4837212"/>
            <a:ext cx="1743413" cy="1104900"/>
          </a:xfrm>
          <a:prstGeom prst="wedgeRoundRectCallout">
            <a:avLst>
              <a:gd name="adj1" fmla="val 13066"/>
              <a:gd name="adj2" fmla="val -102948"/>
              <a:gd name="adj3" fmla="val 16667"/>
            </a:avLst>
          </a:prstGeom>
          <a:noFill/>
          <a:ln w="76200">
            <a:solidFill>
              <a:srgbClr val="FFC000"/>
            </a:solidFill>
            <a:prstDash val="sysDot"/>
            <a:round/>
            <a:headEnd/>
            <a:tailEnd/>
          </a:ln>
          <a:effectLst/>
        </p:spPr>
        <p:txBody>
          <a:bodyPr wrap="square" rtlCol="0" anchor="ctr">
            <a:noAutofit/>
          </a:bodyPr>
          <a:lstStyle/>
          <a:p>
            <a:pPr algn="ctr"/>
            <a:endParaRPr lang="en-US" sz="2800" dirty="0">
              <a:solidFill>
                <a:srgbClr val="FFFF00"/>
              </a:solidFill>
              <a:latin typeface="Arial" panose="020B0604020202020204" pitchFamily="34" charset="0"/>
              <a:cs typeface="Arial" pitchFamily="34" charset="0"/>
            </a:endParaRPr>
          </a:p>
        </p:txBody>
      </p:sp>
      <p:sp>
        <p:nvSpPr>
          <p:cNvPr id="30" name="Rounded Rectangle 29"/>
          <p:cNvSpPr/>
          <p:nvPr/>
        </p:nvSpPr>
        <p:spPr bwMode="auto">
          <a:xfrm>
            <a:off x="6906864" y="5134273"/>
            <a:ext cx="1519530" cy="510778"/>
          </a:xfrm>
          <a:prstGeom prst="roundRect">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QC | </a:t>
            </a:r>
            <a:r>
              <a:rPr kumimoji="0" lang="en-US" sz="2400" b="0" i="0" u="none" strike="noStrike" cap="none" normalizeH="0" baseline="0" dirty="0" err="1">
                <a:ln>
                  <a:noFill/>
                </a:ln>
                <a:solidFill>
                  <a:srgbClr val="FF0066"/>
                </a:solidFill>
                <a:effectLst/>
                <a:latin typeface="Arial" panose="020B0604020202020204" pitchFamily="34" charset="0"/>
                <a:cs typeface="Arial" panose="020B0604020202020204" pitchFamily="34" charset="0"/>
              </a:rPr>
              <a:t>B</a:t>
            </a:r>
            <a:r>
              <a:rPr kumimoji="0" lang="en-US" sz="2400" b="0" i="0" u="none" strike="noStrike" cap="none" normalizeH="0" baseline="-25000" dirty="0" err="1">
                <a:ln>
                  <a:noFill/>
                </a:ln>
                <a:solidFill>
                  <a:srgbClr val="FF0066"/>
                </a:solidFill>
                <a:effectLst/>
                <a:latin typeface="Arial" panose="020B0604020202020204" pitchFamily="34" charset="0"/>
                <a:cs typeface="Arial" panose="020B0604020202020204" pitchFamily="34" charset="0"/>
              </a:rPr>
              <a:t>new</a:t>
            </a:r>
            <a:endParaRPr kumimoji="0" lang="en-US" sz="2400" b="0" i="0" u="none" strike="noStrike" cap="none" normalizeH="0" baseline="-25000" dirty="0">
              <a:ln>
                <a:noFill/>
              </a:ln>
              <a:solidFill>
                <a:srgbClr val="FF0066"/>
              </a:solidFill>
              <a:effectLst/>
              <a:latin typeface="Arial" panose="020B0604020202020204" pitchFamily="34" charset="0"/>
              <a:cs typeface="Arial" panose="020B0604020202020204" pitchFamily="34" charset="0"/>
            </a:endParaRPr>
          </a:p>
        </p:txBody>
      </p:sp>
      <p:cxnSp>
        <p:nvCxnSpPr>
          <p:cNvPr id="31" name="Curved Connector 30"/>
          <p:cNvCxnSpPr>
            <a:stCxn id="30" idx="0"/>
          </p:cNvCxnSpPr>
          <p:nvPr/>
        </p:nvCxnSpPr>
        <p:spPr bwMode="auto">
          <a:xfrm rot="16200000" flipH="1" flipV="1">
            <a:off x="6810415" y="4533447"/>
            <a:ext cx="255388" cy="1457040"/>
          </a:xfrm>
          <a:prstGeom prst="curvedConnector4">
            <a:avLst>
              <a:gd name="adj1" fmla="val -89511"/>
              <a:gd name="adj2" fmla="val 76072"/>
            </a:avLst>
          </a:prstGeom>
          <a:solidFill>
            <a:srgbClr val="FFFFCC"/>
          </a:solidFill>
          <a:ln w="76200" cap="flat" cmpd="sng" algn="ctr">
            <a:solidFill>
              <a:srgbClr val="FF66FF"/>
            </a:solidFill>
            <a:prstDash val="solid"/>
            <a:round/>
            <a:headEnd type="none" w="med" len="med"/>
            <a:tailEnd type="triangle" w="med" len="med"/>
          </a:ln>
          <a:effectLst/>
        </p:spPr>
      </p:cxnSp>
      <p:cxnSp>
        <p:nvCxnSpPr>
          <p:cNvPr id="32" name="Straight Arrow Connector 31"/>
          <p:cNvCxnSpPr>
            <a:stCxn id="30" idx="1"/>
          </p:cNvCxnSpPr>
          <p:nvPr/>
        </p:nvCxnSpPr>
        <p:spPr bwMode="auto">
          <a:xfrm flipH="1">
            <a:off x="6209589" y="5389662"/>
            <a:ext cx="697275" cy="0"/>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33" name="Rounded Rectangular Callout 32"/>
          <p:cNvSpPr/>
          <p:nvPr/>
        </p:nvSpPr>
        <p:spPr bwMode="auto">
          <a:xfrm>
            <a:off x="6743700" y="4837212"/>
            <a:ext cx="2012885" cy="977204"/>
          </a:xfrm>
          <a:prstGeom prst="wedgeRoundRectCallout">
            <a:avLst>
              <a:gd name="adj1" fmla="val -268633"/>
              <a:gd name="adj2" fmla="val -145033"/>
              <a:gd name="adj3" fmla="val 16667"/>
            </a:avLst>
          </a:prstGeom>
          <a:noFill/>
          <a:ln w="76200">
            <a:solidFill>
              <a:srgbClr val="92D050"/>
            </a:solidFill>
            <a:prstDash val="sysDot"/>
            <a:round/>
            <a:headEnd/>
            <a:tailEnd/>
          </a:ln>
          <a:effectLst/>
        </p:spPr>
        <p:txBody>
          <a:bodyPr wrap="square" rtlCol="0" anchor="ctr">
            <a:noAutofit/>
          </a:bodyPr>
          <a:lstStyle/>
          <a:p>
            <a:pPr algn="ctr"/>
            <a:endParaRPr lang="en-US" sz="2800" dirty="0">
              <a:solidFill>
                <a:srgbClr val="FFFF00"/>
              </a:solidFill>
              <a:latin typeface="Arial" panose="020B0604020202020204" pitchFamily="34" charset="0"/>
              <a:cs typeface="Arial" pitchFamily="34" charset="0"/>
            </a:endParaRPr>
          </a:p>
        </p:txBody>
      </p:sp>
      <p:grpSp>
        <p:nvGrpSpPr>
          <p:cNvPr id="14" name="Group 2">
            <a:extLst>
              <a:ext uri="{FF2B5EF4-FFF2-40B4-BE49-F238E27FC236}">
                <a16:creationId xmlns:a16="http://schemas.microsoft.com/office/drawing/2014/main" id="{5471A98D-DDBE-996A-8956-D82DB103453B}"/>
              </a:ext>
            </a:extLst>
          </p:cNvPr>
          <p:cNvGrpSpPr>
            <a:grpSpLocks/>
          </p:cNvGrpSpPr>
          <p:nvPr/>
        </p:nvGrpSpPr>
        <p:grpSpPr bwMode="auto">
          <a:xfrm flipH="1">
            <a:off x="1082546" y="3238649"/>
            <a:ext cx="1107141" cy="990600"/>
            <a:chOff x="3168" y="1824"/>
            <a:chExt cx="912" cy="816"/>
          </a:xfrm>
        </p:grpSpPr>
        <p:sp>
          <p:nvSpPr>
            <p:cNvPr id="15" name="Freeform 3">
              <a:extLst>
                <a:ext uri="{FF2B5EF4-FFF2-40B4-BE49-F238E27FC236}">
                  <a16:creationId xmlns:a16="http://schemas.microsoft.com/office/drawing/2014/main" id="{5D063237-B472-1A32-AF3A-EADD4F746CD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6" name="Freeform 4">
              <a:extLst>
                <a:ext uri="{FF2B5EF4-FFF2-40B4-BE49-F238E27FC236}">
                  <a16:creationId xmlns:a16="http://schemas.microsoft.com/office/drawing/2014/main" id="{5BCC3023-CF0C-2C21-CC82-941816F987A2}"/>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8" name="Freeform 5">
              <a:extLst>
                <a:ext uri="{FF2B5EF4-FFF2-40B4-BE49-F238E27FC236}">
                  <a16:creationId xmlns:a16="http://schemas.microsoft.com/office/drawing/2014/main" id="{FAB6156E-98CC-5281-A8D8-4A170796F086}"/>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19" name="Freeform 6">
              <a:extLst>
                <a:ext uri="{FF2B5EF4-FFF2-40B4-BE49-F238E27FC236}">
                  <a16:creationId xmlns:a16="http://schemas.microsoft.com/office/drawing/2014/main" id="{F8652B53-C28C-0C3F-4B1D-74BD6CC7380F}"/>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0" name="Freeform 7">
              <a:extLst>
                <a:ext uri="{FF2B5EF4-FFF2-40B4-BE49-F238E27FC236}">
                  <a16:creationId xmlns:a16="http://schemas.microsoft.com/office/drawing/2014/main" id="{76313DA2-DEB6-CF66-DB9C-1D218E76BB6B}"/>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8">
              <a:extLst>
                <a:ext uri="{FF2B5EF4-FFF2-40B4-BE49-F238E27FC236}">
                  <a16:creationId xmlns:a16="http://schemas.microsoft.com/office/drawing/2014/main" id="{E2235F3D-F0D5-459E-A349-235C55E9DAC8}"/>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9">
              <a:extLst>
                <a:ext uri="{FF2B5EF4-FFF2-40B4-BE49-F238E27FC236}">
                  <a16:creationId xmlns:a16="http://schemas.microsoft.com/office/drawing/2014/main" id="{58CB4308-8357-A80E-9FF4-0DEFB3492615}"/>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35" name="Freeform 10">
              <a:extLst>
                <a:ext uri="{FF2B5EF4-FFF2-40B4-BE49-F238E27FC236}">
                  <a16:creationId xmlns:a16="http://schemas.microsoft.com/office/drawing/2014/main" id="{D019BA88-2AD9-18BE-023F-C22B0D2C72C0}"/>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sp>
          <p:nvSpPr>
            <p:cNvPr id="36" name="Freeform 11">
              <a:extLst>
                <a:ext uri="{FF2B5EF4-FFF2-40B4-BE49-F238E27FC236}">
                  <a16:creationId xmlns:a16="http://schemas.microsoft.com/office/drawing/2014/main" id="{DAC17941-1DE1-04D7-BB89-C2152AD95231}"/>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glow rad="139700">
                <a:schemeClr val="accent3">
                  <a:satMod val="175000"/>
                  <a:alpha val="40000"/>
                </a:schemeClr>
              </a:glow>
              <a:outerShdw dist="35921" dir="2700000" algn="ctr" rotWithShape="0">
                <a:schemeClr val="bg2"/>
              </a:outerShdw>
            </a:effectLst>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155010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00"/>
                </a:solidFill>
              </a:rPr>
              <a:t>Only Two Kinds of Message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53</a:t>
            </a:fld>
            <a:endParaRPr lang="en-US" dirty="0"/>
          </a:p>
        </p:txBody>
      </p:sp>
      <p:grpSp>
        <p:nvGrpSpPr>
          <p:cNvPr id="12" name="Group 11"/>
          <p:cNvGrpSpPr/>
          <p:nvPr/>
        </p:nvGrpSpPr>
        <p:grpSpPr>
          <a:xfrm>
            <a:off x="1170193" y="2867484"/>
            <a:ext cx="2611437" cy="687675"/>
            <a:chOff x="3722688" y="3431145"/>
            <a:chExt cx="2611437" cy="687675"/>
          </a:xfrm>
          <a:noFill/>
        </p:grpSpPr>
        <p:sp>
          <p:nvSpPr>
            <p:cNvPr id="7" name="Freeform 20"/>
            <p:cNvSpPr>
              <a:spLocks/>
            </p:cNvSpPr>
            <p:nvPr/>
          </p:nvSpPr>
          <p:spPr bwMode="auto">
            <a:xfrm>
              <a:off x="5651500" y="3431145"/>
              <a:ext cx="682625" cy="417512"/>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grpFill/>
            <a:ln w="38100">
              <a:solidFill>
                <a:srgbClr val="FF66FF"/>
              </a:solidFill>
              <a:round/>
              <a:headEnd/>
              <a:tailEnd/>
            </a:ln>
          </p:spPr>
          <p:txBody>
            <a:bodyPr wrap="none" anchor="ctr"/>
            <a:lstStyle/>
            <a:p>
              <a:endParaRPr lang="en-US" dirty="0">
                <a:latin typeface="Arial" pitchFamily="34" charset="0"/>
              </a:endParaRPr>
            </a:p>
          </p:txBody>
        </p:sp>
        <p:sp>
          <p:nvSpPr>
            <p:cNvPr id="8" name="Freeform 21"/>
            <p:cNvSpPr>
              <a:spLocks/>
            </p:cNvSpPr>
            <p:nvPr/>
          </p:nvSpPr>
          <p:spPr bwMode="auto">
            <a:xfrm>
              <a:off x="3722688" y="3431145"/>
              <a:ext cx="682625" cy="423862"/>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grpFill/>
            <a:ln w="38100">
              <a:solidFill>
                <a:srgbClr val="FF66FF"/>
              </a:solidFill>
              <a:round/>
              <a:headEnd/>
              <a:tailEnd/>
            </a:ln>
          </p:spPr>
          <p:txBody>
            <a:bodyPr wrap="none" anchor="ctr"/>
            <a:lstStyle/>
            <a:p>
              <a:endParaRPr lang="en-US" dirty="0">
                <a:latin typeface="Arial" pitchFamily="34" charset="0"/>
              </a:endParaRPr>
            </a:p>
          </p:txBody>
        </p:sp>
        <p:sp>
          <p:nvSpPr>
            <p:cNvPr id="10" name="Rectangle 23"/>
            <p:cNvSpPr>
              <a:spLocks noChangeArrowheads="1"/>
            </p:cNvSpPr>
            <p:nvPr/>
          </p:nvSpPr>
          <p:spPr bwMode="auto">
            <a:xfrm>
              <a:off x="4207079" y="3534045"/>
              <a:ext cx="1664238" cy="584775"/>
            </a:xfrm>
            <a:prstGeom prst="rect">
              <a:avLst/>
            </a:prstGeom>
            <a:solidFill>
              <a:schemeClr val="bg1"/>
            </a:solidFill>
            <a:ln w="38100">
              <a:solidFill>
                <a:srgbClr val="FF66FF"/>
              </a:solidFill>
              <a:miter lim="800000"/>
              <a:headEnd/>
              <a:tailEnd/>
            </a:ln>
          </p:spPr>
          <p:txBody>
            <a:bodyPr wrap="none" anchor="ctr">
              <a:spAutoFit/>
            </a:bodyPr>
            <a:lstStyle/>
            <a:p>
              <a:pPr algn="l">
                <a:spcBef>
                  <a:spcPct val="0"/>
                </a:spcBef>
              </a:pPr>
              <a:r>
                <a:rPr lang="en-US" sz="3200" dirty="0">
                  <a:solidFill>
                    <a:srgbClr val="FFFF00"/>
                  </a:solidFill>
                  <a:latin typeface="Arial" pitchFamily="34" charset="0"/>
                </a:rPr>
                <a:t>propose</a:t>
              </a:r>
            </a:p>
          </p:txBody>
        </p:sp>
      </p:grpSp>
      <p:grpSp>
        <p:nvGrpSpPr>
          <p:cNvPr id="13" name="Group 12"/>
          <p:cNvGrpSpPr/>
          <p:nvPr/>
        </p:nvGrpSpPr>
        <p:grpSpPr>
          <a:xfrm>
            <a:off x="5222876" y="4324907"/>
            <a:ext cx="1900237" cy="687675"/>
            <a:chOff x="3722688" y="3431145"/>
            <a:chExt cx="1900237" cy="687675"/>
          </a:xfrm>
          <a:noFill/>
        </p:grpSpPr>
        <p:sp>
          <p:nvSpPr>
            <p:cNvPr id="14" name="Freeform 20"/>
            <p:cNvSpPr>
              <a:spLocks/>
            </p:cNvSpPr>
            <p:nvPr/>
          </p:nvSpPr>
          <p:spPr bwMode="auto">
            <a:xfrm>
              <a:off x="4940300" y="3431145"/>
              <a:ext cx="682625" cy="417512"/>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15" name="Freeform 21"/>
            <p:cNvSpPr>
              <a:spLocks/>
            </p:cNvSpPr>
            <p:nvPr/>
          </p:nvSpPr>
          <p:spPr bwMode="auto">
            <a:xfrm>
              <a:off x="3722688" y="3431145"/>
              <a:ext cx="682625" cy="423862"/>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16" name="Rectangle 23"/>
            <p:cNvSpPr>
              <a:spLocks noChangeArrowheads="1"/>
            </p:cNvSpPr>
            <p:nvPr/>
          </p:nvSpPr>
          <p:spPr bwMode="auto">
            <a:xfrm>
              <a:off x="4207079" y="3534045"/>
              <a:ext cx="958917" cy="584775"/>
            </a:xfrm>
            <a:prstGeom prst="rect">
              <a:avLst/>
            </a:prstGeom>
            <a:solidFill>
              <a:schemeClr val="bg1"/>
            </a:solidFill>
            <a:ln w="38100">
              <a:solidFill>
                <a:srgbClr val="FFC000"/>
              </a:solidFill>
              <a:miter lim="800000"/>
              <a:headEnd/>
              <a:tailEnd/>
            </a:ln>
          </p:spPr>
          <p:txBody>
            <a:bodyPr wrap="none" anchor="ctr">
              <a:spAutoFit/>
            </a:bodyPr>
            <a:lstStyle/>
            <a:p>
              <a:pPr algn="l">
                <a:spcBef>
                  <a:spcPct val="0"/>
                </a:spcBef>
              </a:pPr>
              <a:r>
                <a:rPr lang="en-US" sz="3200" dirty="0">
                  <a:solidFill>
                    <a:srgbClr val="FFFF00"/>
                  </a:solidFill>
                  <a:latin typeface="Arial" pitchFamily="34" charset="0"/>
                </a:rPr>
                <a:t>vote</a:t>
              </a:r>
            </a:p>
          </p:txBody>
        </p:sp>
      </p:grpSp>
    </p:spTree>
    <p:extLst>
      <p:ext uri="{BB962C8B-B14F-4D97-AF65-F5344CB8AC3E}">
        <p14:creationId xmlns:p14="http://schemas.microsoft.com/office/powerpoint/2010/main" val="1740509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00"/>
                </a:solidFill>
              </a:rPr>
              <a:t>Only Two Kinds of Message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54</a:t>
            </a:fld>
            <a:endParaRPr lang="en-US" dirty="0"/>
          </a:p>
        </p:txBody>
      </p:sp>
      <p:grpSp>
        <p:nvGrpSpPr>
          <p:cNvPr id="12" name="Group 11"/>
          <p:cNvGrpSpPr/>
          <p:nvPr/>
        </p:nvGrpSpPr>
        <p:grpSpPr>
          <a:xfrm>
            <a:off x="1170193" y="2867484"/>
            <a:ext cx="4110037" cy="687675"/>
            <a:chOff x="3722688" y="3431145"/>
            <a:chExt cx="4110037" cy="687675"/>
          </a:xfrm>
          <a:noFill/>
        </p:grpSpPr>
        <p:sp>
          <p:nvSpPr>
            <p:cNvPr id="7" name="Freeform 20"/>
            <p:cNvSpPr>
              <a:spLocks/>
            </p:cNvSpPr>
            <p:nvPr/>
          </p:nvSpPr>
          <p:spPr bwMode="auto">
            <a:xfrm>
              <a:off x="7150100" y="3431145"/>
              <a:ext cx="682625" cy="417512"/>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grpFill/>
            <a:ln w="38100">
              <a:solidFill>
                <a:srgbClr val="FF66FF"/>
              </a:solidFill>
              <a:round/>
              <a:headEnd/>
              <a:tailEnd/>
            </a:ln>
          </p:spPr>
          <p:txBody>
            <a:bodyPr wrap="none" anchor="ctr"/>
            <a:lstStyle/>
            <a:p>
              <a:endParaRPr lang="en-US" dirty="0">
                <a:latin typeface="Arial" pitchFamily="34" charset="0"/>
              </a:endParaRPr>
            </a:p>
          </p:txBody>
        </p:sp>
        <p:sp>
          <p:nvSpPr>
            <p:cNvPr id="8" name="Freeform 21"/>
            <p:cNvSpPr>
              <a:spLocks/>
            </p:cNvSpPr>
            <p:nvPr/>
          </p:nvSpPr>
          <p:spPr bwMode="auto">
            <a:xfrm>
              <a:off x="3722688" y="3431145"/>
              <a:ext cx="682625" cy="423862"/>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grpFill/>
            <a:ln w="38100">
              <a:solidFill>
                <a:srgbClr val="FF66FF"/>
              </a:solidFill>
              <a:round/>
              <a:headEnd/>
              <a:tailEnd/>
            </a:ln>
          </p:spPr>
          <p:txBody>
            <a:bodyPr wrap="none" anchor="ctr"/>
            <a:lstStyle/>
            <a:p>
              <a:endParaRPr lang="en-US" dirty="0">
                <a:latin typeface="Arial" pitchFamily="34" charset="0"/>
              </a:endParaRPr>
            </a:p>
          </p:txBody>
        </p:sp>
        <p:sp>
          <p:nvSpPr>
            <p:cNvPr id="10" name="Rectangle 23"/>
            <p:cNvSpPr>
              <a:spLocks noChangeArrowheads="1"/>
            </p:cNvSpPr>
            <p:nvPr/>
          </p:nvSpPr>
          <p:spPr bwMode="auto">
            <a:xfrm>
              <a:off x="4207079" y="3534045"/>
              <a:ext cx="3155031" cy="584775"/>
            </a:xfrm>
            <a:prstGeom prst="rect">
              <a:avLst/>
            </a:prstGeom>
            <a:solidFill>
              <a:schemeClr val="bg1"/>
            </a:solidFill>
            <a:ln w="38100">
              <a:solidFill>
                <a:srgbClr val="FF66FF"/>
              </a:solidFill>
              <a:miter lim="800000"/>
              <a:headEnd/>
              <a:tailEnd/>
            </a:ln>
          </p:spPr>
          <p:txBody>
            <a:bodyPr wrap="none" anchor="ctr">
              <a:spAutoFit/>
            </a:bodyPr>
            <a:lstStyle/>
            <a:p>
              <a:pPr algn="l">
                <a:spcBef>
                  <a:spcPct val="0"/>
                </a:spcBef>
              </a:pPr>
              <a:r>
                <a:rPr lang="en-US" sz="3200" dirty="0">
                  <a:solidFill>
                    <a:srgbClr val="FFFF00"/>
                  </a:solidFill>
                  <a:latin typeface="Arial" pitchFamily="34" charset="0"/>
                </a:rPr>
                <a:t>propose: </a:t>
              </a:r>
              <a:r>
                <a:rPr lang="en-US" sz="3200" i="1" dirty="0">
                  <a:solidFill>
                    <a:schemeClr val="tx1"/>
                  </a:solidFill>
                  <a:latin typeface="Arial" pitchFamily="34" charset="0"/>
                </a:rPr>
                <a:t>B</a:t>
              </a:r>
              <a:r>
                <a:rPr lang="en-US" sz="3200" dirty="0">
                  <a:solidFill>
                    <a:srgbClr val="FFFF00"/>
                  </a:solidFill>
                  <a:latin typeface="Arial" pitchFamily="34" charset="0"/>
                </a:rPr>
                <a:t>, </a:t>
              </a:r>
              <a:r>
                <a:rPr lang="en-US" sz="3200" i="1" dirty="0" err="1">
                  <a:solidFill>
                    <a:schemeClr val="tx1"/>
                  </a:solidFill>
                  <a:latin typeface="Arial" pitchFamily="34" charset="0"/>
                </a:rPr>
                <a:t>B</a:t>
              </a:r>
              <a:r>
                <a:rPr lang="en-US" sz="3200" i="1" baseline="-25000" dirty="0" err="1">
                  <a:solidFill>
                    <a:schemeClr val="tx1"/>
                  </a:solidFill>
                  <a:latin typeface="Arial" pitchFamily="34" charset="0"/>
                </a:rPr>
                <a:t>hqc</a:t>
              </a:r>
              <a:endParaRPr lang="en-US" sz="3200" i="1" baseline="-25000" dirty="0">
                <a:solidFill>
                  <a:schemeClr val="tx1"/>
                </a:solidFill>
                <a:latin typeface="Arial" pitchFamily="34" charset="0"/>
              </a:endParaRPr>
            </a:p>
          </p:txBody>
        </p:sp>
      </p:grpSp>
      <p:grpSp>
        <p:nvGrpSpPr>
          <p:cNvPr id="13" name="Group 12"/>
          <p:cNvGrpSpPr/>
          <p:nvPr/>
        </p:nvGrpSpPr>
        <p:grpSpPr>
          <a:xfrm>
            <a:off x="5222876" y="4324907"/>
            <a:ext cx="3360737" cy="687675"/>
            <a:chOff x="3722688" y="3431145"/>
            <a:chExt cx="3360737" cy="687675"/>
          </a:xfrm>
          <a:noFill/>
        </p:grpSpPr>
        <p:sp>
          <p:nvSpPr>
            <p:cNvPr id="14" name="Freeform 20"/>
            <p:cNvSpPr>
              <a:spLocks/>
            </p:cNvSpPr>
            <p:nvPr/>
          </p:nvSpPr>
          <p:spPr bwMode="auto">
            <a:xfrm>
              <a:off x="6400800" y="3431145"/>
              <a:ext cx="682625" cy="417512"/>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15" name="Freeform 21"/>
            <p:cNvSpPr>
              <a:spLocks/>
            </p:cNvSpPr>
            <p:nvPr/>
          </p:nvSpPr>
          <p:spPr bwMode="auto">
            <a:xfrm>
              <a:off x="3722688" y="3431145"/>
              <a:ext cx="682625" cy="423862"/>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16" name="Rectangle 23"/>
            <p:cNvSpPr>
              <a:spLocks noChangeArrowheads="1"/>
            </p:cNvSpPr>
            <p:nvPr/>
          </p:nvSpPr>
          <p:spPr bwMode="auto">
            <a:xfrm>
              <a:off x="4207079" y="3534045"/>
              <a:ext cx="2403222" cy="584775"/>
            </a:xfrm>
            <a:prstGeom prst="rect">
              <a:avLst/>
            </a:prstGeom>
            <a:solidFill>
              <a:schemeClr val="bg1"/>
            </a:solidFill>
            <a:ln w="38100">
              <a:solidFill>
                <a:srgbClr val="FFC000"/>
              </a:solidFill>
              <a:miter lim="800000"/>
              <a:headEnd/>
              <a:tailEnd/>
            </a:ln>
          </p:spPr>
          <p:txBody>
            <a:bodyPr wrap="none" anchor="ctr">
              <a:spAutoFit/>
            </a:bodyPr>
            <a:lstStyle/>
            <a:p>
              <a:pPr algn="l"/>
              <a:r>
                <a:rPr lang="en-US" sz="3200" dirty="0">
                  <a:solidFill>
                    <a:srgbClr val="FFFF00"/>
                  </a:solidFill>
                  <a:latin typeface="Arial" pitchFamily="34" charset="0"/>
                </a:rPr>
                <a:t>vote: </a:t>
              </a:r>
              <a:r>
                <a:rPr lang="en-US" sz="3200" i="1" dirty="0">
                  <a:solidFill>
                    <a:schemeClr val="tx1"/>
                  </a:solidFill>
                  <a:latin typeface="Arial" pitchFamily="34" charset="0"/>
                </a:rPr>
                <a:t>B</a:t>
              </a:r>
              <a:r>
                <a:rPr lang="en-US" sz="3200" dirty="0">
                  <a:solidFill>
                    <a:srgbClr val="FFFF00"/>
                  </a:solidFill>
                  <a:latin typeface="Arial" pitchFamily="34" charset="0"/>
                </a:rPr>
                <a:t>, </a:t>
              </a:r>
              <a:r>
                <a:rPr lang="en-US" sz="3200" i="1" dirty="0" err="1">
                  <a:solidFill>
                    <a:schemeClr val="tx1"/>
                  </a:solidFill>
                  <a:latin typeface="Arial" pitchFamily="34" charset="0"/>
                </a:rPr>
                <a:t>B</a:t>
              </a:r>
              <a:r>
                <a:rPr lang="en-US" sz="3200" i="1" baseline="-25000" dirty="0" err="1">
                  <a:solidFill>
                    <a:schemeClr val="tx1"/>
                  </a:solidFill>
                  <a:latin typeface="Arial" pitchFamily="34" charset="0"/>
                </a:rPr>
                <a:t>hqc</a:t>
              </a:r>
              <a:endParaRPr lang="en-US" sz="3200" i="1" baseline="-25000" dirty="0">
                <a:solidFill>
                  <a:schemeClr val="tx1"/>
                </a:solidFill>
                <a:latin typeface="Arial" pitchFamily="34" charset="0"/>
              </a:endParaRPr>
            </a:p>
          </p:txBody>
        </p:sp>
      </p:grpSp>
      <p:grpSp>
        <p:nvGrpSpPr>
          <p:cNvPr id="9" name="Group 8"/>
          <p:cNvGrpSpPr/>
          <p:nvPr/>
        </p:nvGrpSpPr>
        <p:grpSpPr>
          <a:xfrm>
            <a:off x="2691590" y="5892957"/>
            <a:ext cx="4647054" cy="578882"/>
            <a:chOff x="2691590" y="5892957"/>
            <a:chExt cx="4647054" cy="578882"/>
          </a:xfrm>
        </p:grpSpPr>
        <p:sp>
          <p:nvSpPr>
            <p:cNvPr id="17" name="Rounded Rectangular Callout 16"/>
            <p:cNvSpPr/>
            <p:nvPr/>
          </p:nvSpPr>
          <p:spPr bwMode="auto">
            <a:xfrm>
              <a:off x="2691590" y="5892957"/>
              <a:ext cx="4647054" cy="578882"/>
            </a:xfrm>
            <a:prstGeom prst="wedgeRoundRectCallout">
              <a:avLst>
                <a:gd name="adj1" fmla="val -16984"/>
                <a:gd name="adj2" fmla="val -415705"/>
                <a:gd name="adj3" fmla="val 16667"/>
              </a:avLst>
            </a:prstGeom>
            <a:solidFill>
              <a:schemeClr val="bg1"/>
            </a:solidFill>
            <a:ln w="38100">
              <a:solidFill>
                <a:srgbClr val="FFFF00"/>
              </a:solidFill>
              <a:round/>
              <a:headEnd/>
              <a:tailEnd/>
            </a:ln>
            <a:effectLst/>
          </p:spPr>
          <p:txBody>
            <a:bodyPr wrap="none" rtlCol="0" anchor="ctr">
              <a:spAutoFit/>
            </a:bodyPr>
            <a:lstStyle/>
            <a:p>
              <a:pPr algn="ctr"/>
              <a:r>
                <a:rPr lang="en-US" sz="2800" dirty="0">
                  <a:solidFill>
                    <a:srgbClr val="FFFF00"/>
                  </a:solidFill>
                  <a:latin typeface="Arial" panose="020B0604020202020204" pitchFamily="34" charset="0"/>
                  <a:cs typeface="Arial" pitchFamily="34" charset="0"/>
                </a:rPr>
                <a:t>Highest QC seen by sender</a:t>
              </a:r>
            </a:p>
          </p:txBody>
        </p:sp>
        <p:sp>
          <p:nvSpPr>
            <p:cNvPr id="18" name="Rounded Rectangular Callout 17"/>
            <p:cNvSpPr/>
            <p:nvPr/>
          </p:nvSpPr>
          <p:spPr bwMode="auto">
            <a:xfrm>
              <a:off x="2691590" y="5892957"/>
              <a:ext cx="4647054" cy="578882"/>
            </a:xfrm>
            <a:prstGeom prst="wedgeRoundRectCallout">
              <a:avLst>
                <a:gd name="adj1" fmla="val 47513"/>
                <a:gd name="adj2" fmla="val -218255"/>
                <a:gd name="adj3" fmla="val 16667"/>
              </a:avLst>
            </a:prstGeom>
            <a:solidFill>
              <a:schemeClr val="bg1"/>
            </a:solidFill>
            <a:ln w="38100">
              <a:solidFill>
                <a:srgbClr val="FFFF00"/>
              </a:solidFill>
              <a:round/>
              <a:headEnd/>
              <a:tailEnd/>
            </a:ln>
            <a:effectLst/>
          </p:spPr>
          <p:txBody>
            <a:bodyPr wrap="none" rtlCol="0" anchor="ctr">
              <a:spAutoFit/>
            </a:bodyPr>
            <a:lstStyle/>
            <a:p>
              <a:pPr algn="ctr"/>
              <a:r>
                <a:rPr lang="en-US" sz="2800" dirty="0">
                  <a:solidFill>
                    <a:srgbClr val="FFFF00"/>
                  </a:solidFill>
                  <a:latin typeface="Arial" panose="020B0604020202020204" pitchFamily="34" charset="0"/>
                  <a:cs typeface="Arial" pitchFamily="34" charset="0"/>
                </a:rPr>
                <a:t>Highest QC seen by sender</a:t>
              </a:r>
            </a:p>
          </p:txBody>
        </p:sp>
      </p:grpSp>
      <p:cxnSp>
        <p:nvCxnSpPr>
          <p:cNvPr id="5" name="Straight Connector 4"/>
          <p:cNvCxnSpPr/>
          <p:nvPr/>
        </p:nvCxnSpPr>
        <p:spPr bwMode="auto">
          <a:xfrm>
            <a:off x="3479800" y="5892957"/>
            <a:ext cx="1117805"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88362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Propose Message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55</a:t>
            </a:fld>
            <a:endParaRPr lang="en-US" dirty="0"/>
          </a:p>
        </p:txBody>
      </p:sp>
      <p:sp>
        <p:nvSpPr>
          <p:cNvPr id="32" name="Snip and Round Single Corner Rectangle 31"/>
          <p:cNvSpPr/>
          <p:nvPr/>
        </p:nvSpPr>
        <p:spPr bwMode="auto">
          <a:xfrm>
            <a:off x="331371" y="1672610"/>
            <a:ext cx="4828823" cy="871180"/>
          </a:xfrm>
          <a:prstGeom prst="snipRoundRect">
            <a:avLst/>
          </a:prstGeom>
          <a:solidFill>
            <a:schemeClr val="bg1"/>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l"/>
            <a:r>
              <a:rPr lang="en-US" dirty="0" err="1">
                <a:solidFill>
                  <a:schemeClr val="tx1"/>
                </a:solidFill>
                <a:latin typeface="Arial" panose="020B0604020202020204" pitchFamily="34" charset="0"/>
                <a:cs typeface="Arial" pitchFamily="34" charset="0"/>
              </a:rPr>
              <a:t>B</a:t>
            </a:r>
            <a:r>
              <a:rPr lang="en-US" baseline="-25000" dirty="0" err="1">
                <a:solidFill>
                  <a:schemeClr val="tx1"/>
                </a:solidFill>
                <a:latin typeface="Arial" panose="020B0604020202020204" pitchFamily="34" charset="0"/>
                <a:cs typeface="Arial" pitchFamily="34" charset="0"/>
              </a:rPr>
              <a:t>hqc</a:t>
            </a:r>
            <a:r>
              <a:rPr lang="en-US" dirty="0">
                <a:solidFill>
                  <a:srgbClr val="FFFF00"/>
                </a:solidFill>
                <a:latin typeface="Arial" pitchFamily="34" charset="0"/>
              </a:rPr>
              <a:t>: tail of highest 1-chain</a:t>
            </a:r>
          </a:p>
          <a:p>
            <a:pPr algn="l"/>
            <a:r>
              <a:rPr lang="en-US" dirty="0" err="1">
                <a:solidFill>
                  <a:schemeClr val="tx1"/>
                </a:solidFill>
                <a:latin typeface="Arial" pitchFamily="34" charset="0"/>
                <a:cs typeface="Arial" pitchFamily="34" charset="0"/>
              </a:rPr>
              <a:t>vheight</a:t>
            </a:r>
            <a:r>
              <a:rPr lang="en-US" dirty="0">
                <a:solidFill>
                  <a:srgbClr val="FFFF00"/>
                </a:solidFill>
                <a:latin typeface="Arial" pitchFamily="34" charset="0"/>
                <a:cs typeface="Arial" pitchFamily="34" charset="0"/>
              </a:rPr>
              <a:t>: height of last voted block</a:t>
            </a:r>
          </a:p>
        </p:txBody>
      </p:sp>
      <p:sp>
        <p:nvSpPr>
          <p:cNvPr id="33" name="Rounded Rectangular Callout 32"/>
          <p:cNvSpPr/>
          <p:nvPr/>
        </p:nvSpPr>
        <p:spPr bwMode="auto">
          <a:xfrm>
            <a:off x="2574244" y="3053959"/>
            <a:ext cx="5213396" cy="1055608"/>
          </a:xfrm>
          <a:prstGeom prst="wedgeRoundRectCallout">
            <a:avLst>
              <a:gd name="adj1" fmla="val -71950"/>
              <a:gd name="adj2" fmla="val -35396"/>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Hello, I’m an honest validator and this is my state</a:t>
            </a:r>
          </a:p>
        </p:txBody>
      </p:sp>
      <p:grpSp>
        <p:nvGrpSpPr>
          <p:cNvPr id="24" name="Group 23">
            <a:extLst>
              <a:ext uri="{FF2B5EF4-FFF2-40B4-BE49-F238E27FC236}">
                <a16:creationId xmlns:a16="http://schemas.microsoft.com/office/drawing/2014/main" id="{C5C58554-AAB1-5768-9839-989A1C2E73E4}"/>
              </a:ext>
            </a:extLst>
          </p:cNvPr>
          <p:cNvGrpSpPr/>
          <p:nvPr/>
        </p:nvGrpSpPr>
        <p:grpSpPr>
          <a:xfrm>
            <a:off x="289478" y="3118967"/>
            <a:ext cx="1107141" cy="990600"/>
            <a:chOff x="289478" y="3118967"/>
            <a:chExt cx="1107141" cy="990600"/>
          </a:xfrm>
          <a:effectLst>
            <a:glow rad="139700">
              <a:schemeClr val="accent3">
                <a:satMod val="175000"/>
                <a:alpha val="40000"/>
              </a:schemeClr>
            </a:glow>
          </a:effectLst>
        </p:grpSpPr>
        <p:sp>
          <p:nvSpPr>
            <p:cNvPr id="15" name="Freeform 3">
              <a:extLst>
                <a:ext uri="{FF2B5EF4-FFF2-40B4-BE49-F238E27FC236}">
                  <a16:creationId xmlns:a16="http://schemas.microsoft.com/office/drawing/2014/main" id="{1ED83CAB-90C7-973D-69F3-E7EFEF22F27B}"/>
                </a:ext>
              </a:extLst>
            </p:cNvPr>
            <p:cNvSpPr>
              <a:spLocks/>
            </p:cNvSpPr>
            <p:nvPr/>
          </p:nvSpPr>
          <p:spPr bwMode="auto">
            <a:xfrm flipH="1">
              <a:off x="289478" y="3410320"/>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16" name="Freeform 4">
              <a:extLst>
                <a:ext uri="{FF2B5EF4-FFF2-40B4-BE49-F238E27FC236}">
                  <a16:creationId xmlns:a16="http://schemas.microsoft.com/office/drawing/2014/main" id="{E1E50A8F-AD67-9A1F-37B1-600762B8B17E}"/>
                </a:ext>
              </a:extLst>
            </p:cNvPr>
            <p:cNvSpPr>
              <a:spLocks/>
            </p:cNvSpPr>
            <p:nvPr/>
          </p:nvSpPr>
          <p:spPr bwMode="auto">
            <a:xfrm flipH="1">
              <a:off x="541984" y="3235508"/>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17" name="Freeform 5">
              <a:extLst>
                <a:ext uri="{FF2B5EF4-FFF2-40B4-BE49-F238E27FC236}">
                  <a16:creationId xmlns:a16="http://schemas.microsoft.com/office/drawing/2014/main" id="{E20152AB-15C0-994A-A0CE-F9AC66F9A9D9}"/>
                </a:ext>
              </a:extLst>
            </p:cNvPr>
            <p:cNvSpPr>
              <a:spLocks/>
            </p:cNvSpPr>
            <p:nvPr/>
          </p:nvSpPr>
          <p:spPr bwMode="auto">
            <a:xfrm flipH="1">
              <a:off x="813913" y="3118967"/>
              <a:ext cx="174812" cy="34962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18" name="Freeform 6">
              <a:extLst>
                <a:ext uri="{FF2B5EF4-FFF2-40B4-BE49-F238E27FC236}">
                  <a16:creationId xmlns:a16="http://schemas.microsoft.com/office/drawing/2014/main" id="{4707DD6A-4CB9-C3A3-9486-37C67C5B1E76}"/>
                </a:ext>
              </a:extLst>
            </p:cNvPr>
            <p:cNvSpPr>
              <a:spLocks/>
            </p:cNvSpPr>
            <p:nvPr/>
          </p:nvSpPr>
          <p:spPr bwMode="auto">
            <a:xfrm flipH="1">
              <a:off x="347749" y="3118967"/>
              <a:ext cx="957823" cy="649474"/>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19" name="Freeform 7">
              <a:extLst>
                <a:ext uri="{FF2B5EF4-FFF2-40B4-BE49-F238E27FC236}">
                  <a16:creationId xmlns:a16="http://schemas.microsoft.com/office/drawing/2014/main" id="{0D6FE99E-C41D-A6CA-7021-7692CD1CFA0B}"/>
                </a:ext>
              </a:extLst>
            </p:cNvPr>
            <p:cNvSpPr>
              <a:spLocks/>
            </p:cNvSpPr>
            <p:nvPr/>
          </p:nvSpPr>
          <p:spPr bwMode="auto">
            <a:xfrm flipH="1">
              <a:off x="697372" y="3235508"/>
              <a:ext cx="596059" cy="688321"/>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20" name="Freeform 8">
              <a:extLst>
                <a:ext uri="{FF2B5EF4-FFF2-40B4-BE49-F238E27FC236}">
                  <a16:creationId xmlns:a16="http://schemas.microsoft.com/office/drawing/2014/main" id="{580DEDAF-E2D3-5106-C4CA-469C6C0E7E49}"/>
                </a:ext>
              </a:extLst>
            </p:cNvPr>
            <p:cNvSpPr>
              <a:spLocks/>
            </p:cNvSpPr>
            <p:nvPr/>
          </p:nvSpPr>
          <p:spPr bwMode="auto">
            <a:xfrm flipH="1">
              <a:off x="347749" y="3526861"/>
              <a:ext cx="369047" cy="396968"/>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21" name="Freeform 9">
              <a:extLst>
                <a:ext uri="{FF2B5EF4-FFF2-40B4-BE49-F238E27FC236}">
                  <a16:creationId xmlns:a16="http://schemas.microsoft.com/office/drawing/2014/main" id="{CDEA8248-39BC-B057-B2E6-C358842CBD15}"/>
                </a:ext>
              </a:extLst>
            </p:cNvPr>
            <p:cNvSpPr>
              <a:spLocks/>
            </p:cNvSpPr>
            <p:nvPr/>
          </p:nvSpPr>
          <p:spPr bwMode="auto">
            <a:xfrm flipH="1">
              <a:off x="697372" y="3701673"/>
              <a:ext cx="291353" cy="40789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22" name="Freeform 10">
              <a:extLst>
                <a:ext uri="{FF2B5EF4-FFF2-40B4-BE49-F238E27FC236}">
                  <a16:creationId xmlns:a16="http://schemas.microsoft.com/office/drawing/2014/main" id="{ABDDD3EE-00AB-1996-9D78-FD1570BEC7A0}"/>
                </a:ext>
              </a:extLst>
            </p:cNvPr>
            <p:cNvSpPr>
              <a:spLocks/>
            </p:cNvSpPr>
            <p:nvPr/>
          </p:nvSpPr>
          <p:spPr bwMode="auto">
            <a:xfrm flipH="1">
              <a:off x="930454" y="3526861"/>
              <a:ext cx="291353"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23" name="Freeform 11">
              <a:extLst>
                <a:ext uri="{FF2B5EF4-FFF2-40B4-BE49-F238E27FC236}">
                  <a16:creationId xmlns:a16="http://schemas.microsoft.com/office/drawing/2014/main" id="{5FB7F6BD-EAF4-61D0-C45F-EAE5F0618672}"/>
                </a:ext>
              </a:extLst>
            </p:cNvPr>
            <p:cNvSpPr>
              <a:spLocks/>
            </p:cNvSpPr>
            <p:nvPr/>
          </p:nvSpPr>
          <p:spPr bwMode="auto">
            <a:xfrm flipH="1">
              <a:off x="1163537" y="3352049"/>
              <a:ext cx="233082"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345767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Validators</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56</a:t>
            </a:fld>
            <a:endParaRPr lang="en-US" dirty="0"/>
          </a:p>
        </p:txBody>
      </p:sp>
      <p:sp>
        <p:nvSpPr>
          <p:cNvPr id="15" name="Rounded Rectangular Callout 14"/>
          <p:cNvSpPr/>
          <p:nvPr/>
        </p:nvSpPr>
        <p:spPr bwMode="auto">
          <a:xfrm>
            <a:off x="6615211" y="1367123"/>
            <a:ext cx="2134261" cy="1055608"/>
          </a:xfrm>
          <a:prstGeom prst="wedgeRoundRectCallout">
            <a:avLst>
              <a:gd name="adj1" fmla="val -2598"/>
              <a:gd name="adj2" fmla="val 77696"/>
              <a:gd name="adj3" fmla="val 16667"/>
            </a:avLst>
          </a:prstGeom>
          <a:solidFill>
            <a:schemeClr val="bg1"/>
          </a:solidFill>
          <a:ln w="38100">
            <a:solidFill>
              <a:srgbClr val="0099FF"/>
            </a:solidFill>
            <a:round/>
            <a:headEnd/>
            <a:tailEnd/>
          </a:ln>
          <a:effectLst/>
        </p:spPr>
        <p:txBody>
          <a:bodyPr wrap="square" rtlCol="0" anchor="ctr">
            <a:spAutoFit/>
          </a:bodyPr>
          <a:lstStyle/>
          <a:p>
            <a:pPr algn="ctr"/>
            <a:r>
              <a:rPr lang="en-US" sz="2800" dirty="0">
                <a:solidFill>
                  <a:srgbClr val="FFFF00"/>
                </a:solidFill>
                <a:latin typeface="Arial" panose="020B0604020202020204" pitchFamily="34" charset="0"/>
                <a:cs typeface="Arial" pitchFamily="34" charset="0"/>
              </a:rPr>
              <a:t>Hello, I’m the leader</a:t>
            </a:r>
          </a:p>
        </p:txBody>
      </p:sp>
      <p:sp>
        <p:nvSpPr>
          <p:cNvPr id="26" name="Snip and Round Single Corner Rectangle 25"/>
          <p:cNvSpPr/>
          <p:nvPr/>
        </p:nvSpPr>
        <p:spPr bwMode="auto">
          <a:xfrm>
            <a:off x="331371" y="1672610"/>
            <a:ext cx="4828823" cy="871180"/>
          </a:xfrm>
          <a:prstGeom prst="snipRoundRect">
            <a:avLst/>
          </a:prstGeom>
          <a:solidFill>
            <a:schemeClr val="bg1"/>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l"/>
            <a:r>
              <a:rPr lang="en-US" dirty="0" err="1">
                <a:solidFill>
                  <a:schemeClr val="tx1"/>
                </a:solidFill>
                <a:latin typeface="Arial" panose="020B0604020202020204" pitchFamily="34" charset="0"/>
                <a:cs typeface="Arial" pitchFamily="34" charset="0"/>
              </a:rPr>
              <a:t>B</a:t>
            </a:r>
            <a:r>
              <a:rPr lang="en-US" baseline="-25000" dirty="0" err="1">
                <a:solidFill>
                  <a:schemeClr val="tx1"/>
                </a:solidFill>
                <a:latin typeface="Arial" panose="020B0604020202020204" pitchFamily="34" charset="0"/>
                <a:cs typeface="Arial" pitchFamily="34" charset="0"/>
              </a:rPr>
              <a:t>hqc</a:t>
            </a:r>
            <a:r>
              <a:rPr lang="en-US" dirty="0">
                <a:solidFill>
                  <a:srgbClr val="FFFF00"/>
                </a:solidFill>
                <a:latin typeface="Arial" pitchFamily="34" charset="0"/>
              </a:rPr>
              <a:t>: tail of highest 1-chain</a:t>
            </a:r>
          </a:p>
          <a:p>
            <a:pPr algn="l"/>
            <a:r>
              <a:rPr lang="en-US" dirty="0" err="1">
                <a:solidFill>
                  <a:schemeClr val="tx1"/>
                </a:solidFill>
                <a:latin typeface="Arial" pitchFamily="34" charset="0"/>
                <a:cs typeface="Arial" pitchFamily="34" charset="0"/>
              </a:rPr>
              <a:t>vheight</a:t>
            </a:r>
            <a:r>
              <a:rPr lang="en-US" dirty="0">
                <a:solidFill>
                  <a:srgbClr val="FFFF00"/>
                </a:solidFill>
                <a:latin typeface="Arial" pitchFamily="34" charset="0"/>
                <a:cs typeface="Arial" pitchFamily="34" charset="0"/>
              </a:rPr>
              <a:t>: height of last voted block</a:t>
            </a:r>
          </a:p>
        </p:txBody>
      </p:sp>
      <p:grpSp>
        <p:nvGrpSpPr>
          <p:cNvPr id="36" name="Group 2">
            <a:extLst>
              <a:ext uri="{FF2B5EF4-FFF2-40B4-BE49-F238E27FC236}">
                <a16:creationId xmlns:a16="http://schemas.microsoft.com/office/drawing/2014/main" id="{BB498963-B213-39FD-C9DF-B505F9B70D3D}"/>
              </a:ext>
            </a:extLst>
          </p:cNvPr>
          <p:cNvGrpSpPr>
            <a:grpSpLocks/>
          </p:cNvGrpSpPr>
          <p:nvPr/>
        </p:nvGrpSpPr>
        <p:grpSpPr bwMode="auto">
          <a:xfrm>
            <a:off x="7567016" y="2966229"/>
            <a:ext cx="1107141" cy="990600"/>
            <a:chOff x="3168" y="1824"/>
            <a:chExt cx="912" cy="816"/>
          </a:xfrm>
          <a:effectLst>
            <a:glow rad="139700">
              <a:schemeClr val="accent3">
                <a:satMod val="175000"/>
                <a:alpha val="40000"/>
              </a:schemeClr>
            </a:glow>
          </a:effectLst>
        </p:grpSpPr>
        <p:sp>
          <p:nvSpPr>
            <p:cNvPr id="37" name="Freeform 3">
              <a:extLst>
                <a:ext uri="{FF2B5EF4-FFF2-40B4-BE49-F238E27FC236}">
                  <a16:creationId xmlns:a16="http://schemas.microsoft.com/office/drawing/2014/main" id="{BCEE34DD-1088-7801-34F1-52838D5C4AD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8" name="Freeform 4">
              <a:extLst>
                <a:ext uri="{FF2B5EF4-FFF2-40B4-BE49-F238E27FC236}">
                  <a16:creationId xmlns:a16="http://schemas.microsoft.com/office/drawing/2014/main" id="{AECECDE6-44EA-7C97-8FDD-996C35F7B484}"/>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9" name="Freeform 5">
              <a:extLst>
                <a:ext uri="{FF2B5EF4-FFF2-40B4-BE49-F238E27FC236}">
                  <a16:creationId xmlns:a16="http://schemas.microsoft.com/office/drawing/2014/main" id="{B662BA9A-F10C-82FF-B84E-301DA67D9904}"/>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0" name="Freeform 6">
              <a:extLst>
                <a:ext uri="{FF2B5EF4-FFF2-40B4-BE49-F238E27FC236}">
                  <a16:creationId xmlns:a16="http://schemas.microsoft.com/office/drawing/2014/main" id="{6B18BB22-5E5D-4BA6-C05E-63E5BB970F73}"/>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1" name="Freeform 7">
              <a:extLst>
                <a:ext uri="{FF2B5EF4-FFF2-40B4-BE49-F238E27FC236}">
                  <a16:creationId xmlns:a16="http://schemas.microsoft.com/office/drawing/2014/main" id="{6EEE8D0A-E72A-7F52-B23A-3542236B12C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2" name="Freeform 8">
              <a:extLst>
                <a:ext uri="{FF2B5EF4-FFF2-40B4-BE49-F238E27FC236}">
                  <a16:creationId xmlns:a16="http://schemas.microsoft.com/office/drawing/2014/main" id="{E2D55A42-9667-BFAF-029D-E4C1D97EA82C}"/>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3" name="Freeform 9">
              <a:extLst>
                <a:ext uri="{FF2B5EF4-FFF2-40B4-BE49-F238E27FC236}">
                  <a16:creationId xmlns:a16="http://schemas.microsoft.com/office/drawing/2014/main" id="{9AA9B78A-1CAD-A133-95BF-91F8D111EA20}"/>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10">
              <a:extLst>
                <a:ext uri="{FF2B5EF4-FFF2-40B4-BE49-F238E27FC236}">
                  <a16:creationId xmlns:a16="http://schemas.microsoft.com/office/drawing/2014/main" id="{ABB6E421-826A-EBC7-15D4-F698BEB88557}"/>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1">
              <a:extLst>
                <a:ext uri="{FF2B5EF4-FFF2-40B4-BE49-F238E27FC236}">
                  <a16:creationId xmlns:a16="http://schemas.microsoft.com/office/drawing/2014/main" id="{F8F8927C-E23B-9A8E-F714-B7E97FDA99D6}"/>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25" name="Group 24">
            <a:extLst>
              <a:ext uri="{FF2B5EF4-FFF2-40B4-BE49-F238E27FC236}">
                <a16:creationId xmlns:a16="http://schemas.microsoft.com/office/drawing/2014/main" id="{C499BB24-3DB6-E159-82D6-7A357B044EA8}"/>
              </a:ext>
            </a:extLst>
          </p:cNvPr>
          <p:cNvGrpSpPr/>
          <p:nvPr/>
        </p:nvGrpSpPr>
        <p:grpSpPr>
          <a:xfrm>
            <a:off x="289478" y="3118967"/>
            <a:ext cx="1107141" cy="990600"/>
            <a:chOff x="289478" y="3118967"/>
            <a:chExt cx="1107141" cy="990600"/>
          </a:xfrm>
          <a:effectLst>
            <a:glow rad="139700">
              <a:schemeClr val="accent3">
                <a:satMod val="175000"/>
                <a:alpha val="40000"/>
              </a:schemeClr>
            </a:glow>
          </a:effectLst>
        </p:grpSpPr>
        <p:sp>
          <p:nvSpPr>
            <p:cNvPr id="27" name="Freeform 3">
              <a:extLst>
                <a:ext uri="{FF2B5EF4-FFF2-40B4-BE49-F238E27FC236}">
                  <a16:creationId xmlns:a16="http://schemas.microsoft.com/office/drawing/2014/main" id="{6302513E-48E2-80E8-D35A-7CBD7F90D154}"/>
                </a:ext>
              </a:extLst>
            </p:cNvPr>
            <p:cNvSpPr>
              <a:spLocks/>
            </p:cNvSpPr>
            <p:nvPr/>
          </p:nvSpPr>
          <p:spPr bwMode="auto">
            <a:xfrm flipH="1">
              <a:off x="289478" y="3410320"/>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28" name="Freeform 4">
              <a:extLst>
                <a:ext uri="{FF2B5EF4-FFF2-40B4-BE49-F238E27FC236}">
                  <a16:creationId xmlns:a16="http://schemas.microsoft.com/office/drawing/2014/main" id="{E4980D55-D98C-DFFA-0707-C8A99D13A6DD}"/>
                </a:ext>
              </a:extLst>
            </p:cNvPr>
            <p:cNvSpPr>
              <a:spLocks/>
            </p:cNvSpPr>
            <p:nvPr/>
          </p:nvSpPr>
          <p:spPr bwMode="auto">
            <a:xfrm flipH="1">
              <a:off x="541984" y="3235508"/>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29" name="Freeform 5">
              <a:extLst>
                <a:ext uri="{FF2B5EF4-FFF2-40B4-BE49-F238E27FC236}">
                  <a16:creationId xmlns:a16="http://schemas.microsoft.com/office/drawing/2014/main" id="{0D6BE6C4-C9C9-BF20-4999-4320A37A713B}"/>
                </a:ext>
              </a:extLst>
            </p:cNvPr>
            <p:cNvSpPr>
              <a:spLocks/>
            </p:cNvSpPr>
            <p:nvPr/>
          </p:nvSpPr>
          <p:spPr bwMode="auto">
            <a:xfrm flipH="1">
              <a:off x="813913" y="3118967"/>
              <a:ext cx="174812" cy="34962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30" name="Freeform 6">
              <a:extLst>
                <a:ext uri="{FF2B5EF4-FFF2-40B4-BE49-F238E27FC236}">
                  <a16:creationId xmlns:a16="http://schemas.microsoft.com/office/drawing/2014/main" id="{3B1B1A47-E476-BF5F-3052-7B10D5DF5966}"/>
                </a:ext>
              </a:extLst>
            </p:cNvPr>
            <p:cNvSpPr>
              <a:spLocks/>
            </p:cNvSpPr>
            <p:nvPr/>
          </p:nvSpPr>
          <p:spPr bwMode="auto">
            <a:xfrm flipH="1">
              <a:off x="347749" y="3118967"/>
              <a:ext cx="957823" cy="649474"/>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31" name="Freeform 7">
              <a:extLst>
                <a:ext uri="{FF2B5EF4-FFF2-40B4-BE49-F238E27FC236}">
                  <a16:creationId xmlns:a16="http://schemas.microsoft.com/office/drawing/2014/main" id="{4F5ACAAA-DC0E-1E11-9687-7F49D501886B}"/>
                </a:ext>
              </a:extLst>
            </p:cNvPr>
            <p:cNvSpPr>
              <a:spLocks/>
            </p:cNvSpPr>
            <p:nvPr/>
          </p:nvSpPr>
          <p:spPr bwMode="auto">
            <a:xfrm flipH="1">
              <a:off x="697372" y="3235508"/>
              <a:ext cx="596059" cy="688321"/>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32" name="Freeform 8">
              <a:extLst>
                <a:ext uri="{FF2B5EF4-FFF2-40B4-BE49-F238E27FC236}">
                  <a16:creationId xmlns:a16="http://schemas.microsoft.com/office/drawing/2014/main" id="{639254CF-E429-A7DB-48A1-F5EA291B4FC5}"/>
                </a:ext>
              </a:extLst>
            </p:cNvPr>
            <p:cNvSpPr>
              <a:spLocks/>
            </p:cNvSpPr>
            <p:nvPr/>
          </p:nvSpPr>
          <p:spPr bwMode="auto">
            <a:xfrm flipH="1">
              <a:off x="347749" y="3526861"/>
              <a:ext cx="369047" cy="396968"/>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33" name="Freeform 9">
              <a:extLst>
                <a:ext uri="{FF2B5EF4-FFF2-40B4-BE49-F238E27FC236}">
                  <a16:creationId xmlns:a16="http://schemas.microsoft.com/office/drawing/2014/main" id="{75D43FEA-C7EC-E983-BACF-D86E095E781C}"/>
                </a:ext>
              </a:extLst>
            </p:cNvPr>
            <p:cNvSpPr>
              <a:spLocks/>
            </p:cNvSpPr>
            <p:nvPr/>
          </p:nvSpPr>
          <p:spPr bwMode="auto">
            <a:xfrm flipH="1">
              <a:off x="697372" y="3701673"/>
              <a:ext cx="291353" cy="40789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34" name="Freeform 10">
              <a:extLst>
                <a:ext uri="{FF2B5EF4-FFF2-40B4-BE49-F238E27FC236}">
                  <a16:creationId xmlns:a16="http://schemas.microsoft.com/office/drawing/2014/main" id="{2D1BE8D8-EDCD-11EB-0D94-58699BB947EB}"/>
                </a:ext>
              </a:extLst>
            </p:cNvPr>
            <p:cNvSpPr>
              <a:spLocks/>
            </p:cNvSpPr>
            <p:nvPr/>
          </p:nvSpPr>
          <p:spPr bwMode="auto">
            <a:xfrm flipH="1">
              <a:off x="930454" y="3526861"/>
              <a:ext cx="291353"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35" name="Freeform 11">
              <a:extLst>
                <a:ext uri="{FF2B5EF4-FFF2-40B4-BE49-F238E27FC236}">
                  <a16:creationId xmlns:a16="http://schemas.microsoft.com/office/drawing/2014/main" id="{144F80B8-2681-7BDA-B048-B077828A9301}"/>
                </a:ext>
              </a:extLst>
            </p:cNvPr>
            <p:cNvSpPr>
              <a:spLocks/>
            </p:cNvSpPr>
            <p:nvPr/>
          </p:nvSpPr>
          <p:spPr bwMode="auto">
            <a:xfrm flipH="1">
              <a:off x="1163537" y="3352049"/>
              <a:ext cx="233082"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3989969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Propose Message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57</a:t>
            </a:fld>
            <a:endParaRPr lang="en-US" dirty="0"/>
          </a:p>
        </p:txBody>
      </p:sp>
      <p:grpSp>
        <p:nvGrpSpPr>
          <p:cNvPr id="26" name="Group 25"/>
          <p:cNvGrpSpPr/>
          <p:nvPr/>
        </p:nvGrpSpPr>
        <p:grpSpPr>
          <a:xfrm>
            <a:off x="1379401" y="2950052"/>
            <a:ext cx="4503737" cy="687675"/>
            <a:chOff x="3722688" y="3431145"/>
            <a:chExt cx="4503737" cy="687675"/>
          </a:xfrm>
          <a:noFill/>
        </p:grpSpPr>
        <p:sp>
          <p:nvSpPr>
            <p:cNvPr id="27" name="Freeform 20"/>
            <p:cNvSpPr>
              <a:spLocks/>
            </p:cNvSpPr>
            <p:nvPr/>
          </p:nvSpPr>
          <p:spPr bwMode="auto">
            <a:xfrm>
              <a:off x="7543800" y="3431145"/>
              <a:ext cx="682625" cy="417512"/>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grpFill/>
            <a:ln w="38100">
              <a:solidFill>
                <a:srgbClr val="FF66FF"/>
              </a:solidFill>
              <a:round/>
              <a:headEnd/>
              <a:tailEnd/>
            </a:ln>
          </p:spPr>
          <p:txBody>
            <a:bodyPr wrap="none" anchor="ctr"/>
            <a:lstStyle/>
            <a:p>
              <a:endParaRPr lang="en-US" dirty="0">
                <a:latin typeface="Arial" pitchFamily="34" charset="0"/>
              </a:endParaRPr>
            </a:p>
          </p:txBody>
        </p:sp>
        <p:sp>
          <p:nvSpPr>
            <p:cNvPr id="28" name="Freeform 21"/>
            <p:cNvSpPr>
              <a:spLocks/>
            </p:cNvSpPr>
            <p:nvPr/>
          </p:nvSpPr>
          <p:spPr bwMode="auto">
            <a:xfrm>
              <a:off x="3722688" y="3431145"/>
              <a:ext cx="682625" cy="423862"/>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grpFill/>
            <a:ln w="38100">
              <a:solidFill>
                <a:srgbClr val="FF66FF"/>
              </a:solidFill>
              <a:round/>
              <a:headEnd/>
              <a:tailEnd/>
            </a:ln>
          </p:spPr>
          <p:txBody>
            <a:bodyPr wrap="none" anchor="ctr"/>
            <a:lstStyle/>
            <a:p>
              <a:endParaRPr lang="en-US" dirty="0">
                <a:latin typeface="Arial" pitchFamily="34" charset="0"/>
              </a:endParaRPr>
            </a:p>
          </p:txBody>
        </p:sp>
        <p:sp>
          <p:nvSpPr>
            <p:cNvPr id="29" name="Rectangle 23"/>
            <p:cNvSpPr>
              <a:spLocks noChangeArrowheads="1"/>
            </p:cNvSpPr>
            <p:nvPr/>
          </p:nvSpPr>
          <p:spPr bwMode="auto">
            <a:xfrm>
              <a:off x="4207079" y="3534045"/>
              <a:ext cx="3595215" cy="584775"/>
            </a:xfrm>
            <a:prstGeom prst="rect">
              <a:avLst/>
            </a:prstGeom>
            <a:solidFill>
              <a:schemeClr val="bg1"/>
            </a:solidFill>
            <a:ln w="38100">
              <a:solidFill>
                <a:srgbClr val="FF66FF"/>
              </a:solidFill>
              <a:miter lim="800000"/>
              <a:headEnd/>
              <a:tailEnd/>
            </a:ln>
          </p:spPr>
          <p:txBody>
            <a:bodyPr wrap="none" anchor="ctr">
              <a:spAutoFit/>
            </a:bodyPr>
            <a:lstStyle/>
            <a:p>
              <a:pPr algn="l">
                <a:spcBef>
                  <a:spcPct val="0"/>
                </a:spcBef>
              </a:pPr>
              <a:r>
                <a:rPr lang="en-US" sz="3200" dirty="0">
                  <a:solidFill>
                    <a:srgbClr val="FFFF00"/>
                  </a:solidFill>
                  <a:latin typeface="Arial" pitchFamily="34" charset="0"/>
                </a:rPr>
                <a:t>propose: </a:t>
              </a:r>
              <a:r>
                <a:rPr lang="en-US" sz="3200" i="1" dirty="0" err="1">
                  <a:solidFill>
                    <a:schemeClr val="tx1"/>
                  </a:solidFill>
                  <a:latin typeface="Arial" pitchFamily="34" charset="0"/>
                </a:rPr>
                <a:t>B</a:t>
              </a:r>
              <a:r>
                <a:rPr lang="en-US" sz="3200" i="1" baseline="-25000" dirty="0" err="1">
                  <a:solidFill>
                    <a:schemeClr val="tx1"/>
                  </a:solidFill>
                  <a:latin typeface="Arial" pitchFamily="34" charset="0"/>
                </a:rPr>
                <a:t>new</a:t>
              </a:r>
              <a:r>
                <a:rPr lang="en-US" sz="3200" i="1" dirty="0">
                  <a:solidFill>
                    <a:srgbClr val="FFFF00"/>
                  </a:solidFill>
                  <a:latin typeface="Arial" pitchFamily="34" charset="0"/>
                </a:rPr>
                <a:t>, </a:t>
              </a:r>
              <a:r>
                <a:rPr lang="en-US" sz="3200" i="1" dirty="0" err="1">
                  <a:solidFill>
                    <a:schemeClr val="tx1"/>
                  </a:solidFill>
                  <a:latin typeface="Arial" pitchFamily="34" charset="0"/>
                </a:rPr>
                <a:t>B</a:t>
              </a:r>
              <a:r>
                <a:rPr lang="en-US" sz="3200" i="1" baseline="-25000" dirty="0" err="1">
                  <a:solidFill>
                    <a:schemeClr val="tx1"/>
                  </a:solidFill>
                  <a:latin typeface="Arial" pitchFamily="34" charset="0"/>
                </a:rPr>
                <a:t>hqc</a:t>
              </a:r>
              <a:endParaRPr lang="en-US" sz="3200" i="1" baseline="-25000" dirty="0">
                <a:solidFill>
                  <a:schemeClr val="tx1"/>
                </a:solidFill>
                <a:latin typeface="Arial" pitchFamily="34" charset="0"/>
              </a:endParaRPr>
            </a:p>
          </p:txBody>
        </p:sp>
      </p:grpSp>
      <p:sp>
        <p:nvSpPr>
          <p:cNvPr id="30" name="Rounded Rectangular Callout 29"/>
          <p:cNvSpPr/>
          <p:nvPr/>
        </p:nvSpPr>
        <p:spPr bwMode="auto">
          <a:xfrm>
            <a:off x="375139" y="4625295"/>
            <a:ext cx="2008524" cy="510778"/>
          </a:xfrm>
          <a:prstGeom prst="wedgeRoundRectCallout">
            <a:avLst>
              <a:gd name="adj1" fmla="val -32819"/>
              <a:gd name="adj2" fmla="val -185641"/>
              <a:gd name="adj3" fmla="val 16667"/>
            </a:avLst>
          </a:prstGeom>
          <a:solidFill>
            <a:schemeClr val="bg1"/>
          </a:solidFill>
          <a:ln w="38100">
            <a:solidFill>
              <a:srgbClr val="92D050"/>
            </a:solidFill>
            <a:round/>
            <a:headEnd/>
            <a:tailEnd/>
          </a:ln>
          <a:effectLst/>
        </p:spPr>
        <p:txBody>
          <a:bodyPr wrap="none" rtlCol="0" anchor="ctr">
            <a:spAutoFit/>
          </a:bodyPr>
          <a:lstStyle/>
          <a:p>
            <a:pPr algn="l"/>
            <a:r>
              <a:rPr lang="en-US" dirty="0">
                <a:solidFill>
                  <a:srgbClr val="FFFF00"/>
                </a:solidFill>
                <a:latin typeface="Arial" pitchFamily="34" charset="0"/>
              </a:rPr>
              <a:t>Update </a:t>
            </a:r>
            <a:r>
              <a:rPr lang="en-US" i="1" dirty="0" err="1">
                <a:solidFill>
                  <a:schemeClr val="tx1"/>
                </a:solidFill>
                <a:latin typeface="Arial" panose="020B0604020202020204" pitchFamily="34" charset="0"/>
                <a:cs typeface="Arial" pitchFamily="34" charset="0"/>
              </a:rPr>
              <a:t>B</a:t>
            </a:r>
            <a:r>
              <a:rPr lang="en-US" i="1" baseline="-25000" dirty="0" err="1">
                <a:solidFill>
                  <a:schemeClr val="tx1"/>
                </a:solidFill>
                <a:latin typeface="Arial" panose="020B0604020202020204" pitchFamily="34" charset="0"/>
                <a:cs typeface="Arial" pitchFamily="34" charset="0"/>
              </a:rPr>
              <a:t>hqc</a:t>
            </a:r>
            <a:r>
              <a:rPr lang="en-US" dirty="0">
                <a:solidFill>
                  <a:srgbClr val="FFFF00"/>
                </a:solidFill>
                <a:latin typeface="Arial" pitchFamily="34" charset="0"/>
              </a:rPr>
              <a:t>?</a:t>
            </a:r>
          </a:p>
        </p:txBody>
      </p:sp>
      <mc:AlternateContent xmlns:mc="http://schemas.openxmlformats.org/markup-compatibility/2006" xmlns:a14="http://schemas.microsoft.com/office/drawing/2010/main">
        <mc:Choice Requires="a14">
          <p:sp>
            <p:nvSpPr>
              <p:cNvPr id="31" name="Rounded Rectangular Callout 30"/>
              <p:cNvSpPr/>
              <p:nvPr/>
            </p:nvSpPr>
            <p:spPr bwMode="auto">
              <a:xfrm>
                <a:off x="2053463" y="5348701"/>
                <a:ext cx="4374058" cy="510778"/>
              </a:xfrm>
              <a:prstGeom prst="wedgeRoundRectCallout">
                <a:avLst>
                  <a:gd name="adj1" fmla="val -68241"/>
                  <a:gd name="adj2" fmla="val -357202"/>
                  <a:gd name="adj3" fmla="val 16667"/>
                </a:avLst>
              </a:prstGeom>
              <a:solidFill>
                <a:schemeClr val="bg1"/>
              </a:solidFill>
              <a:ln w="38100">
                <a:solidFill>
                  <a:srgbClr val="92D050"/>
                </a:solidFill>
                <a:round/>
                <a:headEnd/>
                <a:tailEnd/>
              </a:ln>
              <a:effectLst/>
            </p:spPr>
            <p:txBody>
              <a:bodyPr wrap="square" rtlCol="0" anchor="ctr">
                <a:spAutoFit/>
              </a:bodyPr>
              <a:lstStyle/>
              <a:p>
                <a:pPr algn="l"/>
                <a:r>
                  <a:rPr lang="en-US" dirty="0">
                    <a:solidFill>
                      <a:srgbClr val="FFFF00"/>
                    </a:solidFill>
                    <a:latin typeface="Arial" pitchFamily="34" charset="0"/>
                  </a:rPr>
                  <a:t>Have I voted at </a:t>
                </a:r>
                <a14:m>
                  <m:oMath xmlns:m="http://schemas.openxmlformats.org/officeDocument/2006/math">
                    <m:r>
                      <a:rPr lang="en-US" b="0" i="1" smtClean="0">
                        <a:solidFill>
                          <a:srgbClr val="FFFF00"/>
                        </a:solidFill>
                        <a:latin typeface="Cambria Math"/>
                      </a:rPr>
                      <m:t>≥</m:t>
                    </m:r>
                    <m:r>
                      <a:rPr lang="en-US" b="0" i="0" smtClean="0">
                        <a:solidFill>
                          <a:srgbClr val="FFFF00"/>
                        </a:solidFill>
                        <a:latin typeface="Cambria Math"/>
                      </a:rPr>
                      <m:t> </m:t>
                    </m:r>
                  </m:oMath>
                </a14:m>
                <a:r>
                  <a:rPr lang="en-US" i="1" dirty="0">
                    <a:solidFill>
                      <a:schemeClr val="tx1"/>
                    </a:solidFill>
                    <a:latin typeface="Arial" panose="020B0604020202020204" pitchFamily="34" charset="0"/>
                    <a:cs typeface="Arial" pitchFamily="34" charset="0"/>
                  </a:rPr>
                  <a:t>B</a:t>
                </a:r>
                <a:r>
                  <a:rPr lang="en-US" i="1" baseline="-25000" dirty="0">
                    <a:solidFill>
                      <a:schemeClr val="tx1"/>
                    </a:solidFill>
                    <a:latin typeface="Arial" panose="020B0604020202020204" pitchFamily="34" charset="0"/>
                    <a:cs typeface="Arial" pitchFamily="34" charset="0"/>
                  </a:rPr>
                  <a:t>new</a:t>
                </a:r>
                <a:r>
                  <a:rPr lang="en-US" i="1" dirty="0">
                    <a:solidFill>
                      <a:schemeClr val="tx1"/>
                    </a:solidFill>
                    <a:latin typeface="Arial" pitchFamily="34" charset="0"/>
                  </a:rPr>
                  <a:t>.heigh</a:t>
                </a:r>
                <a:r>
                  <a:rPr lang="en-US" dirty="0">
                    <a:solidFill>
                      <a:schemeClr val="tx1"/>
                    </a:solidFill>
                    <a:latin typeface="Arial" pitchFamily="34" charset="0"/>
                  </a:rPr>
                  <a:t>t</a:t>
                </a:r>
                <a:r>
                  <a:rPr lang="en-US" dirty="0">
                    <a:solidFill>
                      <a:srgbClr val="FFFF00"/>
                    </a:solidFill>
                    <a:latin typeface="Arial" pitchFamily="34" charset="0"/>
                  </a:rPr>
                  <a:t>?</a:t>
                </a:r>
              </a:p>
            </p:txBody>
          </p:sp>
        </mc:Choice>
        <mc:Fallback xmlns="">
          <p:sp>
            <p:nvSpPr>
              <p:cNvPr id="31" name="Rounded Rectangular Callout 30"/>
              <p:cNvSpPr>
                <a:spLocks noRot="1" noChangeAspect="1" noMove="1" noResize="1" noEditPoints="1" noAdjustHandles="1" noChangeArrowheads="1" noChangeShapeType="1" noTextEdit="1"/>
              </p:cNvSpPr>
              <p:nvPr/>
            </p:nvSpPr>
            <p:spPr bwMode="auto">
              <a:xfrm>
                <a:off x="2053463" y="5348701"/>
                <a:ext cx="4374058" cy="510778"/>
              </a:xfrm>
              <a:prstGeom prst="wedgeRoundRectCallout">
                <a:avLst>
                  <a:gd name="adj1" fmla="val -68241"/>
                  <a:gd name="adj2" fmla="val -357202"/>
                  <a:gd name="adj3" fmla="val 16667"/>
                </a:avLst>
              </a:prstGeom>
              <a:blipFill>
                <a:blip r:embed="rId2"/>
                <a:stretch>
                  <a:fillRect b="-4871"/>
                </a:stretch>
              </a:blipFill>
              <a:ln w="38100">
                <a:solidFill>
                  <a:srgbClr val="92D050"/>
                </a:solidFill>
                <a:round/>
                <a:headEnd/>
                <a:tailEnd/>
              </a:ln>
              <a:effectLst/>
            </p:spPr>
            <p:txBody>
              <a:bodyPr/>
              <a:lstStyle/>
              <a:p>
                <a:r>
                  <a:rPr lang="en-US">
                    <a:noFill/>
                  </a:rPr>
                  <a:t> </a:t>
                </a:r>
              </a:p>
            </p:txBody>
          </p:sp>
        </mc:Fallback>
      </mc:AlternateContent>
      <p:sp>
        <p:nvSpPr>
          <p:cNvPr id="33" name="Rounded Rectangular Callout 32"/>
          <p:cNvSpPr/>
          <p:nvPr/>
        </p:nvSpPr>
        <p:spPr bwMode="auto">
          <a:xfrm>
            <a:off x="4348937" y="4272745"/>
            <a:ext cx="3683029" cy="919401"/>
          </a:xfrm>
          <a:prstGeom prst="wedgeRoundRectCallout">
            <a:avLst>
              <a:gd name="adj1" fmla="val -130060"/>
              <a:gd name="adj2" fmla="val -112706"/>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dirty="0">
                <a:solidFill>
                  <a:srgbClr val="FFFF00"/>
                </a:solidFill>
                <a:latin typeface="Arial" pitchFamily="34" charset="0"/>
              </a:rPr>
              <a:t>Is my preferred block an ancestor of </a:t>
            </a:r>
            <a:r>
              <a:rPr lang="en-US" i="1" dirty="0" err="1">
                <a:solidFill>
                  <a:schemeClr val="tx1"/>
                </a:solidFill>
                <a:latin typeface="Arial" panose="020B0604020202020204" pitchFamily="34" charset="0"/>
                <a:cs typeface="Arial" pitchFamily="34" charset="0"/>
              </a:rPr>
              <a:t>B</a:t>
            </a:r>
            <a:r>
              <a:rPr lang="en-US" i="1" baseline="-25000" dirty="0" err="1">
                <a:solidFill>
                  <a:schemeClr val="tx1"/>
                </a:solidFill>
                <a:latin typeface="Arial" panose="020B0604020202020204" pitchFamily="34" charset="0"/>
                <a:cs typeface="Arial" pitchFamily="34" charset="0"/>
              </a:rPr>
              <a:t>new</a:t>
            </a:r>
            <a:r>
              <a:rPr lang="en-US" dirty="0">
                <a:solidFill>
                  <a:srgbClr val="FFFF00"/>
                </a:solidFill>
                <a:latin typeface="Arial" pitchFamily="34" charset="0"/>
              </a:rPr>
              <a:t>?</a:t>
            </a:r>
          </a:p>
        </p:txBody>
      </p:sp>
      <p:grpSp>
        <p:nvGrpSpPr>
          <p:cNvPr id="41" name="Group 40"/>
          <p:cNvGrpSpPr/>
          <p:nvPr/>
        </p:nvGrpSpPr>
        <p:grpSpPr>
          <a:xfrm>
            <a:off x="6035538" y="3217156"/>
            <a:ext cx="627802" cy="313515"/>
            <a:chOff x="6035538" y="3052952"/>
            <a:chExt cx="627802" cy="313515"/>
          </a:xfrm>
        </p:grpSpPr>
        <p:cxnSp>
          <p:nvCxnSpPr>
            <p:cNvPr id="35" name="Straight Connector 34"/>
            <p:cNvCxnSpPr/>
            <p:nvPr/>
          </p:nvCxnSpPr>
          <p:spPr bwMode="auto">
            <a:xfrm>
              <a:off x="6035538" y="3052952"/>
              <a:ext cx="627802" cy="22838"/>
            </a:xfrm>
            <a:prstGeom prst="line">
              <a:avLst/>
            </a:prstGeom>
            <a:solidFill>
              <a:srgbClr val="FFFFCC"/>
            </a:solidFill>
            <a:ln w="57150" cap="flat" cmpd="sng" algn="ctr">
              <a:solidFill>
                <a:srgbClr val="FF66FF"/>
              </a:solidFill>
              <a:prstDash val="solid"/>
              <a:round/>
              <a:headEnd type="none" w="med" len="med"/>
              <a:tailEnd type="none" w="med" len="med"/>
            </a:ln>
            <a:effectLst/>
          </p:spPr>
        </p:cxnSp>
        <p:cxnSp>
          <p:nvCxnSpPr>
            <p:cNvPr id="36" name="Straight Connector 35"/>
            <p:cNvCxnSpPr/>
            <p:nvPr/>
          </p:nvCxnSpPr>
          <p:spPr bwMode="auto">
            <a:xfrm>
              <a:off x="6035538" y="3205352"/>
              <a:ext cx="391983" cy="14259"/>
            </a:xfrm>
            <a:prstGeom prst="line">
              <a:avLst/>
            </a:prstGeom>
            <a:solidFill>
              <a:srgbClr val="FFFFCC"/>
            </a:solidFill>
            <a:ln w="57150" cap="flat" cmpd="sng" algn="ctr">
              <a:solidFill>
                <a:srgbClr val="FF66FF"/>
              </a:solidFill>
              <a:prstDash val="solid"/>
              <a:round/>
              <a:headEnd type="none" w="med" len="med"/>
              <a:tailEnd type="none" w="med" len="med"/>
            </a:ln>
            <a:effectLst/>
          </p:spPr>
        </p:cxnSp>
        <p:cxnSp>
          <p:nvCxnSpPr>
            <p:cNvPr id="37" name="Straight Connector 36"/>
            <p:cNvCxnSpPr/>
            <p:nvPr/>
          </p:nvCxnSpPr>
          <p:spPr bwMode="auto">
            <a:xfrm>
              <a:off x="6035538" y="3357752"/>
              <a:ext cx="239583" cy="8715"/>
            </a:xfrm>
            <a:prstGeom prst="line">
              <a:avLst/>
            </a:prstGeom>
            <a:solidFill>
              <a:srgbClr val="FFFFCC"/>
            </a:solidFill>
            <a:ln w="57150" cap="flat" cmpd="sng" algn="ctr">
              <a:solidFill>
                <a:srgbClr val="FF66FF"/>
              </a:solidFill>
              <a:prstDash val="solid"/>
              <a:round/>
              <a:headEnd type="none" w="med" len="med"/>
              <a:tailEnd type="none" w="med" len="med"/>
            </a:ln>
            <a:effectLst/>
          </p:spPr>
        </p:cxnSp>
      </p:grpSp>
      <p:sp>
        <p:nvSpPr>
          <p:cNvPr id="40" name="Snip and Round Single Corner Rectangle 39"/>
          <p:cNvSpPr/>
          <p:nvPr/>
        </p:nvSpPr>
        <p:spPr bwMode="auto">
          <a:xfrm>
            <a:off x="331371" y="1672610"/>
            <a:ext cx="4828823" cy="871180"/>
          </a:xfrm>
          <a:prstGeom prst="snipRoundRect">
            <a:avLst/>
          </a:prstGeom>
          <a:solidFill>
            <a:schemeClr val="bg1"/>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l"/>
            <a:r>
              <a:rPr lang="en-US" dirty="0" err="1">
                <a:solidFill>
                  <a:schemeClr val="tx1"/>
                </a:solidFill>
                <a:latin typeface="Arial" panose="020B0604020202020204" pitchFamily="34" charset="0"/>
                <a:cs typeface="Arial" pitchFamily="34" charset="0"/>
              </a:rPr>
              <a:t>B</a:t>
            </a:r>
            <a:r>
              <a:rPr lang="en-US" baseline="-25000" dirty="0" err="1">
                <a:solidFill>
                  <a:schemeClr val="tx1"/>
                </a:solidFill>
                <a:latin typeface="Arial" panose="020B0604020202020204" pitchFamily="34" charset="0"/>
                <a:cs typeface="Arial" pitchFamily="34" charset="0"/>
              </a:rPr>
              <a:t>hqc</a:t>
            </a:r>
            <a:r>
              <a:rPr lang="en-US" dirty="0">
                <a:solidFill>
                  <a:srgbClr val="FFFF00"/>
                </a:solidFill>
                <a:latin typeface="Arial" pitchFamily="34" charset="0"/>
              </a:rPr>
              <a:t>: tail of highest 1-chain</a:t>
            </a:r>
          </a:p>
          <a:p>
            <a:pPr algn="l"/>
            <a:r>
              <a:rPr lang="en-US" dirty="0" err="1">
                <a:solidFill>
                  <a:schemeClr val="tx1"/>
                </a:solidFill>
                <a:latin typeface="Arial" pitchFamily="34" charset="0"/>
                <a:cs typeface="Arial" pitchFamily="34" charset="0"/>
              </a:rPr>
              <a:t>vheight</a:t>
            </a:r>
            <a:r>
              <a:rPr lang="en-US" dirty="0">
                <a:solidFill>
                  <a:srgbClr val="FFFF00"/>
                </a:solidFill>
                <a:latin typeface="Arial" pitchFamily="34" charset="0"/>
                <a:cs typeface="Arial" pitchFamily="34" charset="0"/>
              </a:rPr>
              <a:t>: height of last voted block</a:t>
            </a:r>
          </a:p>
        </p:txBody>
      </p:sp>
      <p:grpSp>
        <p:nvGrpSpPr>
          <p:cNvPr id="56" name="Group 2">
            <a:extLst>
              <a:ext uri="{FF2B5EF4-FFF2-40B4-BE49-F238E27FC236}">
                <a16:creationId xmlns:a16="http://schemas.microsoft.com/office/drawing/2014/main" id="{ED5C1308-608D-452B-DE2D-221DF7B4682A}"/>
              </a:ext>
            </a:extLst>
          </p:cNvPr>
          <p:cNvGrpSpPr>
            <a:grpSpLocks/>
          </p:cNvGrpSpPr>
          <p:nvPr/>
        </p:nvGrpSpPr>
        <p:grpSpPr bwMode="auto">
          <a:xfrm>
            <a:off x="7567016" y="2966229"/>
            <a:ext cx="1107141" cy="990600"/>
            <a:chOff x="3168" y="1824"/>
            <a:chExt cx="912" cy="816"/>
          </a:xfrm>
          <a:effectLst>
            <a:glow rad="139700">
              <a:schemeClr val="accent3">
                <a:satMod val="175000"/>
                <a:alpha val="40000"/>
              </a:schemeClr>
            </a:glow>
          </a:effectLst>
        </p:grpSpPr>
        <p:sp>
          <p:nvSpPr>
            <p:cNvPr id="57" name="Freeform 3">
              <a:extLst>
                <a:ext uri="{FF2B5EF4-FFF2-40B4-BE49-F238E27FC236}">
                  <a16:creationId xmlns:a16="http://schemas.microsoft.com/office/drawing/2014/main" id="{A85BE8D9-D0C7-AC4D-4309-8B110BE8558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8" name="Freeform 4">
              <a:extLst>
                <a:ext uri="{FF2B5EF4-FFF2-40B4-BE49-F238E27FC236}">
                  <a16:creationId xmlns:a16="http://schemas.microsoft.com/office/drawing/2014/main" id="{5110B6E9-2A9B-6C4D-AED1-64EA65B7C81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59" name="Freeform 5">
              <a:extLst>
                <a:ext uri="{FF2B5EF4-FFF2-40B4-BE49-F238E27FC236}">
                  <a16:creationId xmlns:a16="http://schemas.microsoft.com/office/drawing/2014/main" id="{51242218-5F50-56A9-1B12-A5EE4B38034A}"/>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0" name="Freeform 6">
              <a:extLst>
                <a:ext uri="{FF2B5EF4-FFF2-40B4-BE49-F238E27FC236}">
                  <a16:creationId xmlns:a16="http://schemas.microsoft.com/office/drawing/2014/main" id="{06F18A0D-BB37-96A6-CC36-F5A77A9059ED}"/>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1" name="Freeform 7">
              <a:extLst>
                <a:ext uri="{FF2B5EF4-FFF2-40B4-BE49-F238E27FC236}">
                  <a16:creationId xmlns:a16="http://schemas.microsoft.com/office/drawing/2014/main" id="{02D7B681-77CD-D67D-299F-98B68419C643}"/>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2" name="Freeform 8">
              <a:extLst>
                <a:ext uri="{FF2B5EF4-FFF2-40B4-BE49-F238E27FC236}">
                  <a16:creationId xmlns:a16="http://schemas.microsoft.com/office/drawing/2014/main" id="{2DCC6C2B-370F-FACA-AD9B-602768660DBA}"/>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3" name="Freeform 9">
              <a:extLst>
                <a:ext uri="{FF2B5EF4-FFF2-40B4-BE49-F238E27FC236}">
                  <a16:creationId xmlns:a16="http://schemas.microsoft.com/office/drawing/2014/main" id="{30B8EC8F-B352-9522-D24C-E584B097D203}"/>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4" name="Freeform 10">
              <a:extLst>
                <a:ext uri="{FF2B5EF4-FFF2-40B4-BE49-F238E27FC236}">
                  <a16:creationId xmlns:a16="http://schemas.microsoft.com/office/drawing/2014/main" id="{CAF47E26-FD32-AD44-E34E-DA446A6505D4}"/>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5" name="Freeform 11">
              <a:extLst>
                <a:ext uri="{FF2B5EF4-FFF2-40B4-BE49-F238E27FC236}">
                  <a16:creationId xmlns:a16="http://schemas.microsoft.com/office/drawing/2014/main" id="{AD124190-AD42-EF7F-57DA-84C5C7460553}"/>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24" name="Group 23">
            <a:extLst>
              <a:ext uri="{FF2B5EF4-FFF2-40B4-BE49-F238E27FC236}">
                <a16:creationId xmlns:a16="http://schemas.microsoft.com/office/drawing/2014/main" id="{AA31D6FD-9A1B-FF46-E884-7EB3A715E8AD}"/>
              </a:ext>
            </a:extLst>
          </p:cNvPr>
          <p:cNvGrpSpPr/>
          <p:nvPr/>
        </p:nvGrpSpPr>
        <p:grpSpPr>
          <a:xfrm>
            <a:off x="289478" y="3118967"/>
            <a:ext cx="1107141" cy="990600"/>
            <a:chOff x="289478" y="3118967"/>
            <a:chExt cx="1107141" cy="990600"/>
          </a:xfrm>
          <a:effectLst>
            <a:glow rad="139700">
              <a:schemeClr val="accent3">
                <a:satMod val="175000"/>
                <a:alpha val="40000"/>
              </a:schemeClr>
            </a:glow>
          </a:effectLst>
        </p:grpSpPr>
        <p:sp>
          <p:nvSpPr>
            <p:cNvPr id="25" name="Freeform 3">
              <a:extLst>
                <a:ext uri="{FF2B5EF4-FFF2-40B4-BE49-F238E27FC236}">
                  <a16:creationId xmlns:a16="http://schemas.microsoft.com/office/drawing/2014/main" id="{C63AFBA9-2FBE-7F5D-FD31-F97A16FF68C3}"/>
                </a:ext>
              </a:extLst>
            </p:cNvPr>
            <p:cNvSpPr>
              <a:spLocks/>
            </p:cNvSpPr>
            <p:nvPr/>
          </p:nvSpPr>
          <p:spPr bwMode="auto">
            <a:xfrm flipH="1">
              <a:off x="289478" y="3410320"/>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32" name="Freeform 4">
              <a:extLst>
                <a:ext uri="{FF2B5EF4-FFF2-40B4-BE49-F238E27FC236}">
                  <a16:creationId xmlns:a16="http://schemas.microsoft.com/office/drawing/2014/main" id="{9010B24E-C158-A4ED-408B-6168E626BD6A}"/>
                </a:ext>
              </a:extLst>
            </p:cNvPr>
            <p:cNvSpPr>
              <a:spLocks/>
            </p:cNvSpPr>
            <p:nvPr/>
          </p:nvSpPr>
          <p:spPr bwMode="auto">
            <a:xfrm flipH="1">
              <a:off x="541984" y="3235508"/>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34" name="Freeform 5">
              <a:extLst>
                <a:ext uri="{FF2B5EF4-FFF2-40B4-BE49-F238E27FC236}">
                  <a16:creationId xmlns:a16="http://schemas.microsoft.com/office/drawing/2014/main" id="{12C0D1D0-8BA0-32D8-07D6-53DD8C1449C2}"/>
                </a:ext>
              </a:extLst>
            </p:cNvPr>
            <p:cNvSpPr>
              <a:spLocks/>
            </p:cNvSpPr>
            <p:nvPr/>
          </p:nvSpPr>
          <p:spPr bwMode="auto">
            <a:xfrm flipH="1">
              <a:off x="813913" y="3118967"/>
              <a:ext cx="174812" cy="34962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38" name="Freeform 6">
              <a:extLst>
                <a:ext uri="{FF2B5EF4-FFF2-40B4-BE49-F238E27FC236}">
                  <a16:creationId xmlns:a16="http://schemas.microsoft.com/office/drawing/2014/main" id="{FB327EFC-4CC8-4FFC-A5C5-787AB8D20EAF}"/>
                </a:ext>
              </a:extLst>
            </p:cNvPr>
            <p:cNvSpPr>
              <a:spLocks/>
            </p:cNvSpPr>
            <p:nvPr/>
          </p:nvSpPr>
          <p:spPr bwMode="auto">
            <a:xfrm flipH="1">
              <a:off x="347749" y="3118967"/>
              <a:ext cx="957823" cy="649474"/>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39" name="Freeform 7">
              <a:extLst>
                <a:ext uri="{FF2B5EF4-FFF2-40B4-BE49-F238E27FC236}">
                  <a16:creationId xmlns:a16="http://schemas.microsoft.com/office/drawing/2014/main" id="{7864CB3D-1D6C-00ED-750D-C8E510E1DE5F}"/>
                </a:ext>
              </a:extLst>
            </p:cNvPr>
            <p:cNvSpPr>
              <a:spLocks/>
            </p:cNvSpPr>
            <p:nvPr/>
          </p:nvSpPr>
          <p:spPr bwMode="auto">
            <a:xfrm flipH="1">
              <a:off x="697372" y="3235508"/>
              <a:ext cx="596059" cy="688321"/>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42" name="Freeform 8">
              <a:extLst>
                <a:ext uri="{FF2B5EF4-FFF2-40B4-BE49-F238E27FC236}">
                  <a16:creationId xmlns:a16="http://schemas.microsoft.com/office/drawing/2014/main" id="{FE8FAA98-0FE9-809E-3214-31469697DB26}"/>
                </a:ext>
              </a:extLst>
            </p:cNvPr>
            <p:cNvSpPr>
              <a:spLocks/>
            </p:cNvSpPr>
            <p:nvPr/>
          </p:nvSpPr>
          <p:spPr bwMode="auto">
            <a:xfrm flipH="1">
              <a:off x="347749" y="3526861"/>
              <a:ext cx="369047" cy="396968"/>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43" name="Freeform 9">
              <a:extLst>
                <a:ext uri="{FF2B5EF4-FFF2-40B4-BE49-F238E27FC236}">
                  <a16:creationId xmlns:a16="http://schemas.microsoft.com/office/drawing/2014/main" id="{581BFF9E-B75E-928E-CA0E-9406D238E4E5}"/>
                </a:ext>
              </a:extLst>
            </p:cNvPr>
            <p:cNvSpPr>
              <a:spLocks/>
            </p:cNvSpPr>
            <p:nvPr/>
          </p:nvSpPr>
          <p:spPr bwMode="auto">
            <a:xfrm flipH="1">
              <a:off x="697372" y="3701673"/>
              <a:ext cx="291353" cy="40789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44" name="Freeform 10">
              <a:extLst>
                <a:ext uri="{FF2B5EF4-FFF2-40B4-BE49-F238E27FC236}">
                  <a16:creationId xmlns:a16="http://schemas.microsoft.com/office/drawing/2014/main" id="{88A2762C-6142-90D7-55BB-084F33ECABB4}"/>
                </a:ext>
              </a:extLst>
            </p:cNvPr>
            <p:cNvSpPr>
              <a:spLocks/>
            </p:cNvSpPr>
            <p:nvPr/>
          </p:nvSpPr>
          <p:spPr bwMode="auto">
            <a:xfrm flipH="1">
              <a:off x="930454" y="3526861"/>
              <a:ext cx="291353"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45" name="Freeform 11">
              <a:extLst>
                <a:ext uri="{FF2B5EF4-FFF2-40B4-BE49-F238E27FC236}">
                  <a16:creationId xmlns:a16="http://schemas.microsoft.com/office/drawing/2014/main" id="{A5B929FC-58C3-737E-017A-3709A1222E13}"/>
                </a:ext>
              </a:extLst>
            </p:cNvPr>
            <p:cNvSpPr>
              <a:spLocks/>
            </p:cNvSpPr>
            <p:nvPr/>
          </p:nvSpPr>
          <p:spPr bwMode="auto">
            <a:xfrm flipH="1">
              <a:off x="1163537" y="3352049"/>
              <a:ext cx="233082"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290144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Vote Message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58</a:t>
            </a:fld>
            <a:endParaRPr lang="en-US" dirty="0"/>
          </a:p>
        </p:txBody>
      </p:sp>
      <p:sp>
        <p:nvSpPr>
          <p:cNvPr id="30" name="Rounded Rectangular Callout 29"/>
          <p:cNvSpPr/>
          <p:nvPr/>
        </p:nvSpPr>
        <p:spPr bwMode="auto">
          <a:xfrm>
            <a:off x="375139" y="4654085"/>
            <a:ext cx="2593171" cy="510778"/>
          </a:xfrm>
          <a:prstGeom prst="wedgeRoundRectCallout">
            <a:avLst>
              <a:gd name="adj1" fmla="val -32819"/>
              <a:gd name="adj2" fmla="val -185641"/>
              <a:gd name="adj3" fmla="val 16667"/>
            </a:avLst>
          </a:prstGeom>
          <a:solidFill>
            <a:schemeClr val="bg1"/>
          </a:solidFill>
          <a:ln w="38100">
            <a:solidFill>
              <a:srgbClr val="92D050"/>
            </a:solidFill>
            <a:round/>
            <a:headEnd/>
            <a:tailEnd/>
          </a:ln>
          <a:effectLst/>
        </p:spPr>
        <p:txBody>
          <a:bodyPr wrap="none" rtlCol="0" anchor="ctr">
            <a:spAutoFit/>
          </a:bodyPr>
          <a:lstStyle/>
          <a:p>
            <a:pPr algn="l"/>
            <a:r>
              <a:rPr lang="en-US" dirty="0">
                <a:solidFill>
                  <a:srgbClr val="FFFF00"/>
                </a:solidFill>
                <a:latin typeface="Arial" pitchFamily="34" charset="0"/>
              </a:rPr>
              <a:t>Send current </a:t>
            </a:r>
            <a:r>
              <a:rPr lang="en-US" i="1" dirty="0" err="1">
                <a:solidFill>
                  <a:schemeClr val="tx1"/>
                </a:solidFill>
                <a:latin typeface="Arial" panose="020B0604020202020204" pitchFamily="34" charset="0"/>
                <a:cs typeface="Arial" pitchFamily="34" charset="0"/>
              </a:rPr>
              <a:t>B</a:t>
            </a:r>
            <a:r>
              <a:rPr lang="en-US" i="1" baseline="-25000" dirty="0" err="1">
                <a:solidFill>
                  <a:schemeClr val="tx1"/>
                </a:solidFill>
                <a:latin typeface="Arial" panose="020B0604020202020204" pitchFamily="34" charset="0"/>
                <a:cs typeface="Arial" pitchFamily="34" charset="0"/>
              </a:rPr>
              <a:t>hqc</a:t>
            </a:r>
            <a:endParaRPr lang="en-US" i="1" dirty="0">
              <a:solidFill>
                <a:schemeClr val="tx1"/>
              </a:solidFill>
              <a:latin typeface="Arial" pitchFamily="34" charset="0"/>
            </a:endParaRPr>
          </a:p>
        </p:txBody>
      </p:sp>
      <p:sp>
        <p:nvSpPr>
          <p:cNvPr id="33" name="Rounded Rectangular Callout 32"/>
          <p:cNvSpPr/>
          <p:nvPr/>
        </p:nvSpPr>
        <p:spPr bwMode="auto">
          <a:xfrm>
            <a:off x="3396094" y="4654085"/>
            <a:ext cx="3683029" cy="510778"/>
          </a:xfrm>
          <a:prstGeom prst="wedgeRoundRectCallout">
            <a:avLst>
              <a:gd name="adj1" fmla="val -106957"/>
              <a:gd name="adj2" fmla="val -214648"/>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dirty="0">
                <a:solidFill>
                  <a:srgbClr val="FFFF00"/>
                </a:solidFill>
                <a:latin typeface="Arial" pitchFamily="34" charset="0"/>
              </a:rPr>
              <a:t>Update my </a:t>
            </a:r>
            <a:r>
              <a:rPr lang="en-US" i="1" dirty="0" err="1">
                <a:solidFill>
                  <a:schemeClr val="tx1"/>
                </a:solidFill>
                <a:latin typeface="Arial" panose="020B0604020202020204" pitchFamily="34" charset="0"/>
                <a:cs typeface="Arial" pitchFamily="34" charset="0"/>
              </a:rPr>
              <a:t>vheight</a:t>
            </a:r>
            <a:endParaRPr lang="en-US" i="1" dirty="0">
              <a:solidFill>
                <a:schemeClr val="tx1"/>
              </a:solidFill>
              <a:latin typeface="Arial" pitchFamily="34" charset="0"/>
            </a:endParaRPr>
          </a:p>
        </p:txBody>
      </p:sp>
      <p:grpSp>
        <p:nvGrpSpPr>
          <p:cNvPr id="14" name="Group 13"/>
          <p:cNvGrpSpPr/>
          <p:nvPr/>
        </p:nvGrpSpPr>
        <p:grpSpPr>
          <a:xfrm>
            <a:off x="2863691" y="3065032"/>
            <a:ext cx="627802" cy="313515"/>
            <a:chOff x="5883138" y="3052952"/>
            <a:chExt cx="627802" cy="313515"/>
          </a:xfrm>
        </p:grpSpPr>
        <p:cxnSp>
          <p:nvCxnSpPr>
            <p:cNvPr id="35" name="Straight Connector 34"/>
            <p:cNvCxnSpPr/>
            <p:nvPr/>
          </p:nvCxnSpPr>
          <p:spPr bwMode="auto">
            <a:xfrm>
              <a:off x="5883138" y="3052952"/>
              <a:ext cx="627802" cy="22838"/>
            </a:xfrm>
            <a:prstGeom prst="line">
              <a:avLst/>
            </a:prstGeom>
            <a:solidFill>
              <a:srgbClr val="FFFFCC"/>
            </a:solidFill>
            <a:ln w="57150" cap="flat" cmpd="sng" algn="ctr">
              <a:solidFill>
                <a:srgbClr val="FFC000"/>
              </a:solidFill>
              <a:prstDash val="solid"/>
              <a:round/>
              <a:headEnd type="none" w="med" len="med"/>
              <a:tailEnd type="none" w="med" len="med"/>
            </a:ln>
            <a:effectLst/>
          </p:spPr>
        </p:cxnSp>
        <p:cxnSp>
          <p:nvCxnSpPr>
            <p:cNvPr id="36" name="Straight Connector 35"/>
            <p:cNvCxnSpPr/>
            <p:nvPr/>
          </p:nvCxnSpPr>
          <p:spPr bwMode="auto">
            <a:xfrm>
              <a:off x="6118957" y="3205352"/>
              <a:ext cx="391983" cy="14259"/>
            </a:xfrm>
            <a:prstGeom prst="line">
              <a:avLst/>
            </a:prstGeom>
            <a:solidFill>
              <a:srgbClr val="FFFFCC"/>
            </a:solidFill>
            <a:ln w="57150" cap="flat" cmpd="sng" algn="ctr">
              <a:solidFill>
                <a:srgbClr val="FFC000"/>
              </a:solidFill>
              <a:prstDash val="solid"/>
              <a:round/>
              <a:headEnd type="none" w="med" len="med"/>
              <a:tailEnd type="none" w="med" len="med"/>
            </a:ln>
            <a:effectLst/>
          </p:spPr>
        </p:cxnSp>
        <p:cxnSp>
          <p:nvCxnSpPr>
            <p:cNvPr id="37" name="Straight Connector 36"/>
            <p:cNvCxnSpPr/>
            <p:nvPr/>
          </p:nvCxnSpPr>
          <p:spPr bwMode="auto">
            <a:xfrm>
              <a:off x="6271357" y="3357752"/>
              <a:ext cx="239583" cy="8715"/>
            </a:xfrm>
            <a:prstGeom prst="line">
              <a:avLst/>
            </a:prstGeom>
            <a:solidFill>
              <a:srgbClr val="FFFFCC"/>
            </a:solidFill>
            <a:ln w="57150" cap="flat" cmpd="sng" algn="ctr">
              <a:solidFill>
                <a:srgbClr val="FFC000"/>
              </a:solidFill>
              <a:prstDash val="solid"/>
              <a:round/>
              <a:headEnd type="none" w="med" len="med"/>
              <a:tailEnd type="none" w="med" len="med"/>
            </a:ln>
            <a:effectLst/>
          </p:spPr>
        </p:cxnSp>
      </p:grpSp>
      <p:sp>
        <p:nvSpPr>
          <p:cNvPr id="40" name="Snip and Round Single Corner Rectangle 39"/>
          <p:cNvSpPr/>
          <p:nvPr/>
        </p:nvSpPr>
        <p:spPr bwMode="auto">
          <a:xfrm>
            <a:off x="331371" y="1672610"/>
            <a:ext cx="4828823" cy="871180"/>
          </a:xfrm>
          <a:prstGeom prst="snipRoundRect">
            <a:avLst/>
          </a:prstGeom>
          <a:solidFill>
            <a:schemeClr val="bg1"/>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l"/>
            <a:r>
              <a:rPr lang="en-US" dirty="0" err="1">
                <a:solidFill>
                  <a:schemeClr val="tx1"/>
                </a:solidFill>
                <a:latin typeface="Arial" panose="020B0604020202020204" pitchFamily="34" charset="0"/>
                <a:cs typeface="Arial" pitchFamily="34" charset="0"/>
              </a:rPr>
              <a:t>B</a:t>
            </a:r>
            <a:r>
              <a:rPr lang="en-US" baseline="-25000" dirty="0" err="1">
                <a:solidFill>
                  <a:schemeClr val="tx1"/>
                </a:solidFill>
                <a:latin typeface="Arial" panose="020B0604020202020204" pitchFamily="34" charset="0"/>
                <a:cs typeface="Arial" pitchFamily="34" charset="0"/>
              </a:rPr>
              <a:t>hqc</a:t>
            </a:r>
            <a:r>
              <a:rPr lang="en-US" dirty="0">
                <a:solidFill>
                  <a:srgbClr val="FFFF00"/>
                </a:solidFill>
                <a:latin typeface="Arial" pitchFamily="34" charset="0"/>
              </a:rPr>
              <a:t>: tail of highest 1-chain</a:t>
            </a:r>
          </a:p>
          <a:p>
            <a:pPr algn="l"/>
            <a:r>
              <a:rPr lang="en-US" dirty="0" err="1">
                <a:solidFill>
                  <a:schemeClr val="tx1"/>
                </a:solidFill>
                <a:latin typeface="Arial" pitchFamily="34" charset="0"/>
                <a:cs typeface="Arial" pitchFamily="34" charset="0"/>
              </a:rPr>
              <a:t>vheight</a:t>
            </a:r>
            <a:r>
              <a:rPr lang="en-US" dirty="0">
                <a:solidFill>
                  <a:srgbClr val="FFFF00"/>
                </a:solidFill>
                <a:latin typeface="Arial" pitchFamily="34" charset="0"/>
                <a:cs typeface="Arial" pitchFamily="34" charset="0"/>
              </a:rPr>
              <a:t>: height of last voted block</a:t>
            </a:r>
          </a:p>
        </p:txBody>
      </p:sp>
      <p:grpSp>
        <p:nvGrpSpPr>
          <p:cNvPr id="38" name="Group 37"/>
          <p:cNvGrpSpPr/>
          <p:nvPr/>
        </p:nvGrpSpPr>
        <p:grpSpPr>
          <a:xfrm>
            <a:off x="3540999" y="2877952"/>
            <a:ext cx="3792537" cy="687675"/>
            <a:chOff x="3722688" y="3431145"/>
            <a:chExt cx="3792537" cy="687675"/>
          </a:xfrm>
          <a:noFill/>
        </p:grpSpPr>
        <p:sp>
          <p:nvSpPr>
            <p:cNvPr id="39" name="Freeform 20"/>
            <p:cNvSpPr>
              <a:spLocks/>
            </p:cNvSpPr>
            <p:nvPr/>
          </p:nvSpPr>
          <p:spPr bwMode="auto">
            <a:xfrm>
              <a:off x="6832600" y="3431145"/>
              <a:ext cx="682625" cy="417512"/>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41" name="Freeform 21"/>
            <p:cNvSpPr>
              <a:spLocks/>
            </p:cNvSpPr>
            <p:nvPr/>
          </p:nvSpPr>
          <p:spPr bwMode="auto">
            <a:xfrm>
              <a:off x="3722688" y="3431145"/>
              <a:ext cx="682625" cy="423862"/>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42" name="Rectangle 23"/>
            <p:cNvSpPr>
              <a:spLocks noChangeArrowheads="1"/>
            </p:cNvSpPr>
            <p:nvPr/>
          </p:nvSpPr>
          <p:spPr bwMode="auto">
            <a:xfrm>
              <a:off x="4207079" y="3534045"/>
              <a:ext cx="2889894" cy="584775"/>
            </a:xfrm>
            <a:prstGeom prst="rect">
              <a:avLst/>
            </a:prstGeom>
            <a:solidFill>
              <a:schemeClr val="bg1"/>
            </a:solidFill>
            <a:ln w="38100">
              <a:solidFill>
                <a:srgbClr val="FFC000"/>
              </a:solidFill>
              <a:miter lim="800000"/>
              <a:headEnd/>
              <a:tailEnd/>
            </a:ln>
          </p:spPr>
          <p:txBody>
            <a:bodyPr wrap="none" anchor="ctr">
              <a:spAutoFit/>
            </a:bodyPr>
            <a:lstStyle/>
            <a:p>
              <a:pPr algn="l"/>
              <a:r>
                <a:rPr lang="en-US" sz="3200" dirty="0">
                  <a:solidFill>
                    <a:srgbClr val="FFFF00"/>
                  </a:solidFill>
                  <a:latin typeface="Arial" pitchFamily="34" charset="0"/>
                </a:rPr>
                <a:t>vote: </a:t>
              </a:r>
              <a:r>
                <a:rPr lang="en-US" sz="3200" i="1" dirty="0" err="1">
                  <a:solidFill>
                    <a:schemeClr val="tx1"/>
                  </a:solidFill>
                  <a:latin typeface="Arial" pitchFamily="34" charset="0"/>
                </a:rPr>
                <a:t>B</a:t>
              </a:r>
              <a:r>
                <a:rPr lang="en-US" sz="3200" i="1" baseline="-25000" dirty="0" err="1">
                  <a:solidFill>
                    <a:schemeClr val="tx1"/>
                  </a:solidFill>
                  <a:latin typeface="Arial" pitchFamily="34" charset="0"/>
                </a:rPr>
                <a:t>new</a:t>
              </a:r>
              <a:r>
                <a:rPr lang="en-US" sz="3200" dirty="0">
                  <a:solidFill>
                    <a:srgbClr val="FFFF00"/>
                  </a:solidFill>
                  <a:latin typeface="Arial" pitchFamily="34" charset="0"/>
                </a:rPr>
                <a:t>, </a:t>
              </a:r>
              <a:r>
                <a:rPr lang="en-US" sz="3200" i="1" dirty="0" err="1">
                  <a:solidFill>
                    <a:schemeClr val="tx1"/>
                  </a:solidFill>
                  <a:latin typeface="Arial" pitchFamily="34" charset="0"/>
                </a:rPr>
                <a:t>B</a:t>
              </a:r>
              <a:r>
                <a:rPr lang="en-US" sz="3200" i="1" baseline="-25000" dirty="0" err="1">
                  <a:solidFill>
                    <a:schemeClr val="tx1"/>
                  </a:solidFill>
                  <a:latin typeface="Arial" pitchFamily="34" charset="0"/>
                </a:rPr>
                <a:t>hqc</a:t>
              </a:r>
              <a:endParaRPr lang="en-US" sz="3200" i="1" baseline="-25000" dirty="0">
                <a:solidFill>
                  <a:schemeClr val="tx1"/>
                </a:solidFill>
                <a:latin typeface="Arial" pitchFamily="34" charset="0"/>
              </a:endParaRPr>
            </a:p>
          </p:txBody>
        </p:sp>
      </p:grpSp>
      <p:sp>
        <p:nvSpPr>
          <p:cNvPr id="43" name="Rounded Rectangular Callout 42"/>
          <p:cNvSpPr/>
          <p:nvPr/>
        </p:nvSpPr>
        <p:spPr bwMode="auto">
          <a:xfrm>
            <a:off x="2930107" y="5313374"/>
            <a:ext cx="5490329" cy="919401"/>
          </a:xfrm>
          <a:prstGeom prst="wedgeRoundRectCallout">
            <a:avLst>
              <a:gd name="adj1" fmla="val -88520"/>
              <a:gd name="adj2" fmla="val -200006"/>
              <a:gd name="adj3" fmla="val 16667"/>
            </a:avLst>
          </a:prstGeom>
          <a:solidFill>
            <a:schemeClr val="bg1"/>
          </a:solidFill>
          <a:ln w="38100">
            <a:solidFill>
              <a:srgbClr val="92D050"/>
            </a:solidFill>
            <a:round/>
            <a:headEnd/>
            <a:tailEnd/>
          </a:ln>
          <a:effectLst/>
        </p:spPr>
        <p:txBody>
          <a:bodyPr wrap="square" rtlCol="0" anchor="ctr">
            <a:spAutoFit/>
          </a:bodyPr>
          <a:lstStyle/>
          <a:p>
            <a:pPr algn="ctr"/>
            <a:r>
              <a:rPr lang="en-US" dirty="0">
                <a:solidFill>
                  <a:srgbClr val="FFFF00"/>
                </a:solidFill>
                <a:latin typeface="Arial" pitchFamily="34" charset="0"/>
              </a:rPr>
              <a:t>If new blocks now committed, execute their smart contracts in block order</a:t>
            </a:r>
          </a:p>
        </p:txBody>
      </p:sp>
      <p:grpSp>
        <p:nvGrpSpPr>
          <p:cNvPr id="15" name="Group 2">
            <a:extLst>
              <a:ext uri="{FF2B5EF4-FFF2-40B4-BE49-F238E27FC236}">
                <a16:creationId xmlns:a16="http://schemas.microsoft.com/office/drawing/2014/main" id="{6D73D863-0ADD-77A2-47AA-EBC144DFC82B}"/>
              </a:ext>
            </a:extLst>
          </p:cNvPr>
          <p:cNvGrpSpPr>
            <a:grpSpLocks/>
          </p:cNvGrpSpPr>
          <p:nvPr/>
        </p:nvGrpSpPr>
        <p:grpSpPr bwMode="auto">
          <a:xfrm>
            <a:off x="7567016" y="2966229"/>
            <a:ext cx="1107141" cy="990600"/>
            <a:chOff x="3168" y="1824"/>
            <a:chExt cx="912" cy="816"/>
          </a:xfrm>
          <a:effectLst>
            <a:glow rad="139700">
              <a:schemeClr val="accent3">
                <a:satMod val="175000"/>
                <a:alpha val="40000"/>
              </a:schemeClr>
            </a:glow>
          </a:effectLst>
        </p:grpSpPr>
        <p:sp>
          <p:nvSpPr>
            <p:cNvPr id="26" name="Freeform 3">
              <a:extLst>
                <a:ext uri="{FF2B5EF4-FFF2-40B4-BE49-F238E27FC236}">
                  <a16:creationId xmlns:a16="http://schemas.microsoft.com/office/drawing/2014/main" id="{78EE3D6A-BF19-207E-2E71-4588FC68174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7" name="Freeform 4">
              <a:extLst>
                <a:ext uri="{FF2B5EF4-FFF2-40B4-BE49-F238E27FC236}">
                  <a16:creationId xmlns:a16="http://schemas.microsoft.com/office/drawing/2014/main" id="{BBDC237F-56DA-E8C8-3ED7-E6481B293F7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8" name="Freeform 5">
              <a:extLst>
                <a:ext uri="{FF2B5EF4-FFF2-40B4-BE49-F238E27FC236}">
                  <a16:creationId xmlns:a16="http://schemas.microsoft.com/office/drawing/2014/main" id="{5992DEBA-B6F4-CB15-8401-23AAFF83D926}"/>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29" name="Freeform 6">
              <a:extLst>
                <a:ext uri="{FF2B5EF4-FFF2-40B4-BE49-F238E27FC236}">
                  <a16:creationId xmlns:a16="http://schemas.microsoft.com/office/drawing/2014/main" id="{CDFB0C9E-F8B7-518B-1D05-068CB98E2A14}"/>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1" name="Freeform 7">
              <a:extLst>
                <a:ext uri="{FF2B5EF4-FFF2-40B4-BE49-F238E27FC236}">
                  <a16:creationId xmlns:a16="http://schemas.microsoft.com/office/drawing/2014/main" id="{30F7EF2A-5CAD-7B8F-AA4B-A9265CA3455A}"/>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2" name="Freeform 8">
              <a:extLst>
                <a:ext uri="{FF2B5EF4-FFF2-40B4-BE49-F238E27FC236}">
                  <a16:creationId xmlns:a16="http://schemas.microsoft.com/office/drawing/2014/main" id="{077FE8B6-D69C-16B6-376F-DBBDDA0742C4}"/>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34" name="Freeform 9">
              <a:extLst>
                <a:ext uri="{FF2B5EF4-FFF2-40B4-BE49-F238E27FC236}">
                  <a16:creationId xmlns:a16="http://schemas.microsoft.com/office/drawing/2014/main" id="{22872030-E9FB-3CDD-59F8-CBAC98CA144E}"/>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4" name="Freeform 10">
              <a:extLst>
                <a:ext uri="{FF2B5EF4-FFF2-40B4-BE49-F238E27FC236}">
                  <a16:creationId xmlns:a16="http://schemas.microsoft.com/office/drawing/2014/main" id="{D9DEA871-684E-FF3A-9F43-B91BBF1A33D6}"/>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45" name="Freeform 11">
              <a:extLst>
                <a:ext uri="{FF2B5EF4-FFF2-40B4-BE49-F238E27FC236}">
                  <a16:creationId xmlns:a16="http://schemas.microsoft.com/office/drawing/2014/main" id="{08E2438E-C473-7D34-E855-FF99CBB56846}"/>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grpSp>
        <p:nvGrpSpPr>
          <p:cNvPr id="46" name="Group 45">
            <a:extLst>
              <a:ext uri="{FF2B5EF4-FFF2-40B4-BE49-F238E27FC236}">
                <a16:creationId xmlns:a16="http://schemas.microsoft.com/office/drawing/2014/main" id="{B7AC26A3-A28D-41C2-AEE1-4A54BF1B2B4C}"/>
              </a:ext>
            </a:extLst>
          </p:cNvPr>
          <p:cNvGrpSpPr/>
          <p:nvPr/>
        </p:nvGrpSpPr>
        <p:grpSpPr>
          <a:xfrm>
            <a:off x="289478" y="3118967"/>
            <a:ext cx="1107141" cy="990600"/>
            <a:chOff x="289478" y="3118967"/>
            <a:chExt cx="1107141" cy="990600"/>
          </a:xfrm>
          <a:effectLst>
            <a:glow rad="139700">
              <a:schemeClr val="accent3">
                <a:satMod val="175000"/>
                <a:alpha val="40000"/>
              </a:schemeClr>
            </a:glow>
          </a:effectLst>
        </p:grpSpPr>
        <p:sp>
          <p:nvSpPr>
            <p:cNvPr id="47" name="Freeform 3">
              <a:extLst>
                <a:ext uri="{FF2B5EF4-FFF2-40B4-BE49-F238E27FC236}">
                  <a16:creationId xmlns:a16="http://schemas.microsoft.com/office/drawing/2014/main" id="{F20B9740-A3FB-EB11-AB7E-C47E95E5C1F0}"/>
                </a:ext>
              </a:extLst>
            </p:cNvPr>
            <p:cNvSpPr>
              <a:spLocks/>
            </p:cNvSpPr>
            <p:nvPr/>
          </p:nvSpPr>
          <p:spPr bwMode="auto">
            <a:xfrm flipH="1">
              <a:off x="289478" y="3410320"/>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48" name="Freeform 4">
              <a:extLst>
                <a:ext uri="{FF2B5EF4-FFF2-40B4-BE49-F238E27FC236}">
                  <a16:creationId xmlns:a16="http://schemas.microsoft.com/office/drawing/2014/main" id="{37EF5352-9900-D6B4-8330-87943B93E6B2}"/>
                </a:ext>
              </a:extLst>
            </p:cNvPr>
            <p:cNvSpPr>
              <a:spLocks/>
            </p:cNvSpPr>
            <p:nvPr/>
          </p:nvSpPr>
          <p:spPr bwMode="auto">
            <a:xfrm flipH="1">
              <a:off x="541984" y="3235508"/>
              <a:ext cx="174812" cy="40789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49" name="Freeform 5">
              <a:extLst>
                <a:ext uri="{FF2B5EF4-FFF2-40B4-BE49-F238E27FC236}">
                  <a16:creationId xmlns:a16="http://schemas.microsoft.com/office/drawing/2014/main" id="{D847F8CD-6843-21D0-4985-8E183AA4D36D}"/>
                </a:ext>
              </a:extLst>
            </p:cNvPr>
            <p:cNvSpPr>
              <a:spLocks/>
            </p:cNvSpPr>
            <p:nvPr/>
          </p:nvSpPr>
          <p:spPr bwMode="auto">
            <a:xfrm flipH="1">
              <a:off x="813913" y="3118967"/>
              <a:ext cx="174812" cy="349624"/>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50" name="Freeform 6">
              <a:extLst>
                <a:ext uri="{FF2B5EF4-FFF2-40B4-BE49-F238E27FC236}">
                  <a16:creationId xmlns:a16="http://schemas.microsoft.com/office/drawing/2014/main" id="{A59B5572-DD56-DDE1-CC71-6DFD2D9E69AD}"/>
                </a:ext>
              </a:extLst>
            </p:cNvPr>
            <p:cNvSpPr>
              <a:spLocks/>
            </p:cNvSpPr>
            <p:nvPr/>
          </p:nvSpPr>
          <p:spPr bwMode="auto">
            <a:xfrm flipH="1">
              <a:off x="347749" y="3118967"/>
              <a:ext cx="957823" cy="649474"/>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51" name="Freeform 7">
              <a:extLst>
                <a:ext uri="{FF2B5EF4-FFF2-40B4-BE49-F238E27FC236}">
                  <a16:creationId xmlns:a16="http://schemas.microsoft.com/office/drawing/2014/main" id="{1E6577D0-1E5B-4B1E-EB24-0E6456105FFE}"/>
                </a:ext>
              </a:extLst>
            </p:cNvPr>
            <p:cNvSpPr>
              <a:spLocks/>
            </p:cNvSpPr>
            <p:nvPr/>
          </p:nvSpPr>
          <p:spPr bwMode="auto">
            <a:xfrm flipH="1">
              <a:off x="697372" y="3235508"/>
              <a:ext cx="596059" cy="688321"/>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52" name="Freeform 8">
              <a:extLst>
                <a:ext uri="{FF2B5EF4-FFF2-40B4-BE49-F238E27FC236}">
                  <a16:creationId xmlns:a16="http://schemas.microsoft.com/office/drawing/2014/main" id="{EC51D646-067D-2215-8A05-45F8982374EB}"/>
                </a:ext>
              </a:extLst>
            </p:cNvPr>
            <p:cNvSpPr>
              <a:spLocks/>
            </p:cNvSpPr>
            <p:nvPr/>
          </p:nvSpPr>
          <p:spPr bwMode="auto">
            <a:xfrm flipH="1">
              <a:off x="347749" y="3526861"/>
              <a:ext cx="369047" cy="396968"/>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B050"/>
            </a:solidFill>
            <a:ln w="38100"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53" name="Freeform 9">
              <a:extLst>
                <a:ext uri="{FF2B5EF4-FFF2-40B4-BE49-F238E27FC236}">
                  <a16:creationId xmlns:a16="http://schemas.microsoft.com/office/drawing/2014/main" id="{8B901364-7446-55E9-DEA7-C40A24418E43}"/>
                </a:ext>
              </a:extLst>
            </p:cNvPr>
            <p:cNvSpPr>
              <a:spLocks/>
            </p:cNvSpPr>
            <p:nvPr/>
          </p:nvSpPr>
          <p:spPr bwMode="auto">
            <a:xfrm flipH="1">
              <a:off x="697372" y="3701673"/>
              <a:ext cx="291353" cy="40789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54" name="Freeform 10">
              <a:extLst>
                <a:ext uri="{FF2B5EF4-FFF2-40B4-BE49-F238E27FC236}">
                  <a16:creationId xmlns:a16="http://schemas.microsoft.com/office/drawing/2014/main" id="{54C5AAC2-0F19-CB01-85CE-FA30FBF2FE14}"/>
                </a:ext>
              </a:extLst>
            </p:cNvPr>
            <p:cNvSpPr>
              <a:spLocks/>
            </p:cNvSpPr>
            <p:nvPr/>
          </p:nvSpPr>
          <p:spPr bwMode="auto">
            <a:xfrm flipH="1">
              <a:off x="930454" y="3526861"/>
              <a:ext cx="291353"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sp>
          <p:nvSpPr>
            <p:cNvPr id="55" name="Freeform 11">
              <a:extLst>
                <a:ext uri="{FF2B5EF4-FFF2-40B4-BE49-F238E27FC236}">
                  <a16:creationId xmlns:a16="http://schemas.microsoft.com/office/drawing/2014/main" id="{EE59B7EF-6211-70F1-62FA-7FEAD9EDF7AD}"/>
                </a:ext>
              </a:extLst>
            </p:cNvPr>
            <p:cNvSpPr>
              <a:spLocks/>
            </p:cNvSpPr>
            <p:nvPr/>
          </p:nvSpPr>
          <p:spPr bwMode="auto">
            <a:xfrm flipH="1">
              <a:off x="1163537" y="3352049"/>
              <a:ext cx="233082" cy="349624"/>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2"/>
              </a:solidFill>
              <a:prstDash val="solid"/>
              <a:round/>
              <a:headEnd type="none" w="med" len="med"/>
              <a:tailEnd type="none" w="med" len="med"/>
            </a:ln>
            <a:effectLst>
              <a:outerShdw dist="35921" dir="2700000" algn="ctr" rotWithShape="0">
                <a:schemeClr val="bg2"/>
              </a:outerShdw>
            </a:effectLst>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306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4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Vote Message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59</a:t>
            </a:fld>
            <a:endParaRPr lang="en-US" dirty="0"/>
          </a:p>
        </p:txBody>
      </p:sp>
      <p:grpSp>
        <p:nvGrpSpPr>
          <p:cNvPr id="38" name="Group 37"/>
          <p:cNvGrpSpPr/>
          <p:nvPr/>
        </p:nvGrpSpPr>
        <p:grpSpPr>
          <a:xfrm>
            <a:off x="2858374" y="2243560"/>
            <a:ext cx="3792537" cy="687675"/>
            <a:chOff x="3722688" y="3431145"/>
            <a:chExt cx="3792537" cy="687675"/>
          </a:xfrm>
          <a:noFill/>
        </p:grpSpPr>
        <p:sp>
          <p:nvSpPr>
            <p:cNvPr id="39" name="Freeform 20"/>
            <p:cNvSpPr>
              <a:spLocks/>
            </p:cNvSpPr>
            <p:nvPr/>
          </p:nvSpPr>
          <p:spPr bwMode="auto">
            <a:xfrm>
              <a:off x="6832600" y="3431145"/>
              <a:ext cx="682625" cy="417512"/>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41" name="Freeform 21"/>
            <p:cNvSpPr>
              <a:spLocks/>
            </p:cNvSpPr>
            <p:nvPr/>
          </p:nvSpPr>
          <p:spPr bwMode="auto">
            <a:xfrm>
              <a:off x="3722688" y="3431145"/>
              <a:ext cx="682625" cy="423862"/>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42" name="Rectangle 23"/>
            <p:cNvSpPr>
              <a:spLocks noChangeArrowheads="1"/>
            </p:cNvSpPr>
            <p:nvPr/>
          </p:nvSpPr>
          <p:spPr bwMode="auto">
            <a:xfrm>
              <a:off x="4207079" y="3534045"/>
              <a:ext cx="2889894" cy="584775"/>
            </a:xfrm>
            <a:prstGeom prst="rect">
              <a:avLst/>
            </a:prstGeom>
            <a:solidFill>
              <a:schemeClr val="bg1"/>
            </a:solidFill>
            <a:ln w="38100">
              <a:solidFill>
                <a:srgbClr val="FFC000"/>
              </a:solidFill>
              <a:miter lim="800000"/>
              <a:headEnd/>
              <a:tailEnd/>
            </a:ln>
          </p:spPr>
          <p:txBody>
            <a:bodyPr wrap="none" anchor="ctr">
              <a:spAutoFit/>
            </a:bodyPr>
            <a:lstStyle/>
            <a:p>
              <a:pPr algn="l"/>
              <a:r>
                <a:rPr lang="en-US" sz="3200" dirty="0">
                  <a:solidFill>
                    <a:srgbClr val="FFFF00"/>
                  </a:solidFill>
                  <a:latin typeface="Arial" pitchFamily="34" charset="0"/>
                </a:rPr>
                <a:t>vote: </a:t>
              </a:r>
              <a:r>
                <a:rPr lang="en-US" sz="3200" dirty="0" err="1">
                  <a:solidFill>
                    <a:srgbClr val="FFFF00"/>
                  </a:solidFill>
                  <a:latin typeface="Arial" pitchFamily="34" charset="0"/>
                </a:rPr>
                <a:t>B</a:t>
              </a:r>
              <a:r>
                <a:rPr lang="en-US" sz="3200" baseline="-25000" dirty="0" err="1">
                  <a:solidFill>
                    <a:srgbClr val="FFFF00"/>
                  </a:solidFill>
                  <a:latin typeface="Arial" pitchFamily="34" charset="0"/>
                </a:rPr>
                <a:t>new</a:t>
              </a:r>
              <a:r>
                <a:rPr lang="en-US" sz="3200" dirty="0">
                  <a:solidFill>
                    <a:srgbClr val="FFFF00"/>
                  </a:solidFill>
                  <a:latin typeface="Arial" pitchFamily="34" charset="0"/>
                </a:rPr>
                <a:t>, </a:t>
              </a:r>
              <a:r>
                <a:rPr lang="en-US" sz="3200" dirty="0" err="1">
                  <a:solidFill>
                    <a:srgbClr val="FFFF00"/>
                  </a:solidFill>
                  <a:latin typeface="Arial" pitchFamily="34" charset="0"/>
                </a:rPr>
                <a:t>B</a:t>
              </a:r>
              <a:r>
                <a:rPr lang="en-US" sz="3200" baseline="-25000" dirty="0" err="1">
                  <a:solidFill>
                    <a:srgbClr val="FFFF00"/>
                  </a:solidFill>
                  <a:latin typeface="Arial" pitchFamily="34" charset="0"/>
                </a:rPr>
                <a:t>hqc</a:t>
              </a:r>
              <a:endParaRPr lang="en-US" sz="3200" baseline="-25000" dirty="0">
                <a:solidFill>
                  <a:srgbClr val="FFFF00"/>
                </a:solidFill>
                <a:latin typeface="Arial" pitchFamily="34" charset="0"/>
              </a:endParaRPr>
            </a:p>
          </p:txBody>
        </p:sp>
      </p:grpSp>
      <p:grpSp>
        <p:nvGrpSpPr>
          <p:cNvPr id="47" name="Group 46"/>
          <p:cNvGrpSpPr/>
          <p:nvPr/>
        </p:nvGrpSpPr>
        <p:grpSpPr>
          <a:xfrm>
            <a:off x="3010774" y="2395960"/>
            <a:ext cx="3792537" cy="687675"/>
            <a:chOff x="3722688" y="3431145"/>
            <a:chExt cx="3792537" cy="687675"/>
          </a:xfrm>
          <a:noFill/>
        </p:grpSpPr>
        <p:sp>
          <p:nvSpPr>
            <p:cNvPr id="48" name="Freeform 20"/>
            <p:cNvSpPr>
              <a:spLocks/>
            </p:cNvSpPr>
            <p:nvPr/>
          </p:nvSpPr>
          <p:spPr bwMode="auto">
            <a:xfrm>
              <a:off x="6832600" y="3431145"/>
              <a:ext cx="682625" cy="417512"/>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49" name="Freeform 21"/>
            <p:cNvSpPr>
              <a:spLocks/>
            </p:cNvSpPr>
            <p:nvPr/>
          </p:nvSpPr>
          <p:spPr bwMode="auto">
            <a:xfrm>
              <a:off x="3722688" y="3431145"/>
              <a:ext cx="682625" cy="423862"/>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50" name="Rectangle 23"/>
            <p:cNvSpPr>
              <a:spLocks noChangeArrowheads="1"/>
            </p:cNvSpPr>
            <p:nvPr/>
          </p:nvSpPr>
          <p:spPr bwMode="auto">
            <a:xfrm>
              <a:off x="4207079" y="3534045"/>
              <a:ext cx="2889894" cy="584775"/>
            </a:xfrm>
            <a:prstGeom prst="rect">
              <a:avLst/>
            </a:prstGeom>
            <a:solidFill>
              <a:schemeClr val="bg1"/>
            </a:solidFill>
            <a:ln w="38100">
              <a:solidFill>
                <a:srgbClr val="FFC000"/>
              </a:solidFill>
              <a:miter lim="800000"/>
              <a:headEnd/>
              <a:tailEnd/>
            </a:ln>
          </p:spPr>
          <p:txBody>
            <a:bodyPr wrap="none" anchor="ctr">
              <a:spAutoFit/>
            </a:bodyPr>
            <a:lstStyle/>
            <a:p>
              <a:pPr algn="l"/>
              <a:r>
                <a:rPr lang="en-US" sz="3200" dirty="0">
                  <a:solidFill>
                    <a:srgbClr val="FFFF00"/>
                  </a:solidFill>
                  <a:latin typeface="Arial" pitchFamily="34" charset="0"/>
                </a:rPr>
                <a:t>vote: </a:t>
              </a:r>
              <a:r>
                <a:rPr lang="en-US" sz="3200" dirty="0" err="1">
                  <a:solidFill>
                    <a:srgbClr val="FFFF00"/>
                  </a:solidFill>
                  <a:latin typeface="Arial" pitchFamily="34" charset="0"/>
                </a:rPr>
                <a:t>B</a:t>
              </a:r>
              <a:r>
                <a:rPr lang="en-US" sz="3200" baseline="-25000" dirty="0" err="1">
                  <a:solidFill>
                    <a:srgbClr val="FFFF00"/>
                  </a:solidFill>
                  <a:latin typeface="Arial" pitchFamily="34" charset="0"/>
                </a:rPr>
                <a:t>new</a:t>
              </a:r>
              <a:r>
                <a:rPr lang="en-US" sz="3200" dirty="0">
                  <a:solidFill>
                    <a:srgbClr val="FFFF00"/>
                  </a:solidFill>
                  <a:latin typeface="Arial" pitchFamily="34" charset="0"/>
                </a:rPr>
                <a:t>, </a:t>
              </a:r>
              <a:r>
                <a:rPr lang="en-US" sz="3200" dirty="0" err="1">
                  <a:solidFill>
                    <a:srgbClr val="FFFF00"/>
                  </a:solidFill>
                  <a:latin typeface="Arial" pitchFamily="34" charset="0"/>
                </a:rPr>
                <a:t>B</a:t>
              </a:r>
              <a:r>
                <a:rPr lang="en-US" sz="3200" baseline="-25000" dirty="0" err="1">
                  <a:solidFill>
                    <a:srgbClr val="FFFF00"/>
                  </a:solidFill>
                  <a:latin typeface="Arial" pitchFamily="34" charset="0"/>
                </a:rPr>
                <a:t>hqc</a:t>
              </a:r>
              <a:endParaRPr lang="en-US" sz="3200" baseline="-25000" dirty="0">
                <a:solidFill>
                  <a:srgbClr val="FFFF00"/>
                </a:solidFill>
                <a:latin typeface="Arial" pitchFamily="34" charset="0"/>
              </a:endParaRPr>
            </a:p>
          </p:txBody>
        </p:sp>
      </p:grpSp>
      <p:grpSp>
        <p:nvGrpSpPr>
          <p:cNvPr id="51" name="Group 50"/>
          <p:cNvGrpSpPr/>
          <p:nvPr/>
        </p:nvGrpSpPr>
        <p:grpSpPr>
          <a:xfrm>
            <a:off x="2028666" y="2667422"/>
            <a:ext cx="627802" cy="313515"/>
            <a:chOff x="5883138" y="3052952"/>
            <a:chExt cx="627802" cy="313515"/>
          </a:xfrm>
        </p:grpSpPr>
        <p:cxnSp>
          <p:nvCxnSpPr>
            <p:cNvPr id="52" name="Straight Connector 51"/>
            <p:cNvCxnSpPr/>
            <p:nvPr/>
          </p:nvCxnSpPr>
          <p:spPr bwMode="auto">
            <a:xfrm>
              <a:off x="5883138" y="3052952"/>
              <a:ext cx="627802" cy="22838"/>
            </a:xfrm>
            <a:prstGeom prst="line">
              <a:avLst/>
            </a:prstGeom>
            <a:solidFill>
              <a:srgbClr val="FFFFCC"/>
            </a:solidFill>
            <a:ln w="57150" cap="flat" cmpd="sng" algn="ctr">
              <a:solidFill>
                <a:srgbClr val="FFC000"/>
              </a:solidFill>
              <a:prstDash val="solid"/>
              <a:round/>
              <a:headEnd type="none" w="med" len="med"/>
              <a:tailEnd type="none" w="med" len="med"/>
            </a:ln>
            <a:effectLst/>
          </p:spPr>
        </p:cxnSp>
        <p:cxnSp>
          <p:nvCxnSpPr>
            <p:cNvPr id="53" name="Straight Connector 52"/>
            <p:cNvCxnSpPr/>
            <p:nvPr/>
          </p:nvCxnSpPr>
          <p:spPr bwMode="auto">
            <a:xfrm>
              <a:off x="6118957" y="3205352"/>
              <a:ext cx="391983" cy="14259"/>
            </a:xfrm>
            <a:prstGeom prst="line">
              <a:avLst/>
            </a:prstGeom>
            <a:solidFill>
              <a:srgbClr val="FFFFCC"/>
            </a:solidFill>
            <a:ln w="57150" cap="flat" cmpd="sng" algn="ctr">
              <a:solidFill>
                <a:srgbClr val="FFC000"/>
              </a:solidFill>
              <a:prstDash val="solid"/>
              <a:round/>
              <a:headEnd type="none" w="med" len="med"/>
              <a:tailEnd type="none" w="med" len="med"/>
            </a:ln>
            <a:effectLst/>
          </p:spPr>
        </p:cxnSp>
        <p:cxnSp>
          <p:nvCxnSpPr>
            <p:cNvPr id="54" name="Straight Connector 53"/>
            <p:cNvCxnSpPr/>
            <p:nvPr/>
          </p:nvCxnSpPr>
          <p:spPr bwMode="auto">
            <a:xfrm>
              <a:off x="6271357" y="3357752"/>
              <a:ext cx="239583" cy="8715"/>
            </a:xfrm>
            <a:prstGeom prst="line">
              <a:avLst/>
            </a:prstGeom>
            <a:solidFill>
              <a:srgbClr val="FFFFCC"/>
            </a:solidFill>
            <a:ln w="57150" cap="flat" cmpd="sng" algn="ctr">
              <a:solidFill>
                <a:srgbClr val="FFC000"/>
              </a:solidFill>
              <a:prstDash val="solid"/>
              <a:round/>
              <a:headEnd type="none" w="med" len="med"/>
              <a:tailEnd type="none" w="med" len="med"/>
            </a:ln>
            <a:effectLst/>
          </p:spPr>
        </p:cxnSp>
      </p:grpSp>
      <p:grpSp>
        <p:nvGrpSpPr>
          <p:cNvPr id="55" name="Group 54"/>
          <p:cNvGrpSpPr/>
          <p:nvPr/>
        </p:nvGrpSpPr>
        <p:grpSpPr>
          <a:xfrm>
            <a:off x="3163174" y="2548360"/>
            <a:ext cx="3792537" cy="687675"/>
            <a:chOff x="3722688" y="3431145"/>
            <a:chExt cx="3792537" cy="687675"/>
          </a:xfrm>
          <a:noFill/>
        </p:grpSpPr>
        <p:sp>
          <p:nvSpPr>
            <p:cNvPr id="56" name="Freeform 20"/>
            <p:cNvSpPr>
              <a:spLocks/>
            </p:cNvSpPr>
            <p:nvPr/>
          </p:nvSpPr>
          <p:spPr bwMode="auto">
            <a:xfrm>
              <a:off x="6832600" y="3431145"/>
              <a:ext cx="682625" cy="417512"/>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57" name="Freeform 21"/>
            <p:cNvSpPr>
              <a:spLocks/>
            </p:cNvSpPr>
            <p:nvPr/>
          </p:nvSpPr>
          <p:spPr bwMode="auto">
            <a:xfrm>
              <a:off x="3722688" y="3431145"/>
              <a:ext cx="682625" cy="423862"/>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58" name="Rectangle 23"/>
            <p:cNvSpPr>
              <a:spLocks noChangeArrowheads="1"/>
            </p:cNvSpPr>
            <p:nvPr/>
          </p:nvSpPr>
          <p:spPr bwMode="auto">
            <a:xfrm>
              <a:off x="4207079" y="3534045"/>
              <a:ext cx="2889894" cy="584775"/>
            </a:xfrm>
            <a:prstGeom prst="rect">
              <a:avLst/>
            </a:prstGeom>
            <a:solidFill>
              <a:schemeClr val="bg1"/>
            </a:solidFill>
            <a:ln w="38100">
              <a:solidFill>
                <a:srgbClr val="FFC000"/>
              </a:solidFill>
              <a:miter lim="800000"/>
              <a:headEnd/>
              <a:tailEnd/>
            </a:ln>
          </p:spPr>
          <p:txBody>
            <a:bodyPr wrap="none" anchor="ctr">
              <a:spAutoFit/>
            </a:bodyPr>
            <a:lstStyle/>
            <a:p>
              <a:pPr algn="l"/>
              <a:r>
                <a:rPr lang="en-US" sz="3200" dirty="0">
                  <a:solidFill>
                    <a:srgbClr val="FFFF00"/>
                  </a:solidFill>
                  <a:latin typeface="Arial" pitchFamily="34" charset="0"/>
                </a:rPr>
                <a:t>vote: </a:t>
              </a:r>
              <a:r>
                <a:rPr lang="en-US" sz="3200" dirty="0" err="1">
                  <a:solidFill>
                    <a:srgbClr val="FFFF00"/>
                  </a:solidFill>
                  <a:latin typeface="Arial" pitchFamily="34" charset="0"/>
                </a:rPr>
                <a:t>B</a:t>
              </a:r>
              <a:r>
                <a:rPr lang="en-US" sz="3200" baseline="-25000" dirty="0" err="1">
                  <a:solidFill>
                    <a:srgbClr val="FFFF00"/>
                  </a:solidFill>
                  <a:latin typeface="Arial" pitchFamily="34" charset="0"/>
                </a:rPr>
                <a:t>new</a:t>
              </a:r>
              <a:r>
                <a:rPr lang="en-US" sz="3200" dirty="0">
                  <a:solidFill>
                    <a:srgbClr val="FFFF00"/>
                  </a:solidFill>
                  <a:latin typeface="Arial" pitchFamily="34" charset="0"/>
                </a:rPr>
                <a:t>, </a:t>
              </a:r>
              <a:r>
                <a:rPr lang="en-US" sz="3200" dirty="0" err="1">
                  <a:solidFill>
                    <a:srgbClr val="FFFF00"/>
                  </a:solidFill>
                  <a:latin typeface="Arial" pitchFamily="34" charset="0"/>
                </a:rPr>
                <a:t>B</a:t>
              </a:r>
              <a:r>
                <a:rPr lang="en-US" sz="3200" baseline="-25000" dirty="0" err="1">
                  <a:solidFill>
                    <a:srgbClr val="FFFF00"/>
                  </a:solidFill>
                  <a:latin typeface="Arial" pitchFamily="34" charset="0"/>
                </a:rPr>
                <a:t>hqc</a:t>
              </a:r>
              <a:endParaRPr lang="en-US" sz="3200" baseline="-25000" dirty="0">
                <a:solidFill>
                  <a:srgbClr val="FFFF00"/>
                </a:solidFill>
                <a:latin typeface="Arial" pitchFamily="34" charset="0"/>
              </a:endParaRPr>
            </a:p>
          </p:txBody>
        </p:sp>
      </p:grpSp>
      <p:grpSp>
        <p:nvGrpSpPr>
          <p:cNvPr id="63" name="Group 62"/>
          <p:cNvGrpSpPr/>
          <p:nvPr/>
        </p:nvGrpSpPr>
        <p:grpSpPr>
          <a:xfrm>
            <a:off x="3315574" y="2700760"/>
            <a:ext cx="3792537" cy="687675"/>
            <a:chOff x="3722688" y="3431145"/>
            <a:chExt cx="3792537" cy="687675"/>
          </a:xfrm>
          <a:noFill/>
        </p:grpSpPr>
        <p:sp>
          <p:nvSpPr>
            <p:cNvPr id="64" name="Freeform 20"/>
            <p:cNvSpPr>
              <a:spLocks/>
            </p:cNvSpPr>
            <p:nvPr/>
          </p:nvSpPr>
          <p:spPr bwMode="auto">
            <a:xfrm>
              <a:off x="6832600" y="3431145"/>
              <a:ext cx="682625" cy="417512"/>
            </a:xfrm>
            <a:custGeom>
              <a:avLst/>
              <a:gdLst>
                <a:gd name="T0" fmla="*/ 86 w 348"/>
                <a:gd name="T1" fmla="*/ 211 h 228"/>
                <a:gd name="T2" fmla="*/ 439 w 348"/>
                <a:gd name="T3" fmla="*/ 0 h 228"/>
                <a:gd name="T4" fmla="*/ 1238 w 348"/>
                <a:gd name="T5" fmla="*/ 538 h 228"/>
                <a:gd name="T6" fmla="*/ 759 w 348"/>
                <a:gd name="T7" fmla="*/ 310 h 228"/>
                <a:gd name="T8" fmla="*/ 961 w 348"/>
                <a:gd name="T9" fmla="*/ 480 h 228"/>
                <a:gd name="T10" fmla="*/ 513 w 348"/>
                <a:gd name="T11" fmla="*/ 296 h 228"/>
                <a:gd name="T12" fmla="*/ 802 w 348"/>
                <a:gd name="T13" fmla="*/ 451 h 228"/>
                <a:gd name="T14" fmla="*/ 0 w 348"/>
                <a:gd name="T15" fmla="*/ 262 h 228"/>
                <a:gd name="T16" fmla="*/ 86 w 348"/>
                <a:gd name="T17" fmla="*/ 21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65" name="Freeform 21"/>
            <p:cNvSpPr>
              <a:spLocks/>
            </p:cNvSpPr>
            <p:nvPr/>
          </p:nvSpPr>
          <p:spPr bwMode="auto">
            <a:xfrm>
              <a:off x="3722688" y="3431145"/>
              <a:ext cx="682625" cy="423862"/>
            </a:xfrm>
            <a:custGeom>
              <a:avLst/>
              <a:gdLst>
                <a:gd name="T0" fmla="*/ 1145 w 348"/>
                <a:gd name="T1" fmla="*/ 208 h 231"/>
                <a:gd name="T2" fmla="*/ 802 w 348"/>
                <a:gd name="T3" fmla="*/ 0 h 231"/>
                <a:gd name="T4" fmla="*/ 0 w 348"/>
                <a:gd name="T5" fmla="*/ 551 h 231"/>
                <a:gd name="T6" fmla="*/ 534 w 348"/>
                <a:gd name="T7" fmla="*/ 320 h 231"/>
                <a:gd name="T8" fmla="*/ 278 w 348"/>
                <a:gd name="T9" fmla="*/ 494 h 231"/>
                <a:gd name="T10" fmla="*/ 759 w 348"/>
                <a:gd name="T11" fmla="*/ 317 h 231"/>
                <a:gd name="T12" fmla="*/ 493 w 348"/>
                <a:gd name="T13" fmla="*/ 473 h 231"/>
                <a:gd name="T14" fmla="*/ 1238 w 348"/>
                <a:gd name="T15" fmla="*/ 274 h 231"/>
                <a:gd name="T16" fmla="*/ 1145 w 348"/>
                <a:gd name="T17" fmla="*/ 208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grpFill/>
            <a:ln w="38100">
              <a:solidFill>
                <a:srgbClr val="FFC000"/>
              </a:solidFill>
              <a:round/>
              <a:headEnd/>
              <a:tailEnd/>
            </a:ln>
          </p:spPr>
          <p:txBody>
            <a:bodyPr wrap="none" anchor="ctr"/>
            <a:lstStyle/>
            <a:p>
              <a:endParaRPr lang="en-US" dirty="0">
                <a:latin typeface="Arial" pitchFamily="34" charset="0"/>
              </a:endParaRPr>
            </a:p>
          </p:txBody>
        </p:sp>
        <p:sp>
          <p:nvSpPr>
            <p:cNvPr id="66" name="Rectangle 23"/>
            <p:cNvSpPr>
              <a:spLocks noChangeArrowheads="1"/>
            </p:cNvSpPr>
            <p:nvPr/>
          </p:nvSpPr>
          <p:spPr bwMode="auto">
            <a:xfrm>
              <a:off x="4207079" y="3534045"/>
              <a:ext cx="2889894" cy="584775"/>
            </a:xfrm>
            <a:prstGeom prst="rect">
              <a:avLst/>
            </a:prstGeom>
            <a:solidFill>
              <a:schemeClr val="bg1"/>
            </a:solidFill>
            <a:ln w="38100">
              <a:solidFill>
                <a:srgbClr val="FFC000"/>
              </a:solidFill>
              <a:miter lim="800000"/>
              <a:headEnd/>
              <a:tailEnd/>
            </a:ln>
          </p:spPr>
          <p:txBody>
            <a:bodyPr wrap="none" anchor="ctr">
              <a:spAutoFit/>
            </a:bodyPr>
            <a:lstStyle/>
            <a:p>
              <a:pPr algn="l"/>
              <a:r>
                <a:rPr lang="en-US" sz="3200" dirty="0">
                  <a:solidFill>
                    <a:srgbClr val="FFFF00"/>
                  </a:solidFill>
                  <a:latin typeface="Arial" pitchFamily="34" charset="0"/>
                </a:rPr>
                <a:t>vote: </a:t>
              </a:r>
              <a:r>
                <a:rPr lang="en-US" sz="3200" i="1" dirty="0" err="1">
                  <a:solidFill>
                    <a:schemeClr val="tx1"/>
                  </a:solidFill>
                  <a:latin typeface="Arial" pitchFamily="34" charset="0"/>
                </a:rPr>
                <a:t>B</a:t>
              </a:r>
              <a:r>
                <a:rPr lang="en-US" sz="3200" i="1" baseline="-25000" dirty="0" err="1">
                  <a:solidFill>
                    <a:schemeClr val="tx1"/>
                  </a:solidFill>
                  <a:latin typeface="Arial" pitchFamily="34" charset="0"/>
                </a:rPr>
                <a:t>new</a:t>
              </a:r>
              <a:r>
                <a:rPr lang="en-US" sz="3200" dirty="0">
                  <a:solidFill>
                    <a:srgbClr val="FFFF00"/>
                  </a:solidFill>
                  <a:latin typeface="Arial" pitchFamily="34" charset="0"/>
                </a:rPr>
                <a:t>, </a:t>
              </a:r>
              <a:r>
                <a:rPr lang="en-US" sz="3200" i="1" dirty="0" err="1">
                  <a:solidFill>
                    <a:schemeClr val="tx1"/>
                  </a:solidFill>
                  <a:latin typeface="Arial" pitchFamily="34" charset="0"/>
                </a:rPr>
                <a:t>B</a:t>
              </a:r>
              <a:r>
                <a:rPr lang="en-US" sz="3200" i="1" baseline="-25000" dirty="0" err="1">
                  <a:solidFill>
                    <a:schemeClr val="tx1"/>
                  </a:solidFill>
                  <a:latin typeface="Arial" pitchFamily="34" charset="0"/>
                </a:rPr>
                <a:t>hqc</a:t>
              </a:r>
              <a:endParaRPr lang="en-US" sz="3200" i="1" baseline="-25000" dirty="0">
                <a:solidFill>
                  <a:schemeClr val="tx1"/>
                </a:solidFill>
                <a:latin typeface="Arial" pitchFamily="34" charset="0"/>
              </a:endParaRPr>
            </a:p>
          </p:txBody>
        </p:sp>
      </p:grpSp>
      <p:sp>
        <p:nvSpPr>
          <p:cNvPr id="67" name="Rounded Rectangular Callout 66"/>
          <p:cNvSpPr/>
          <p:nvPr/>
        </p:nvSpPr>
        <p:spPr bwMode="auto">
          <a:xfrm>
            <a:off x="1993468" y="4464079"/>
            <a:ext cx="6154249" cy="510778"/>
          </a:xfrm>
          <a:prstGeom prst="wedgeRoundRectCallout">
            <a:avLst>
              <a:gd name="adj1" fmla="val 40027"/>
              <a:gd name="adj2" fmla="val -260233"/>
              <a:gd name="adj3" fmla="val 16667"/>
            </a:avLst>
          </a:prstGeom>
          <a:solidFill>
            <a:schemeClr val="bg1"/>
          </a:solidFill>
          <a:ln w="38100">
            <a:solidFill>
              <a:srgbClr val="0066FF"/>
            </a:solidFill>
            <a:round/>
            <a:headEnd/>
            <a:tailEnd/>
          </a:ln>
          <a:effectLst/>
        </p:spPr>
        <p:txBody>
          <a:bodyPr wrap="none" rtlCol="0" anchor="ctr">
            <a:spAutoFit/>
          </a:bodyPr>
          <a:lstStyle/>
          <a:p>
            <a:pPr algn="l"/>
            <a:r>
              <a:rPr lang="en-US" dirty="0">
                <a:solidFill>
                  <a:srgbClr val="FFFF00"/>
                </a:solidFill>
                <a:latin typeface="Arial" pitchFamily="34" charset="0"/>
              </a:rPr>
              <a:t>Collect votes for </a:t>
            </a:r>
            <a:r>
              <a:rPr lang="en-US" i="1" dirty="0" err="1">
                <a:solidFill>
                  <a:schemeClr val="tx1"/>
                </a:solidFill>
                <a:latin typeface="Arial" pitchFamily="34" charset="0"/>
              </a:rPr>
              <a:t>B</a:t>
            </a:r>
            <a:r>
              <a:rPr lang="en-US" i="1" baseline="-25000" dirty="0" err="1">
                <a:solidFill>
                  <a:schemeClr val="tx1"/>
                </a:solidFill>
                <a:latin typeface="Arial" pitchFamily="34" charset="0"/>
              </a:rPr>
              <a:t>new</a:t>
            </a:r>
            <a:r>
              <a:rPr lang="en-US" dirty="0">
                <a:solidFill>
                  <a:srgbClr val="FFFF00"/>
                </a:solidFill>
                <a:latin typeface="Arial" pitchFamily="34" charset="0"/>
              </a:rPr>
              <a:t> until I can form a QC</a:t>
            </a:r>
          </a:p>
        </p:txBody>
      </p:sp>
      <p:grpSp>
        <p:nvGrpSpPr>
          <p:cNvPr id="4" name="Group 2">
            <a:extLst>
              <a:ext uri="{FF2B5EF4-FFF2-40B4-BE49-F238E27FC236}">
                <a16:creationId xmlns:a16="http://schemas.microsoft.com/office/drawing/2014/main" id="{10472880-A436-092D-0A56-7DCD6E214043}"/>
              </a:ext>
            </a:extLst>
          </p:cNvPr>
          <p:cNvGrpSpPr>
            <a:grpSpLocks/>
          </p:cNvGrpSpPr>
          <p:nvPr/>
        </p:nvGrpSpPr>
        <p:grpSpPr bwMode="auto">
          <a:xfrm>
            <a:off x="7505700" y="2331651"/>
            <a:ext cx="1107141" cy="990600"/>
            <a:chOff x="3168" y="1824"/>
            <a:chExt cx="912" cy="816"/>
          </a:xfrm>
          <a:effectLst>
            <a:glow rad="139700">
              <a:schemeClr val="accent3">
                <a:satMod val="175000"/>
                <a:alpha val="40000"/>
              </a:schemeClr>
            </a:glow>
          </a:effectLst>
        </p:grpSpPr>
        <p:sp>
          <p:nvSpPr>
            <p:cNvPr id="5" name="Freeform 3">
              <a:extLst>
                <a:ext uri="{FF2B5EF4-FFF2-40B4-BE49-F238E27FC236}">
                  <a16:creationId xmlns:a16="http://schemas.microsoft.com/office/drawing/2014/main" id="{6666431E-2066-BE70-05AD-4F0D0D9934B9}"/>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6" name="Freeform 4">
              <a:extLst>
                <a:ext uri="{FF2B5EF4-FFF2-40B4-BE49-F238E27FC236}">
                  <a16:creationId xmlns:a16="http://schemas.microsoft.com/office/drawing/2014/main" id="{60FC9D55-7948-2D09-1600-B63B152AEA76}"/>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7" name="Freeform 5">
              <a:extLst>
                <a:ext uri="{FF2B5EF4-FFF2-40B4-BE49-F238E27FC236}">
                  <a16:creationId xmlns:a16="http://schemas.microsoft.com/office/drawing/2014/main" id="{932E5C50-DABC-2E50-EDC4-5A1642C39DA7}"/>
                </a:ext>
              </a:extLst>
            </p:cNvPr>
            <p:cNvSpPr>
              <a:spLocks/>
            </p:cNvSpPr>
            <p:nvPr/>
          </p:nvSpPr>
          <p:spPr bwMode="auto">
            <a:xfrm>
              <a:off x="3504" y="1824"/>
              <a:ext cx="144" cy="288"/>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8" name="Freeform 6">
              <a:extLst>
                <a:ext uri="{FF2B5EF4-FFF2-40B4-BE49-F238E27FC236}">
                  <a16:creationId xmlns:a16="http://schemas.microsoft.com/office/drawing/2014/main" id="{3B212484-DE16-E28B-36F2-517A144A1E8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Lst>
              <a:ahLst/>
              <a:cxnLst>
                <a:cxn ang="0">
                  <a:pos x="T0" y="T1"/>
                </a:cxn>
                <a:cxn ang="0">
                  <a:pos x="T2" y="T3"/>
                </a:cxn>
                <a:cxn ang="0">
                  <a:pos x="T4" y="T5"/>
                </a:cxn>
                <a:cxn ang="0">
                  <a:pos x="T6" y="T7"/>
                </a:cxn>
                <a:cxn ang="0">
                  <a:pos x="T8" y="T9"/>
                </a:cxn>
              </a:cxnLst>
              <a:rect l="0" t="0" r="r" b="b"/>
              <a:pathLst>
                <a:path w="789" h="535">
                  <a:moveTo>
                    <a:pt x="261" y="0"/>
                  </a:moveTo>
                  <a:lnTo>
                    <a:pt x="789" y="336"/>
                  </a:lnTo>
                  <a:lnTo>
                    <a:pt x="494" y="535"/>
                  </a:lnTo>
                  <a:lnTo>
                    <a:pt x="0" y="96"/>
                  </a:lnTo>
                  <a:lnTo>
                    <a:pt x="26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9" name="Freeform 7">
              <a:extLst>
                <a:ext uri="{FF2B5EF4-FFF2-40B4-BE49-F238E27FC236}">
                  <a16:creationId xmlns:a16="http://schemas.microsoft.com/office/drawing/2014/main" id="{C8A57BE1-E543-C6D6-1FFA-C46825CFBD5F}"/>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Lst>
              <a:ahLst/>
              <a:cxnLst>
                <a:cxn ang="0">
                  <a:pos x="T0" y="T1"/>
                </a:cxn>
                <a:cxn ang="0">
                  <a:pos x="T2" y="T3"/>
                </a:cxn>
                <a:cxn ang="0">
                  <a:pos x="T4" y="T5"/>
                </a:cxn>
                <a:cxn ang="0">
                  <a:pos x="T6" y="T7"/>
                </a:cxn>
                <a:cxn ang="0">
                  <a:pos x="T8" y="T9"/>
                </a:cxn>
              </a:cxnLst>
              <a:rect l="0" t="0" r="r" b="b"/>
              <a:pathLst>
                <a:path w="491" h="567">
                  <a:moveTo>
                    <a:pt x="11" y="0"/>
                  </a:moveTo>
                  <a:lnTo>
                    <a:pt x="491" y="432"/>
                  </a:lnTo>
                  <a:lnTo>
                    <a:pt x="484" y="567"/>
                  </a:lnTo>
                  <a:lnTo>
                    <a:pt x="0" y="119"/>
                  </a:lnTo>
                  <a:lnTo>
                    <a:pt x="11"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0" name="Freeform 8">
              <a:extLst>
                <a:ext uri="{FF2B5EF4-FFF2-40B4-BE49-F238E27FC236}">
                  <a16:creationId xmlns:a16="http://schemas.microsoft.com/office/drawing/2014/main" id="{AAF523CA-91E3-B967-61EE-41B5E0F6AED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Lst>
              <a:ahLst/>
              <a:cxnLst>
                <a:cxn ang="0">
                  <a:pos x="T0" y="T1"/>
                </a:cxn>
                <a:cxn ang="0">
                  <a:pos x="T2" y="T3"/>
                </a:cxn>
                <a:cxn ang="0">
                  <a:pos x="T4" y="T5"/>
                </a:cxn>
                <a:cxn ang="0">
                  <a:pos x="T6" y="T7"/>
                </a:cxn>
                <a:cxn ang="0">
                  <a:pos x="T8" y="T9"/>
                </a:cxn>
              </a:cxnLst>
              <a:rect l="0" t="0" r="r" b="b"/>
              <a:pathLst>
                <a:path w="304" h="327">
                  <a:moveTo>
                    <a:pt x="304" y="0"/>
                  </a:moveTo>
                  <a:lnTo>
                    <a:pt x="304" y="96"/>
                  </a:lnTo>
                  <a:lnTo>
                    <a:pt x="0" y="327"/>
                  </a:lnTo>
                  <a:lnTo>
                    <a:pt x="18" y="181"/>
                  </a:lnTo>
                  <a:lnTo>
                    <a:pt x="304" y="0"/>
                  </a:lnTo>
                  <a:close/>
                </a:path>
              </a:pathLst>
            </a:custGeom>
            <a:solidFill>
              <a:srgbClr val="0000FF"/>
            </a:solidFill>
            <a:ln w="381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1" name="Freeform 9">
              <a:extLst>
                <a:ext uri="{FF2B5EF4-FFF2-40B4-BE49-F238E27FC236}">
                  <a16:creationId xmlns:a16="http://schemas.microsoft.com/office/drawing/2014/main" id="{516258B4-7782-B57F-D5D4-FD7D35AEE80D}"/>
                </a:ext>
              </a:extLst>
            </p:cNvPr>
            <p:cNvSpPr>
              <a:spLocks/>
            </p:cNvSpPr>
            <p:nvPr/>
          </p:nvSpPr>
          <p:spPr bwMode="auto">
            <a:xfrm>
              <a:off x="3504" y="2304"/>
              <a:ext cx="240" cy="336"/>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2" name="Freeform 10">
              <a:extLst>
                <a:ext uri="{FF2B5EF4-FFF2-40B4-BE49-F238E27FC236}">
                  <a16:creationId xmlns:a16="http://schemas.microsoft.com/office/drawing/2014/main" id="{F183189E-5BB0-3DB9-CBC1-5D73D582536F}"/>
                </a:ext>
              </a:extLst>
            </p:cNvPr>
            <p:cNvSpPr>
              <a:spLocks/>
            </p:cNvSpPr>
            <p:nvPr/>
          </p:nvSpPr>
          <p:spPr bwMode="auto">
            <a:xfrm>
              <a:off x="3312" y="2160"/>
              <a:ext cx="240"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sp>
          <p:nvSpPr>
            <p:cNvPr id="13" name="Freeform 11">
              <a:extLst>
                <a:ext uri="{FF2B5EF4-FFF2-40B4-BE49-F238E27FC236}">
                  <a16:creationId xmlns:a16="http://schemas.microsoft.com/office/drawing/2014/main" id="{4DD1A79F-988C-94B9-BEA8-4B5A50EFECF3}"/>
                </a:ext>
              </a:extLst>
            </p:cNvPr>
            <p:cNvSpPr>
              <a:spLocks/>
            </p:cNvSpPr>
            <p:nvPr/>
          </p:nvSpPr>
          <p:spPr bwMode="auto">
            <a:xfrm>
              <a:off x="3168" y="2016"/>
              <a:ext cx="192" cy="288"/>
            </a:xfrm>
            <a:custGeom>
              <a:avLst/>
              <a:gdLst>
                <a:gd name="T0" fmla="*/ 192 w 336"/>
                <a:gd name="T1" fmla="*/ 0 h 432"/>
                <a:gd name="T2" fmla="*/ 336 w 336"/>
                <a:gd name="T3" fmla="*/ 96 h 432"/>
                <a:gd name="T4" fmla="*/ 96 w 336"/>
                <a:gd name="T5" fmla="*/ 144 h 432"/>
                <a:gd name="T6" fmla="*/ 96 w 336"/>
                <a:gd name="T7" fmla="*/ 432 h 432"/>
                <a:gd name="T8" fmla="*/ 0 w 336"/>
                <a:gd name="T9" fmla="*/ 336 h 432"/>
                <a:gd name="T10" fmla="*/ 0 w 336"/>
                <a:gd name="T11" fmla="*/ 48 h 432"/>
                <a:gd name="T12" fmla="*/ 192 w 336"/>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175650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Crash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6</a:t>
            </a:fld>
            <a:endParaRPr lang="en-US" dirty="0"/>
          </a:p>
        </p:txBody>
      </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pic>
        <p:nvPicPr>
          <p:cNvPr id="90"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230" y="48971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91" name="Rounded Rectangular Callout 90"/>
          <p:cNvSpPr/>
          <p:nvPr/>
        </p:nvSpPr>
        <p:spPr bwMode="auto">
          <a:xfrm flipH="1">
            <a:off x="2209800" y="48152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2" name="Picture 8" descr="https://encrypted-tbn0.gstatic.com/images?q=tbn:ANd9GcSJzArL_USGi5Dtj9maTXmOjGQCh5lrzQpuGCCzr_piNsi1N-ZqPG8I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749" y="4862242"/>
            <a:ext cx="705688" cy="7200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1802" y="3633893"/>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Rounded Rectangular Callout 97"/>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9" name="Picture 4" descr="http://b2b.cbsimg.net/blogs/pear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389" y="2033051"/>
            <a:ext cx="543074" cy="68285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grpSp>
        <p:nvGrpSpPr>
          <p:cNvPr id="63" name="Group 38"/>
          <p:cNvGrpSpPr>
            <a:grpSpLocks/>
          </p:cNvGrpSpPr>
          <p:nvPr/>
        </p:nvGrpSpPr>
        <p:grpSpPr bwMode="auto">
          <a:xfrm>
            <a:off x="1753173" y="2575824"/>
            <a:ext cx="1509712" cy="908050"/>
            <a:chOff x="1295" y="669"/>
            <a:chExt cx="1115" cy="671"/>
          </a:xfrm>
          <a:effectLst>
            <a:glow rad="139700">
              <a:schemeClr val="accent3">
                <a:satMod val="175000"/>
                <a:alpha val="40000"/>
              </a:schemeClr>
            </a:glow>
          </a:effectLst>
        </p:grpSpPr>
        <p:sp>
          <p:nvSpPr>
            <p:cNvPr id="64" name="Freeform 39"/>
            <p:cNvSpPr>
              <a:spLocks/>
            </p:cNvSpPr>
            <p:nvPr/>
          </p:nvSpPr>
          <p:spPr bwMode="auto">
            <a:xfrm>
              <a:off x="1344" y="720"/>
              <a:ext cx="912" cy="480"/>
            </a:xfrm>
            <a:custGeom>
              <a:avLst/>
              <a:gdLst>
                <a:gd name="T0" fmla="*/ 0 w 912"/>
                <a:gd name="T1" fmla="*/ 0 h 624"/>
                <a:gd name="T2" fmla="*/ 384 w 912"/>
                <a:gd name="T3" fmla="*/ 369 h 624"/>
                <a:gd name="T4" fmla="*/ 912 w 912"/>
                <a:gd name="T5" fmla="*/ 36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bg1"/>
              </a:solidFill>
              <a:round/>
              <a:headEnd/>
              <a:tailEnd/>
            </a:ln>
          </p:spPr>
          <p:txBody>
            <a:bodyPr wrap="none" anchor="ctr"/>
            <a:lstStyle/>
            <a:p>
              <a:endParaRPr lang="en-US" dirty="0">
                <a:latin typeface="Arial" pitchFamily="34" charset="0"/>
              </a:endParaRPr>
            </a:p>
          </p:txBody>
        </p:sp>
        <p:sp>
          <p:nvSpPr>
            <p:cNvPr id="65" name="Rectangle 40"/>
            <p:cNvSpPr>
              <a:spLocks noChangeArrowheads="1"/>
            </p:cNvSpPr>
            <p:nvPr/>
          </p:nvSpPr>
          <p:spPr bwMode="auto">
            <a:xfrm>
              <a:off x="1728" y="1200"/>
              <a:ext cx="530" cy="140"/>
            </a:xfrm>
            <a:prstGeom prst="rect">
              <a:avLst/>
            </a:prstGeom>
            <a:solidFill>
              <a:srgbClr val="DDDDDD"/>
            </a:solidFill>
            <a:ln w="38100" algn="ctr">
              <a:solidFill>
                <a:schemeClr val="bg1"/>
              </a:solidFill>
              <a:miter lim="800000"/>
              <a:headEnd/>
              <a:tailEnd/>
            </a:ln>
          </p:spPr>
          <p:txBody>
            <a:bodyPr wrap="none" anchor="ctr"/>
            <a:lstStyle/>
            <a:p>
              <a:endParaRPr lang="en-US" dirty="0">
                <a:latin typeface="Arial" pitchFamily="34" charset="0"/>
              </a:endParaRPr>
            </a:p>
          </p:txBody>
        </p:sp>
        <p:sp>
          <p:nvSpPr>
            <p:cNvPr id="66"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bg1"/>
              </a:solidFill>
              <a:round/>
              <a:headEnd/>
              <a:tailEnd/>
            </a:ln>
          </p:spPr>
          <p:txBody>
            <a:bodyPr wrap="none" anchor="ctr"/>
            <a:lstStyle/>
            <a:p>
              <a:endParaRPr lang="en-US" dirty="0">
                <a:latin typeface="Arial" pitchFamily="34" charset="0"/>
              </a:endParaRPr>
            </a:p>
          </p:txBody>
        </p:sp>
        <p:sp>
          <p:nvSpPr>
            <p:cNvPr id="67"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sp>
          <p:nvSpPr>
            <p:cNvPr id="68" name="Freeform 43"/>
            <p:cNvSpPr>
              <a:spLocks/>
            </p:cNvSpPr>
            <p:nvPr/>
          </p:nvSpPr>
          <p:spPr bwMode="auto">
            <a:xfrm>
              <a:off x="1309" y="789"/>
              <a:ext cx="419" cy="245"/>
            </a:xfrm>
            <a:custGeom>
              <a:avLst/>
              <a:gdLst>
                <a:gd name="T0" fmla="*/ 206 w 537"/>
                <a:gd name="T1" fmla="*/ 120 h 359"/>
                <a:gd name="T2" fmla="*/ 210 w 537"/>
                <a:gd name="T3" fmla="*/ 156 h 359"/>
                <a:gd name="T4" fmla="*/ 100 w 537"/>
                <a:gd name="T5" fmla="*/ 167 h 359"/>
                <a:gd name="T6" fmla="*/ 0 w 537"/>
                <a:gd name="T7" fmla="*/ 82 h 359"/>
                <a:gd name="T8" fmla="*/ 171 w 537"/>
                <a:gd name="T9" fmla="*/ 0 h 359"/>
                <a:gd name="T10" fmla="*/ 327 w 537"/>
                <a:gd name="T11" fmla="*/ 57 h 359"/>
                <a:gd name="T12" fmla="*/ 307 w 537"/>
                <a:gd name="T13" fmla="*/ 71 h 359"/>
                <a:gd name="T14" fmla="*/ 167 w 537"/>
                <a:gd name="T15" fmla="*/ 35 h 359"/>
                <a:gd name="T16" fmla="*/ 55 w 537"/>
                <a:gd name="T17" fmla="*/ 82 h 359"/>
                <a:gd name="T18" fmla="*/ 123 w 537"/>
                <a:gd name="T19" fmla="*/ 141 h 359"/>
                <a:gd name="T20" fmla="*/ 206 w 537"/>
                <a:gd name="T21" fmla="*/ 12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sp>
          <p:nvSpPr>
            <p:cNvPr id="69" name="Freeform 44"/>
            <p:cNvSpPr>
              <a:spLocks/>
            </p:cNvSpPr>
            <p:nvPr/>
          </p:nvSpPr>
          <p:spPr bwMode="auto">
            <a:xfrm>
              <a:off x="1295" y="672"/>
              <a:ext cx="320" cy="240"/>
            </a:xfrm>
            <a:custGeom>
              <a:avLst/>
              <a:gdLst>
                <a:gd name="T0" fmla="*/ 120 w 537"/>
                <a:gd name="T1" fmla="*/ 115 h 359"/>
                <a:gd name="T2" fmla="*/ 123 w 537"/>
                <a:gd name="T3" fmla="*/ 150 h 359"/>
                <a:gd name="T4" fmla="*/ 58 w 537"/>
                <a:gd name="T5" fmla="*/ 160 h 359"/>
                <a:gd name="T6" fmla="*/ 0 w 537"/>
                <a:gd name="T7" fmla="*/ 79 h 359"/>
                <a:gd name="T8" fmla="*/ 100 w 537"/>
                <a:gd name="T9" fmla="*/ 0 h 359"/>
                <a:gd name="T10" fmla="*/ 191 w 537"/>
                <a:gd name="T11" fmla="*/ 55 h 359"/>
                <a:gd name="T12" fmla="*/ 179 w 537"/>
                <a:gd name="T13" fmla="*/ 68 h 359"/>
                <a:gd name="T14" fmla="*/ 97 w 537"/>
                <a:gd name="T15" fmla="*/ 33 h 359"/>
                <a:gd name="T16" fmla="*/ 32 w 537"/>
                <a:gd name="T17" fmla="*/ 79 h 359"/>
                <a:gd name="T18" fmla="*/ 72 w 537"/>
                <a:gd name="T19" fmla="*/ 136 h 359"/>
                <a:gd name="T20" fmla="*/ 120 w 537"/>
                <a:gd name="T21" fmla="*/ 115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sp>
          <p:nvSpPr>
            <p:cNvPr id="70"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sp>
          <p:nvSpPr>
            <p:cNvPr id="71"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sp>
          <p:nvSpPr>
            <p:cNvPr id="73"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bg1"/>
              </a:solidFill>
              <a:round/>
              <a:headEnd/>
              <a:tailEnd/>
            </a:ln>
          </p:spPr>
          <p:txBody>
            <a:bodyPr wrap="none" anchor="ctr"/>
            <a:lstStyle/>
            <a:p>
              <a:endParaRPr lang="en-US" dirty="0">
                <a:latin typeface="Arial" pitchFamily="34" charset="0"/>
              </a:endParaRPr>
            </a:p>
          </p:txBody>
        </p:sp>
      </p:grpSp>
      <p:sp>
        <p:nvSpPr>
          <p:cNvPr id="50" name="Rounded Rectangular Callout 49"/>
          <p:cNvSpPr/>
          <p:nvPr/>
        </p:nvSpPr>
        <p:spPr bwMode="auto">
          <a:xfrm>
            <a:off x="3294729" y="176340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51"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8181" y="1910574"/>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3" name="Group 60">
            <a:extLst>
              <a:ext uri="{FF2B5EF4-FFF2-40B4-BE49-F238E27FC236}">
                <a16:creationId xmlns:a16="http://schemas.microsoft.com/office/drawing/2014/main" id="{3ACF5FCE-BC59-0E66-779B-5DA5CE4FC027}"/>
              </a:ext>
            </a:extLst>
          </p:cNvPr>
          <p:cNvGrpSpPr>
            <a:grpSpLocks/>
          </p:cNvGrpSpPr>
          <p:nvPr/>
        </p:nvGrpSpPr>
        <p:grpSpPr bwMode="auto">
          <a:xfrm flipH="1">
            <a:off x="5657430" y="2605193"/>
            <a:ext cx="1447800" cy="1295400"/>
            <a:chOff x="3168" y="1824"/>
            <a:chExt cx="912" cy="816"/>
          </a:xfrm>
          <a:effectLst>
            <a:glow rad="139700">
              <a:schemeClr val="accent3">
                <a:satMod val="175000"/>
                <a:alpha val="40000"/>
              </a:schemeClr>
            </a:glow>
          </a:effectLst>
        </p:grpSpPr>
        <p:sp>
          <p:nvSpPr>
            <p:cNvPr id="5" name="Freeform 61">
              <a:extLst>
                <a:ext uri="{FF2B5EF4-FFF2-40B4-BE49-F238E27FC236}">
                  <a16:creationId xmlns:a16="http://schemas.microsoft.com/office/drawing/2014/main" id="{070EAF76-CCC3-32E1-A11D-A30215F46A37}"/>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6" name="Freeform 62">
              <a:extLst>
                <a:ext uri="{FF2B5EF4-FFF2-40B4-BE49-F238E27FC236}">
                  <a16:creationId xmlns:a16="http://schemas.microsoft.com/office/drawing/2014/main" id="{58BB464D-13EF-EAE3-8A36-C4B46B4FD26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8" name="Freeform 63">
              <a:extLst>
                <a:ext uri="{FF2B5EF4-FFF2-40B4-BE49-F238E27FC236}">
                  <a16:creationId xmlns:a16="http://schemas.microsoft.com/office/drawing/2014/main" id="{9E7D2801-83BF-60AD-4E6D-B81F2B7C329C}"/>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0" name="Freeform 64">
              <a:extLst>
                <a:ext uri="{FF2B5EF4-FFF2-40B4-BE49-F238E27FC236}">
                  <a16:creationId xmlns:a16="http://schemas.microsoft.com/office/drawing/2014/main" id="{107D2636-D243-EEB1-70E9-6BEF579D18C7}"/>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1"/>
              </a:solidFill>
              <a:round/>
              <a:headEnd/>
              <a:tailEnd/>
            </a:ln>
          </p:spPr>
          <p:txBody>
            <a:bodyPr wrap="none" anchor="ctr"/>
            <a:lstStyle/>
            <a:p>
              <a:endParaRPr lang="en-US"/>
            </a:p>
          </p:txBody>
        </p:sp>
        <p:sp>
          <p:nvSpPr>
            <p:cNvPr id="11" name="Freeform 65">
              <a:extLst>
                <a:ext uri="{FF2B5EF4-FFF2-40B4-BE49-F238E27FC236}">
                  <a16:creationId xmlns:a16="http://schemas.microsoft.com/office/drawing/2014/main" id="{3320570A-1011-8D3C-AED8-AD03BDF8922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1"/>
              </a:solidFill>
              <a:round/>
              <a:headEnd/>
              <a:tailEnd/>
            </a:ln>
          </p:spPr>
          <p:txBody>
            <a:bodyPr wrap="none" anchor="ctr"/>
            <a:lstStyle/>
            <a:p>
              <a:endParaRPr lang="en-US"/>
            </a:p>
          </p:txBody>
        </p:sp>
        <p:sp>
          <p:nvSpPr>
            <p:cNvPr id="12" name="Freeform 66">
              <a:extLst>
                <a:ext uri="{FF2B5EF4-FFF2-40B4-BE49-F238E27FC236}">
                  <a16:creationId xmlns:a16="http://schemas.microsoft.com/office/drawing/2014/main" id="{E49A8A78-1450-287A-E900-C224EF26550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1"/>
              </a:solidFill>
              <a:round/>
              <a:headEnd/>
              <a:tailEnd/>
            </a:ln>
          </p:spPr>
          <p:txBody>
            <a:bodyPr wrap="none" anchor="ctr"/>
            <a:lstStyle/>
            <a:p>
              <a:endParaRPr lang="en-US"/>
            </a:p>
          </p:txBody>
        </p:sp>
        <p:sp>
          <p:nvSpPr>
            <p:cNvPr id="13" name="Freeform 67">
              <a:extLst>
                <a:ext uri="{FF2B5EF4-FFF2-40B4-BE49-F238E27FC236}">
                  <a16:creationId xmlns:a16="http://schemas.microsoft.com/office/drawing/2014/main" id="{796C69EA-0526-B62E-EAA3-3378C6450C63}"/>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4" name="Freeform 68">
              <a:extLst>
                <a:ext uri="{FF2B5EF4-FFF2-40B4-BE49-F238E27FC236}">
                  <a16:creationId xmlns:a16="http://schemas.microsoft.com/office/drawing/2014/main" id="{DFED1AD9-E4E8-F24B-D7C5-CF742568919C}"/>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5" name="Freeform 69">
              <a:extLst>
                <a:ext uri="{FF2B5EF4-FFF2-40B4-BE49-F238E27FC236}">
                  <a16:creationId xmlns:a16="http://schemas.microsoft.com/office/drawing/2014/main" id="{B8F07238-1690-29B4-DC22-726A8D63497E}"/>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grpSp>
        <p:nvGrpSpPr>
          <p:cNvPr id="16" name="Group 39">
            <a:extLst>
              <a:ext uri="{FF2B5EF4-FFF2-40B4-BE49-F238E27FC236}">
                <a16:creationId xmlns:a16="http://schemas.microsoft.com/office/drawing/2014/main" id="{08723799-6F5B-F793-779D-2F33938E9E2D}"/>
              </a:ext>
            </a:extLst>
          </p:cNvPr>
          <p:cNvGrpSpPr>
            <a:grpSpLocks/>
          </p:cNvGrpSpPr>
          <p:nvPr/>
        </p:nvGrpSpPr>
        <p:grpSpPr bwMode="auto">
          <a:xfrm>
            <a:off x="3867569" y="5143351"/>
            <a:ext cx="1146175" cy="1000125"/>
            <a:chOff x="1043" y="2546"/>
            <a:chExt cx="869" cy="740"/>
          </a:xfrm>
          <a:effectLst>
            <a:glow rad="139700">
              <a:schemeClr val="accent3">
                <a:satMod val="175000"/>
                <a:alpha val="40000"/>
              </a:schemeClr>
            </a:glow>
          </a:effectLst>
        </p:grpSpPr>
        <p:sp>
          <p:nvSpPr>
            <p:cNvPr id="17" name="Freeform 40">
              <a:extLst>
                <a:ext uri="{FF2B5EF4-FFF2-40B4-BE49-F238E27FC236}">
                  <a16:creationId xmlns:a16="http://schemas.microsoft.com/office/drawing/2014/main" id="{C81C9DDF-7658-D6C1-707D-AA8C1704F824}"/>
                </a:ext>
              </a:extLst>
            </p:cNvPr>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18" name="Freeform 41">
              <a:extLst>
                <a:ext uri="{FF2B5EF4-FFF2-40B4-BE49-F238E27FC236}">
                  <a16:creationId xmlns:a16="http://schemas.microsoft.com/office/drawing/2014/main" id="{E4251DE5-D33A-D1ED-F9B1-D5F6C0484E55}"/>
                </a:ext>
              </a:extLst>
            </p:cNvPr>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19" name="Freeform 42">
              <a:extLst>
                <a:ext uri="{FF2B5EF4-FFF2-40B4-BE49-F238E27FC236}">
                  <a16:creationId xmlns:a16="http://schemas.microsoft.com/office/drawing/2014/main" id="{DFD533CF-350B-8D32-0682-D6D80CC9D61D}"/>
                </a:ext>
              </a:extLst>
            </p:cNvPr>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20" name="Freeform 43">
              <a:extLst>
                <a:ext uri="{FF2B5EF4-FFF2-40B4-BE49-F238E27FC236}">
                  <a16:creationId xmlns:a16="http://schemas.microsoft.com/office/drawing/2014/main" id="{2EC6389C-C19D-CDC0-C323-0A885E424CDE}"/>
                </a:ext>
              </a:extLst>
            </p:cNvPr>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21" name="AutoShape 44">
              <a:extLst>
                <a:ext uri="{FF2B5EF4-FFF2-40B4-BE49-F238E27FC236}">
                  <a16:creationId xmlns:a16="http://schemas.microsoft.com/office/drawing/2014/main" id="{02289370-9AF0-049D-BB3E-EBBC519AA6A4}"/>
                </a:ext>
              </a:extLst>
            </p:cNvPr>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bg1"/>
              </a:solidFill>
              <a:miter lim="800000"/>
              <a:headEnd/>
              <a:tailEnd/>
            </a:ln>
          </p:spPr>
          <p:txBody>
            <a:bodyPr rot="10800000" wrap="none" anchor="ctr"/>
            <a:lstStyle/>
            <a:p>
              <a:endParaRPr lang="en-US"/>
            </a:p>
          </p:txBody>
        </p:sp>
        <p:sp>
          <p:nvSpPr>
            <p:cNvPr id="22" name="Rectangle 45">
              <a:extLst>
                <a:ext uri="{FF2B5EF4-FFF2-40B4-BE49-F238E27FC236}">
                  <a16:creationId xmlns:a16="http://schemas.microsoft.com/office/drawing/2014/main" id="{43BF903A-4DC8-3D36-5024-6FB7FC8E04CC}"/>
                </a:ext>
              </a:extLst>
            </p:cNvPr>
            <p:cNvSpPr>
              <a:spLocks noChangeArrowheads="1"/>
            </p:cNvSpPr>
            <p:nvPr/>
          </p:nvSpPr>
          <p:spPr bwMode="auto">
            <a:xfrm>
              <a:off x="1163" y="3110"/>
              <a:ext cx="657" cy="157"/>
            </a:xfrm>
            <a:prstGeom prst="rect">
              <a:avLst/>
            </a:prstGeom>
            <a:solidFill>
              <a:srgbClr val="9966FF"/>
            </a:solidFill>
            <a:ln w="38100">
              <a:solidFill>
                <a:schemeClr val="bg1"/>
              </a:solidFill>
              <a:miter lim="800000"/>
              <a:headEnd/>
              <a:tailEnd/>
            </a:ln>
          </p:spPr>
          <p:txBody>
            <a:bodyPr wrap="none" anchor="ctr"/>
            <a:lstStyle/>
            <a:p>
              <a:endParaRPr lang="en-US"/>
            </a:p>
          </p:txBody>
        </p:sp>
        <p:sp>
          <p:nvSpPr>
            <p:cNvPr id="23" name="Freeform 46">
              <a:extLst>
                <a:ext uri="{FF2B5EF4-FFF2-40B4-BE49-F238E27FC236}">
                  <a16:creationId xmlns:a16="http://schemas.microsoft.com/office/drawing/2014/main" id="{6C4EDF54-E1FC-573A-345A-11C4E4CDD351}"/>
                </a:ext>
              </a:extLst>
            </p:cNvPr>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sp>
          <p:nvSpPr>
            <p:cNvPr id="24" name="Freeform 47">
              <a:extLst>
                <a:ext uri="{FF2B5EF4-FFF2-40B4-BE49-F238E27FC236}">
                  <a16:creationId xmlns:a16="http://schemas.microsoft.com/office/drawing/2014/main" id="{41BFB303-42B2-7B8E-224F-C5035D0239C4}"/>
                </a:ext>
              </a:extLst>
            </p:cNvPr>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bg1"/>
            </a:solidFill>
            <a:ln w="9525">
              <a:solidFill>
                <a:schemeClr val="bg1"/>
              </a:solidFill>
              <a:round/>
              <a:headEnd/>
              <a:tailEnd/>
            </a:ln>
          </p:spPr>
          <p:txBody>
            <a:bodyPr wrap="none" anchor="ctr"/>
            <a:lstStyle/>
            <a:p>
              <a:endParaRPr lang="en-US"/>
            </a:p>
          </p:txBody>
        </p:sp>
      </p:grpSp>
    </p:spTree>
    <p:extLst>
      <p:ext uri="{BB962C8B-B14F-4D97-AF65-F5344CB8AC3E}">
        <p14:creationId xmlns:p14="http://schemas.microsoft.com/office/powerpoint/2010/main" val="3136827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Pacemaker</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sp>
        <p:nvSpPr>
          <p:cNvPr id="4" name="TextBox 3"/>
          <p:cNvSpPr txBox="1"/>
          <p:nvPr/>
        </p:nvSpPr>
        <p:spPr bwMode="auto">
          <a:xfrm>
            <a:off x="839625" y="1837322"/>
            <a:ext cx="274466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Picking a leader</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bwMode="auto">
          <a:xfrm>
            <a:off x="839625" y="3559176"/>
            <a:ext cx="3023585"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What to propose?</a:t>
            </a:r>
          </a:p>
        </p:txBody>
      </p:sp>
      <p:sp>
        <p:nvSpPr>
          <p:cNvPr id="6" name="TextBox 3"/>
          <p:cNvSpPr txBox="1"/>
          <p:nvPr/>
        </p:nvSpPr>
        <p:spPr bwMode="auto">
          <a:xfrm>
            <a:off x="2082943" y="2678405"/>
            <a:ext cx="2167581"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Round-robin</a:t>
            </a:r>
          </a:p>
        </p:txBody>
      </p:sp>
      <p:sp>
        <p:nvSpPr>
          <p:cNvPr id="7" name="TextBox 6"/>
          <p:cNvSpPr txBox="1"/>
          <p:nvPr/>
        </p:nvSpPr>
        <p:spPr bwMode="auto">
          <a:xfrm>
            <a:off x="2082943" y="4360571"/>
            <a:ext cx="454964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Get QCs from </a:t>
            </a:r>
            <a:r>
              <a:rPr lang="en-US" sz="2800" dirty="0">
                <a:solidFill>
                  <a:schemeClr val="tx1"/>
                </a:solidFill>
                <a:latin typeface="Arial" panose="020B0604020202020204" pitchFamily="34" charset="0"/>
                <a:cs typeface="Arial" panose="020B0604020202020204" pitchFamily="34" charset="0"/>
              </a:rPr>
              <a:t>2</a:t>
            </a:r>
            <a:r>
              <a:rPr lang="en-US" sz="2800" i="1" dirty="0">
                <a:solidFill>
                  <a:schemeClr val="tx1"/>
                </a:solidFill>
                <a:latin typeface="Arial" panose="020B0604020202020204" pitchFamily="34" charset="0"/>
                <a:cs typeface="Arial" panose="020B0604020202020204" pitchFamily="34" charset="0"/>
              </a:rPr>
              <a:t>f</a:t>
            </a:r>
            <a:r>
              <a:rPr lang="en-US" sz="2800" dirty="0">
                <a:solidFill>
                  <a:schemeClr val="tx1"/>
                </a:solidFill>
                <a:latin typeface="Arial" panose="020B0604020202020204" pitchFamily="34" charset="0"/>
                <a:cs typeface="Arial" panose="020B0604020202020204" pitchFamily="34" charset="0"/>
              </a:rPr>
              <a:t>+1</a:t>
            </a:r>
            <a:r>
              <a:rPr lang="en-US" sz="2800" dirty="0">
                <a:solidFill>
                  <a:srgbClr val="FFFF00"/>
                </a:solidFill>
                <a:latin typeface="Arial" panose="020B0604020202020204" pitchFamily="34" charset="0"/>
                <a:cs typeface="Arial" panose="020B0604020202020204" pitchFamily="34" charset="0"/>
              </a:rPr>
              <a:t> replicas</a:t>
            </a:r>
          </a:p>
        </p:txBody>
      </p:sp>
      <p:sp>
        <p:nvSpPr>
          <p:cNvPr id="8" name="TextBox 7"/>
          <p:cNvSpPr txBox="1"/>
          <p:nvPr/>
        </p:nvSpPr>
        <p:spPr bwMode="auto">
          <a:xfrm>
            <a:off x="2082943" y="5201654"/>
            <a:ext cx="3719288"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Extend from latest QC</a:t>
            </a:r>
          </a:p>
        </p:txBody>
      </p:sp>
    </p:spTree>
    <p:extLst>
      <p:ext uri="{BB962C8B-B14F-4D97-AF65-F5344CB8AC3E}">
        <p14:creationId xmlns:p14="http://schemas.microsoft.com/office/powerpoint/2010/main" val="243504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See Paper for Full Spec</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sp>
        <p:nvSpPr>
          <p:cNvPr id="4" name="TextBox 3"/>
          <p:cNvSpPr txBox="1"/>
          <p:nvPr/>
        </p:nvSpPr>
        <p:spPr bwMode="auto">
          <a:xfrm>
            <a:off x="1474550" y="3167390"/>
            <a:ext cx="619490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CCECFF"/>
                </a:solidFill>
                <a:latin typeface="Arial" panose="020B0604020202020204" pitchFamily="34" charset="0"/>
                <a:cs typeface="Arial" panose="020B0604020202020204" pitchFamily="34" charset="0"/>
                <a:hlinkClick r:id="rId2"/>
              </a:rPr>
              <a:t>https://arxiv.org/pdf/1803.05069.pdf</a:t>
            </a:r>
            <a:endParaRPr lang="en-US" sz="2800" b="1" dirty="0">
              <a:solidFill>
                <a:srgbClr val="CCEC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551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524C-95DF-C2F5-4984-83A91DEC4702}"/>
              </a:ext>
            </a:extLst>
          </p:cNvPr>
          <p:cNvSpPr>
            <a:spLocks noGrp="1"/>
          </p:cNvSpPr>
          <p:nvPr>
            <p:ph type="title"/>
          </p:nvPr>
        </p:nvSpPr>
        <p:spPr/>
        <p:txBody>
          <a:bodyPr/>
          <a:lstStyle/>
          <a:p>
            <a:r>
              <a:rPr lang="en-US" dirty="0">
                <a:solidFill>
                  <a:srgbClr val="FFFF00"/>
                </a:solidFill>
              </a:rPr>
              <a:t>Blockchains vs </a:t>
            </a:r>
            <a:r>
              <a:rPr lang="en-US" dirty="0" err="1">
                <a:solidFill>
                  <a:srgbClr val="FFFF00"/>
                </a:solidFill>
              </a:rPr>
              <a:t>BlockDAGs</a:t>
            </a:r>
            <a:endParaRPr lang="en-US" dirty="0">
              <a:solidFill>
                <a:srgbClr val="FFFF00"/>
              </a:solidFill>
            </a:endParaRPr>
          </a:p>
        </p:txBody>
      </p:sp>
      <p:sp>
        <p:nvSpPr>
          <p:cNvPr id="3" name="Slide Number Placeholder 2">
            <a:extLst>
              <a:ext uri="{FF2B5EF4-FFF2-40B4-BE49-F238E27FC236}">
                <a16:creationId xmlns:a16="http://schemas.microsoft.com/office/drawing/2014/main" id="{25561BE5-4E6B-7B81-35A5-DAFB3F8A10D0}"/>
              </a:ext>
            </a:extLst>
          </p:cNvPr>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spTree>
    <p:extLst>
      <p:ext uri="{BB962C8B-B14F-4D97-AF65-F5344CB8AC3E}">
        <p14:creationId xmlns:p14="http://schemas.microsoft.com/office/powerpoint/2010/main" val="3380333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00"/>
                </a:solidFill>
              </a:rPr>
              <a:t>A Blockchain is just a</a:t>
            </a:r>
            <a:br>
              <a:rPr lang="en-US" dirty="0">
                <a:solidFill>
                  <a:srgbClr val="FFFF00"/>
                </a:solidFill>
              </a:rPr>
            </a:br>
            <a:r>
              <a:rPr lang="en-US" dirty="0">
                <a:solidFill>
                  <a:srgbClr val="FFFF00"/>
                </a:solidFill>
              </a:rPr>
              <a:t>distributed ledger</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63</a:t>
            </a:fld>
            <a:endParaRPr lang="en-US" dirty="0"/>
          </a:p>
        </p:txBody>
      </p:sp>
      <p:pic>
        <p:nvPicPr>
          <p:cNvPr id="14338" name="Picture 2"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2" y="2049463"/>
            <a:ext cx="8768078" cy="379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854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672DF-7031-7C25-1EC3-F161289C6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7B0C7-A0BF-D3FD-D7A7-ACACAFD5FE99}"/>
              </a:ext>
            </a:extLst>
          </p:cNvPr>
          <p:cNvSpPr>
            <a:spLocks noGrp="1"/>
          </p:cNvSpPr>
          <p:nvPr>
            <p:ph type="title"/>
          </p:nvPr>
        </p:nvSpPr>
        <p:spPr/>
        <p:txBody>
          <a:bodyPr/>
          <a:lstStyle/>
          <a:p>
            <a:r>
              <a:rPr lang="en-US" dirty="0">
                <a:solidFill>
                  <a:srgbClr val="FFFF00"/>
                </a:solidFill>
              </a:rPr>
              <a:t>Literally …</a:t>
            </a:r>
          </a:p>
        </p:txBody>
      </p:sp>
      <p:sp>
        <p:nvSpPr>
          <p:cNvPr id="3" name="Slide Number Placeholder 2">
            <a:extLst>
              <a:ext uri="{FF2B5EF4-FFF2-40B4-BE49-F238E27FC236}">
                <a16:creationId xmlns:a16="http://schemas.microsoft.com/office/drawing/2014/main" id="{A76F3C7B-8DC5-6DCB-2775-9B7E649E4358}"/>
              </a:ext>
            </a:extLst>
          </p:cNvPr>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
        <p:nvSpPr>
          <p:cNvPr id="4" name="Vertical Scroll 25">
            <a:extLst>
              <a:ext uri="{FF2B5EF4-FFF2-40B4-BE49-F238E27FC236}">
                <a16:creationId xmlns:a16="http://schemas.microsoft.com/office/drawing/2014/main" id="{5367D990-AC4C-E43C-1DF3-7412CBFF7768}"/>
              </a:ext>
            </a:extLst>
          </p:cNvPr>
          <p:cNvSpPr/>
          <p:nvPr/>
        </p:nvSpPr>
        <p:spPr>
          <a:xfrm>
            <a:off x="824552" y="2517173"/>
            <a:ext cx="2673824" cy="2191303"/>
          </a:xfrm>
          <a:prstGeom prst="verticalScroll">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a:solidFill>
                  <a:srgbClr val="FFFF00"/>
                </a:solidFill>
                <a:latin typeface="Calibri" panose="020F0502020204030204" pitchFamily="34" charset="0"/>
                <a:cs typeface="Calibri" panose="020F0502020204030204" pitchFamily="34" charset="0"/>
              </a:rPr>
              <a:t>This happened</a:t>
            </a:r>
          </a:p>
        </p:txBody>
      </p:sp>
      <p:sp>
        <p:nvSpPr>
          <p:cNvPr id="7" name="Right Arrow 11">
            <a:extLst>
              <a:ext uri="{FF2B5EF4-FFF2-40B4-BE49-F238E27FC236}">
                <a16:creationId xmlns:a16="http://schemas.microsoft.com/office/drawing/2014/main" id="{090C6F49-A7FB-464C-10A5-BB4CD208C983}"/>
              </a:ext>
            </a:extLst>
          </p:cNvPr>
          <p:cNvSpPr/>
          <p:nvPr/>
        </p:nvSpPr>
        <p:spPr>
          <a:xfrm>
            <a:off x="3390189" y="3155624"/>
            <a:ext cx="766549" cy="9144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Right Arrow 11">
            <a:extLst>
              <a:ext uri="{FF2B5EF4-FFF2-40B4-BE49-F238E27FC236}">
                <a16:creationId xmlns:a16="http://schemas.microsoft.com/office/drawing/2014/main" id="{15FAEF38-007A-994A-0A61-598AACCD2A8D}"/>
              </a:ext>
            </a:extLst>
          </p:cNvPr>
          <p:cNvSpPr/>
          <p:nvPr/>
        </p:nvSpPr>
        <p:spPr>
          <a:xfrm>
            <a:off x="6614188" y="3155624"/>
            <a:ext cx="766549" cy="914400"/>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Vertical Scroll 25">
            <a:extLst>
              <a:ext uri="{FF2B5EF4-FFF2-40B4-BE49-F238E27FC236}">
                <a16:creationId xmlns:a16="http://schemas.microsoft.com/office/drawing/2014/main" id="{5461232D-17C4-74B3-A1D2-8A8AF2B9E6A3}"/>
              </a:ext>
            </a:extLst>
          </p:cNvPr>
          <p:cNvSpPr/>
          <p:nvPr/>
        </p:nvSpPr>
        <p:spPr>
          <a:xfrm>
            <a:off x="4048551" y="2517173"/>
            <a:ext cx="2673824" cy="2191303"/>
          </a:xfrm>
          <a:prstGeom prst="verticalScroll">
            <a:avLst/>
          </a:prstGeom>
          <a:solidFill>
            <a:schemeClr val="bg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a:solidFill>
                  <a:srgbClr val="FFFF00"/>
                </a:solidFill>
                <a:latin typeface="Calibri" panose="020F0502020204030204" pitchFamily="34" charset="0"/>
                <a:cs typeface="Calibri" panose="020F0502020204030204" pitchFamily="34" charset="0"/>
              </a:rPr>
              <a:t>This happened</a:t>
            </a:r>
          </a:p>
        </p:txBody>
      </p:sp>
      <p:sp>
        <p:nvSpPr>
          <p:cNvPr id="10" name="Vertical Scroll 25">
            <a:extLst>
              <a:ext uri="{FF2B5EF4-FFF2-40B4-BE49-F238E27FC236}">
                <a16:creationId xmlns:a16="http://schemas.microsoft.com/office/drawing/2014/main" id="{53133EBA-F36F-7552-87FF-CAD9696122D9}"/>
              </a:ext>
            </a:extLst>
          </p:cNvPr>
          <p:cNvSpPr/>
          <p:nvPr/>
        </p:nvSpPr>
        <p:spPr>
          <a:xfrm>
            <a:off x="7272549" y="2517173"/>
            <a:ext cx="2673824" cy="2191303"/>
          </a:xfrm>
          <a:prstGeom prst="verticalScroll">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dirty="0">
                <a:solidFill>
                  <a:srgbClr val="FFFF00"/>
                </a:solidFill>
                <a:latin typeface="Calibri" panose="020F0502020204030204" pitchFamily="34" charset="0"/>
                <a:cs typeface="Calibri" panose="020F0502020204030204" pitchFamily="34" charset="0"/>
              </a:rPr>
              <a:t>This happened</a:t>
            </a:r>
          </a:p>
        </p:txBody>
      </p:sp>
    </p:spTree>
    <p:extLst>
      <p:ext uri="{BB962C8B-B14F-4D97-AF65-F5344CB8AC3E}">
        <p14:creationId xmlns:p14="http://schemas.microsoft.com/office/powerpoint/2010/main" val="1190773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F38A5-918C-B527-CBB0-AEE06690629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857BA-D8D8-AEA6-CC59-3762F7074F67}"/>
              </a:ext>
            </a:extLst>
          </p:cNvPr>
          <p:cNvSpPr>
            <a:spLocks noGrp="1"/>
          </p:cNvSpPr>
          <p:nvPr>
            <p:ph type="sldNum" sz="quarter" idx="11"/>
          </p:nvPr>
        </p:nvSpPr>
        <p:spPr/>
        <p:txBody>
          <a:bodyPr/>
          <a:lstStyle/>
          <a:p>
            <a:pPr>
              <a:defRPr/>
            </a:pPr>
            <a:fld id="{FE25F947-77F5-4CA6-8472-B4B2967773ED}" type="slidenum">
              <a:rPr lang="x-none" smtClean="0"/>
              <a:pPr>
                <a:defRPr/>
              </a:pPr>
              <a:t>65</a:t>
            </a:fld>
            <a:endParaRPr lang="en-US" dirty="0"/>
          </a:p>
        </p:txBody>
      </p:sp>
      <p:pic>
        <p:nvPicPr>
          <p:cNvPr id="6" name="Picture 2" descr="Pink Hard Hat Clip Art">
            <a:extLst>
              <a:ext uri="{FF2B5EF4-FFF2-40B4-BE49-F238E27FC236}">
                <a16:creationId xmlns:a16="http://schemas.microsoft.com/office/drawing/2014/main" id="{7C88A6CE-6545-80E5-917C-133BE6844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83801C8B-482A-524E-3247-E55404C68A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3A586864-30B4-6B50-DF8D-B954FBDCD6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30B43B17-9C1D-B423-373A-7F22FA8F0C17}"/>
              </a:ext>
            </a:extLst>
          </p:cNvPr>
          <p:cNvSpPr>
            <a:spLocks noGrp="1"/>
          </p:cNvSpPr>
          <p:nvPr>
            <p:ph type="title"/>
          </p:nvPr>
        </p:nvSpPr>
        <p:spPr/>
        <p:txBody>
          <a:bodyPr/>
          <a:lstStyle/>
          <a:p>
            <a:r>
              <a:rPr lang="en-US" dirty="0">
                <a:solidFill>
                  <a:srgbClr val="FFFF00"/>
                </a:solidFill>
              </a:rPr>
              <a:t>PoW Miners add new blocks</a:t>
            </a:r>
          </a:p>
        </p:txBody>
      </p:sp>
      <p:grpSp>
        <p:nvGrpSpPr>
          <p:cNvPr id="31" name="Group 30">
            <a:extLst>
              <a:ext uri="{FF2B5EF4-FFF2-40B4-BE49-F238E27FC236}">
                <a16:creationId xmlns:a16="http://schemas.microsoft.com/office/drawing/2014/main" id="{A3C8A6D5-EF18-D04A-B657-6CC685F7BEA3}"/>
              </a:ext>
            </a:extLst>
          </p:cNvPr>
          <p:cNvGrpSpPr/>
          <p:nvPr/>
        </p:nvGrpSpPr>
        <p:grpSpPr>
          <a:xfrm>
            <a:off x="3629025" y="1842932"/>
            <a:ext cx="4339365" cy="639604"/>
            <a:chOff x="3000375" y="2927436"/>
            <a:chExt cx="4339365" cy="639604"/>
          </a:xfrm>
        </p:grpSpPr>
        <p:sp>
          <p:nvSpPr>
            <p:cNvPr id="24" name="Vertical Scroll 25">
              <a:extLst>
                <a:ext uri="{FF2B5EF4-FFF2-40B4-BE49-F238E27FC236}">
                  <a16:creationId xmlns:a16="http://schemas.microsoft.com/office/drawing/2014/main" id="{69F88376-1238-3056-2ADE-6789D6268C54}"/>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8DDA1407-A696-9906-D861-872EBC7277AC}"/>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6" name="Vertical Scroll 25">
              <a:extLst>
                <a:ext uri="{FF2B5EF4-FFF2-40B4-BE49-F238E27FC236}">
                  <a16:creationId xmlns:a16="http://schemas.microsoft.com/office/drawing/2014/main" id="{F1447C59-2B66-D1D1-7350-031DC80FBE0B}"/>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7" name="Vertical Scroll 25">
              <a:extLst>
                <a:ext uri="{FF2B5EF4-FFF2-40B4-BE49-F238E27FC236}">
                  <a16:creationId xmlns:a16="http://schemas.microsoft.com/office/drawing/2014/main" id="{177C812B-8F3A-F491-8FD4-8383B4F4C73B}"/>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5CC22F91-312A-4C8E-D44C-58D71E92670B}"/>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0FFADD24-5BB5-626E-4282-000819473D25}"/>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32" name="Thought Bubble: Cloud 31">
            <a:extLst>
              <a:ext uri="{FF2B5EF4-FFF2-40B4-BE49-F238E27FC236}">
                <a16:creationId xmlns:a16="http://schemas.microsoft.com/office/drawing/2014/main" id="{63E524CF-5BDB-5020-69B4-4344F25DCF42}"/>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33" name="Group 32">
            <a:extLst>
              <a:ext uri="{FF2B5EF4-FFF2-40B4-BE49-F238E27FC236}">
                <a16:creationId xmlns:a16="http://schemas.microsoft.com/office/drawing/2014/main" id="{F4F8E4AB-4F63-F511-21A5-55365540FE74}"/>
              </a:ext>
            </a:extLst>
          </p:cNvPr>
          <p:cNvGrpSpPr/>
          <p:nvPr/>
        </p:nvGrpSpPr>
        <p:grpSpPr>
          <a:xfrm>
            <a:off x="3788569" y="3343355"/>
            <a:ext cx="4339365" cy="639604"/>
            <a:chOff x="3000375" y="2927436"/>
            <a:chExt cx="4339365" cy="639604"/>
          </a:xfrm>
        </p:grpSpPr>
        <p:sp>
          <p:nvSpPr>
            <p:cNvPr id="34" name="Vertical Scroll 25">
              <a:extLst>
                <a:ext uri="{FF2B5EF4-FFF2-40B4-BE49-F238E27FC236}">
                  <a16:creationId xmlns:a16="http://schemas.microsoft.com/office/drawing/2014/main" id="{D5D38663-E4D8-AAF0-BBB6-56C137C9C65D}"/>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E738C5D9-F576-E9C1-3C41-930418052976}"/>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12E419DE-861C-45FC-ED4D-4184AB495E92}"/>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2ACDA6BA-AFAB-E5B3-389D-C86F38844F3D}"/>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074DA5BF-3C7D-FFB6-E377-30A643AD6F03}"/>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2A400D59-BBEA-C350-3ACD-C900849AAD6F}"/>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40" name="Thought Bubble: Cloud 39">
            <a:extLst>
              <a:ext uri="{FF2B5EF4-FFF2-40B4-BE49-F238E27FC236}">
                <a16:creationId xmlns:a16="http://schemas.microsoft.com/office/drawing/2014/main" id="{8E054591-A0D8-EB56-8EA8-B96253B61A65}"/>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41" name="Group 40">
            <a:extLst>
              <a:ext uri="{FF2B5EF4-FFF2-40B4-BE49-F238E27FC236}">
                <a16:creationId xmlns:a16="http://schemas.microsoft.com/office/drawing/2014/main" id="{6AE9B97B-5D24-72C5-9DC7-1FE2EC635FC2}"/>
              </a:ext>
            </a:extLst>
          </p:cNvPr>
          <p:cNvGrpSpPr/>
          <p:nvPr/>
        </p:nvGrpSpPr>
        <p:grpSpPr>
          <a:xfrm>
            <a:off x="3948113" y="4843778"/>
            <a:ext cx="4339365" cy="639604"/>
            <a:chOff x="3000375" y="2927436"/>
            <a:chExt cx="4339365" cy="639604"/>
          </a:xfrm>
        </p:grpSpPr>
        <p:sp>
          <p:nvSpPr>
            <p:cNvPr id="42" name="Vertical Scroll 25">
              <a:extLst>
                <a:ext uri="{FF2B5EF4-FFF2-40B4-BE49-F238E27FC236}">
                  <a16:creationId xmlns:a16="http://schemas.microsoft.com/office/drawing/2014/main" id="{38C5C4A2-5CDD-6703-206F-40A5790AF327}"/>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BFD3EA6B-F414-0369-5207-4E19B84BEE2B}"/>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4" name="Vertical Scroll 25">
              <a:extLst>
                <a:ext uri="{FF2B5EF4-FFF2-40B4-BE49-F238E27FC236}">
                  <a16:creationId xmlns:a16="http://schemas.microsoft.com/office/drawing/2014/main" id="{F96FB7C6-FF92-9D80-B510-0A12C8BB29A3}"/>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5" name="Vertical Scroll 25">
              <a:extLst>
                <a:ext uri="{FF2B5EF4-FFF2-40B4-BE49-F238E27FC236}">
                  <a16:creationId xmlns:a16="http://schemas.microsoft.com/office/drawing/2014/main" id="{7D5688B2-862F-4BE9-43B8-8DF5E4A79D26}"/>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3974B46B-4AF2-DF0C-0CAA-647E96E8FB01}"/>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155BB565-B34A-AC21-5952-4350775F6D25}"/>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48" name="Thought Bubble: Cloud 47">
            <a:extLst>
              <a:ext uri="{FF2B5EF4-FFF2-40B4-BE49-F238E27FC236}">
                <a16:creationId xmlns:a16="http://schemas.microsoft.com/office/drawing/2014/main" id="{E4FFFAA3-A115-F804-A86C-9F8D5038A295}"/>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4075900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dailymail.co.uk/i/pix/2016/08/23/16/35D1604800000578-0-image-a-2_14719677855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68" y="0"/>
            <a:ext cx="8934464" cy="6736080"/>
          </a:xfrm>
          <a:prstGeom prst="rect">
            <a:avLst/>
          </a:prstGeom>
          <a:solidFill>
            <a:schemeClr val="bg1"/>
          </a:solidFill>
        </p:spPr>
      </p:pic>
      <p:sp>
        <p:nvSpPr>
          <p:cNvPr id="2" name="Title 1">
            <a:extLst>
              <a:ext uri="{FF2B5EF4-FFF2-40B4-BE49-F238E27FC236}">
                <a16:creationId xmlns:a16="http://schemas.microsoft.com/office/drawing/2014/main" id="{8D35D412-3BAF-746E-57FA-1F4B5B710CAB}"/>
              </a:ext>
            </a:extLst>
          </p:cNvPr>
          <p:cNvSpPr>
            <a:spLocks noGrp="1"/>
          </p:cNvSpPr>
          <p:nvPr>
            <p:ph type="title"/>
          </p:nvPr>
        </p:nvSpPr>
        <p:spPr>
          <a:solidFill>
            <a:schemeClr val="bg2"/>
          </a:solidFill>
        </p:spPr>
        <p:txBody>
          <a:bodyPr/>
          <a:lstStyle/>
          <a:p>
            <a:r>
              <a:rPr lang="en-US" dirty="0">
                <a:solidFill>
                  <a:srgbClr val="FFFF00"/>
                </a:solidFill>
              </a:rPr>
              <a:t>Proof of Work</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
        <p:nvSpPr>
          <p:cNvPr id="4" name="AutoShape 2" descr="Image result for roulette whe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TextBox 3"/>
          <p:cNvSpPr txBox="1"/>
          <p:nvPr/>
        </p:nvSpPr>
        <p:spPr bwMode="auto">
          <a:xfrm>
            <a:off x="3125724" y="2100590"/>
            <a:ext cx="542522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Miners buy </a:t>
            </a:r>
            <a:r>
              <a:rPr lang="en-US" sz="2800" b="1" i="1" dirty="0">
                <a:solidFill>
                  <a:srgbClr val="FFFF00"/>
                </a:solidFill>
                <a:latin typeface="Arial" panose="020B0604020202020204" pitchFamily="34" charset="0"/>
                <a:cs typeface="Arial" panose="020B0604020202020204" pitchFamily="34" charset="0"/>
              </a:rPr>
              <a:t>lottery tickets </a:t>
            </a:r>
            <a:r>
              <a:rPr lang="en-US" sz="2800" b="1" dirty="0">
                <a:solidFill>
                  <a:srgbClr val="FFFF00"/>
                </a:solidFill>
                <a:latin typeface="Arial" panose="020B0604020202020204" pitchFamily="34" charset="0"/>
                <a:cs typeface="Arial" panose="020B0604020202020204" pitchFamily="34" charset="0"/>
              </a:rPr>
              <a:t>…</a:t>
            </a:r>
            <a:endParaRPr lang="en-US" sz="2800" b="1" i="1" dirty="0">
              <a:solidFill>
                <a:srgbClr val="FFFF00"/>
              </a:solidFill>
              <a:latin typeface="Arial" panose="020B0604020202020204" pitchFamily="34" charset="0"/>
              <a:cs typeface="Arial" panose="020B0604020202020204" pitchFamily="34" charset="0"/>
            </a:endParaRPr>
          </a:p>
        </p:txBody>
      </p:sp>
      <p:sp>
        <p:nvSpPr>
          <p:cNvPr id="13" name="TextBox 3"/>
          <p:cNvSpPr txBox="1"/>
          <p:nvPr/>
        </p:nvSpPr>
        <p:spPr bwMode="auto">
          <a:xfrm>
            <a:off x="2642418" y="4767538"/>
            <a:ext cx="57085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Winner is paid only if other miners accept that block</a:t>
            </a:r>
          </a:p>
        </p:txBody>
      </p:sp>
      <p:sp>
        <p:nvSpPr>
          <p:cNvPr id="14" name="TextBox 3"/>
          <p:cNvSpPr txBox="1"/>
          <p:nvPr/>
        </p:nvSpPr>
        <p:spPr bwMode="auto">
          <a:xfrm>
            <a:off x="576292" y="3403625"/>
            <a:ext cx="6750337"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Winner gets to choose next block …</a:t>
            </a:r>
          </a:p>
        </p:txBody>
      </p:sp>
    </p:spTree>
    <p:extLst>
      <p:ext uri="{BB962C8B-B14F-4D97-AF65-F5344CB8AC3E}">
        <p14:creationId xmlns:p14="http://schemas.microsoft.com/office/powerpoint/2010/main" val="302073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AA960-BF06-755D-3E6F-58F175E2C03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88C2F9-8182-70FE-638A-49809A51A27A}"/>
              </a:ext>
            </a:extLst>
          </p:cNvPr>
          <p:cNvSpPr>
            <a:spLocks noGrp="1"/>
          </p:cNvSpPr>
          <p:nvPr>
            <p:ph type="sldNum" sz="quarter" idx="11"/>
          </p:nvPr>
        </p:nvSpPr>
        <p:spPr/>
        <p:txBody>
          <a:bodyPr/>
          <a:lstStyle/>
          <a:p>
            <a:pPr>
              <a:defRPr/>
            </a:pPr>
            <a:fld id="{FE25F947-77F5-4CA6-8472-B4B2967773ED}" type="slidenum">
              <a:rPr lang="x-none" smtClean="0"/>
              <a:pPr>
                <a:defRPr/>
              </a:pPr>
              <a:t>67</a:t>
            </a:fld>
            <a:endParaRPr lang="en-US" dirty="0"/>
          </a:p>
        </p:txBody>
      </p:sp>
      <p:pic>
        <p:nvPicPr>
          <p:cNvPr id="6" name="Picture 2" descr="Pink Hard Hat Clip Art">
            <a:extLst>
              <a:ext uri="{FF2B5EF4-FFF2-40B4-BE49-F238E27FC236}">
                <a16:creationId xmlns:a16="http://schemas.microsoft.com/office/drawing/2014/main" id="{334FE38E-E6C6-4EC6-E142-8B13B964A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EDB088EE-48BF-48C2-E56D-97024348DF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CFA0F8BB-AAB8-2C60-D70C-7C58E56D07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C052B981-4F20-2432-AE6E-8ED8414718F5}"/>
              </a:ext>
            </a:extLst>
          </p:cNvPr>
          <p:cNvSpPr>
            <a:spLocks noGrp="1"/>
          </p:cNvSpPr>
          <p:nvPr>
            <p:ph type="title"/>
          </p:nvPr>
        </p:nvSpPr>
        <p:spPr/>
        <p:txBody>
          <a:bodyPr/>
          <a:lstStyle/>
          <a:p>
            <a:r>
              <a:rPr lang="en-US" dirty="0">
                <a:solidFill>
                  <a:srgbClr val="FFFF00"/>
                </a:solidFill>
              </a:rPr>
              <a:t>Miners add new blocks</a:t>
            </a:r>
          </a:p>
        </p:txBody>
      </p:sp>
      <p:grpSp>
        <p:nvGrpSpPr>
          <p:cNvPr id="31" name="Group 30">
            <a:extLst>
              <a:ext uri="{FF2B5EF4-FFF2-40B4-BE49-F238E27FC236}">
                <a16:creationId xmlns:a16="http://schemas.microsoft.com/office/drawing/2014/main" id="{35A0CA0B-B1C5-D917-7DDD-16922009D409}"/>
              </a:ext>
            </a:extLst>
          </p:cNvPr>
          <p:cNvGrpSpPr/>
          <p:nvPr/>
        </p:nvGrpSpPr>
        <p:grpSpPr>
          <a:xfrm>
            <a:off x="3629025" y="1842932"/>
            <a:ext cx="4339365" cy="639604"/>
            <a:chOff x="3000375" y="2927436"/>
            <a:chExt cx="4339365" cy="639604"/>
          </a:xfrm>
        </p:grpSpPr>
        <p:sp>
          <p:nvSpPr>
            <p:cNvPr id="24" name="Vertical Scroll 25">
              <a:extLst>
                <a:ext uri="{FF2B5EF4-FFF2-40B4-BE49-F238E27FC236}">
                  <a16:creationId xmlns:a16="http://schemas.microsoft.com/office/drawing/2014/main" id="{4BC0C607-BA1C-1E79-094A-68D5D61AC62D}"/>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66C04E75-7D31-92CD-AEAD-601FEAABF0B8}"/>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6" name="Vertical Scroll 25">
              <a:extLst>
                <a:ext uri="{FF2B5EF4-FFF2-40B4-BE49-F238E27FC236}">
                  <a16:creationId xmlns:a16="http://schemas.microsoft.com/office/drawing/2014/main" id="{38C317E6-BFB2-D3DC-ACEB-40CF13784B33}"/>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7" name="Vertical Scroll 25">
              <a:extLst>
                <a:ext uri="{FF2B5EF4-FFF2-40B4-BE49-F238E27FC236}">
                  <a16:creationId xmlns:a16="http://schemas.microsoft.com/office/drawing/2014/main" id="{85EA6629-BCFD-2CF7-EE88-53A87C8D85FF}"/>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2154FFB6-9732-9812-7815-7969498134A1}"/>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BB356031-D187-9B83-128D-2AD6F8A1FF85}"/>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32" name="Thought Bubble: Cloud 31">
            <a:extLst>
              <a:ext uri="{FF2B5EF4-FFF2-40B4-BE49-F238E27FC236}">
                <a16:creationId xmlns:a16="http://schemas.microsoft.com/office/drawing/2014/main" id="{4C6FC525-381F-2C3D-85F1-3F88ADB56581}"/>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33" name="Group 32">
            <a:extLst>
              <a:ext uri="{FF2B5EF4-FFF2-40B4-BE49-F238E27FC236}">
                <a16:creationId xmlns:a16="http://schemas.microsoft.com/office/drawing/2014/main" id="{D43F0379-D870-7CEC-756F-13CBA5CA768F}"/>
              </a:ext>
            </a:extLst>
          </p:cNvPr>
          <p:cNvGrpSpPr/>
          <p:nvPr/>
        </p:nvGrpSpPr>
        <p:grpSpPr>
          <a:xfrm>
            <a:off x="3788569" y="3343355"/>
            <a:ext cx="4339365" cy="639604"/>
            <a:chOff x="3000375" y="2927436"/>
            <a:chExt cx="4339365" cy="639604"/>
          </a:xfrm>
        </p:grpSpPr>
        <p:sp>
          <p:nvSpPr>
            <p:cNvPr id="34" name="Vertical Scroll 25">
              <a:extLst>
                <a:ext uri="{FF2B5EF4-FFF2-40B4-BE49-F238E27FC236}">
                  <a16:creationId xmlns:a16="http://schemas.microsoft.com/office/drawing/2014/main" id="{A82D3CC2-6FB4-35DD-F0DE-0821195F07D1}"/>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CE25171B-96E2-8A9E-A439-5E6B9F34EA95}"/>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8ACE8E4E-A688-776D-E2E8-839CD56E7178}"/>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F1442BA8-DD9D-3400-45DE-95A853F8B0B8}"/>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FD26106B-2D31-DFEB-32E2-00672C78E189}"/>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6B496A13-E167-9B4F-9CD2-BF4C79B3F4A3}"/>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40" name="Thought Bubble: Cloud 39">
            <a:extLst>
              <a:ext uri="{FF2B5EF4-FFF2-40B4-BE49-F238E27FC236}">
                <a16:creationId xmlns:a16="http://schemas.microsoft.com/office/drawing/2014/main" id="{BCF76E56-F2BB-D6C9-B902-A4435A028EB6}"/>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nvGrpSpPr>
          <p:cNvPr id="41" name="Group 40">
            <a:extLst>
              <a:ext uri="{FF2B5EF4-FFF2-40B4-BE49-F238E27FC236}">
                <a16:creationId xmlns:a16="http://schemas.microsoft.com/office/drawing/2014/main" id="{3D84ED2B-D7BF-8174-D348-F67978A1EE6B}"/>
              </a:ext>
            </a:extLst>
          </p:cNvPr>
          <p:cNvGrpSpPr/>
          <p:nvPr/>
        </p:nvGrpSpPr>
        <p:grpSpPr>
          <a:xfrm>
            <a:off x="3948113" y="4843778"/>
            <a:ext cx="4339365" cy="639604"/>
            <a:chOff x="3000375" y="2927436"/>
            <a:chExt cx="4339365" cy="639604"/>
          </a:xfrm>
        </p:grpSpPr>
        <p:sp>
          <p:nvSpPr>
            <p:cNvPr id="42" name="Vertical Scroll 25">
              <a:extLst>
                <a:ext uri="{FF2B5EF4-FFF2-40B4-BE49-F238E27FC236}">
                  <a16:creationId xmlns:a16="http://schemas.microsoft.com/office/drawing/2014/main" id="{0D0EF0D6-C73C-C051-59E2-BFEA64427D61}"/>
                </a:ext>
              </a:extLst>
            </p:cNvPr>
            <p:cNvSpPr/>
            <p:nvPr/>
          </p:nvSpPr>
          <p:spPr>
            <a:xfrm>
              <a:off x="3000375" y="2927436"/>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2E4A410E-F632-D70D-5A99-B01B7A5E16D1}"/>
                </a:ext>
              </a:extLst>
            </p:cNvPr>
            <p:cNvCxnSpPr>
              <a:cxnSpLocks/>
            </p:cNvCxnSpPr>
            <p:nvPr/>
          </p:nvCxnSpPr>
          <p:spPr bwMode="auto">
            <a:xfrm>
              <a:off x="4092305"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4" name="Vertical Scroll 25">
              <a:extLst>
                <a:ext uri="{FF2B5EF4-FFF2-40B4-BE49-F238E27FC236}">
                  <a16:creationId xmlns:a16="http://schemas.microsoft.com/office/drawing/2014/main" id="{6EA74526-3E75-3797-8194-4B9D06BE034A}"/>
                </a:ext>
              </a:extLst>
            </p:cNvPr>
            <p:cNvSpPr/>
            <p:nvPr/>
          </p:nvSpPr>
          <p:spPr>
            <a:xfrm>
              <a:off x="4429038" y="2927436"/>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5" name="Vertical Scroll 25">
              <a:extLst>
                <a:ext uri="{FF2B5EF4-FFF2-40B4-BE49-F238E27FC236}">
                  <a16:creationId xmlns:a16="http://schemas.microsoft.com/office/drawing/2014/main" id="{EA5AD040-16F0-03A2-EDAE-19B370CF267E}"/>
                </a:ext>
              </a:extLst>
            </p:cNvPr>
            <p:cNvSpPr/>
            <p:nvPr/>
          </p:nvSpPr>
          <p:spPr>
            <a:xfrm>
              <a:off x="5857701" y="2927436"/>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153C09BA-795A-1C96-68B3-F96A3E3C3EBB}"/>
                </a:ext>
              </a:extLst>
            </p:cNvPr>
            <p:cNvCxnSpPr>
              <a:cxnSpLocks/>
            </p:cNvCxnSpPr>
            <p:nvPr/>
          </p:nvCxnSpPr>
          <p:spPr bwMode="auto">
            <a:xfrm>
              <a:off x="5520968"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8A4C23E8-3A86-29EE-923E-5C3FCC1AABDF}"/>
                </a:ext>
              </a:extLst>
            </p:cNvPr>
            <p:cNvCxnSpPr>
              <a:cxnSpLocks/>
            </p:cNvCxnSpPr>
            <p:nvPr/>
          </p:nvCxnSpPr>
          <p:spPr bwMode="auto">
            <a:xfrm>
              <a:off x="6949633" y="324723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grpSp>
      <p:sp>
        <p:nvSpPr>
          <p:cNvPr id="48" name="Thought Bubble: Cloud 47">
            <a:extLst>
              <a:ext uri="{FF2B5EF4-FFF2-40B4-BE49-F238E27FC236}">
                <a16:creationId xmlns:a16="http://schemas.microsoft.com/office/drawing/2014/main" id="{C70B817A-9956-5404-50A6-18CC96C53FA3}"/>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 name="Rounded Rectangular Callout 7">
            <a:extLst>
              <a:ext uri="{FF2B5EF4-FFF2-40B4-BE49-F238E27FC236}">
                <a16:creationId xmlns:a16="http://schemas.microsoft.com/office/drawing/2014/main" id="{EDBDDD7E-B012-E965-40E7-6E9470965861}"/>
              </a:ext>
            </a:extLst>
          </p:cNvPr>
          <p:cNvSpPr/>
          <p:nvPr/>
        </p:nvSpPr>
        <p:spPr bwMode="auto">
          <a:xfrm>
            <a:off x="2303769" y="1351401"/>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
        <p:nvSpPr>
          <p:cNvPr id="4" name="Rounded Rectangular Callout 7">
            <a:extLst>
              <a:ext uri="{FF2B5EF4-FFF2-40B4-BE49-F238E27FC236}">
                <a16:creationId xmlns:a16="http://schemas.microsoft.com/office/drawing/2014/main" id="{CEA9ED0B-C3FF-C7CA-9FFF-581446D7C153}"/>
              </a:ext>
            </a:extLst>
          </p:cNvPr>
          <p:cNvSpPr/>
          <p:nvPr/>
        </p:nvSpPr>
        <p:spPr bwMode="auto">
          <a:xfrm>
            <a:off x="2171759" y="2616716"/>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
        <p:nvSpPr>
          <p:cNvPr id="5" name="Rounded Rectangular Callout 7">
            <a:extLst>
              <a:ext uri="{FF2B5EF4-FFF2-40B4-BE49-F238E27FC236}">
                <a16:creationId xmlns:a16="http://schemas.microsoft.com/office/drawing/2014/main" id="{8DB886EA-C0C4-8A62-2DB8-B7410F709D39}"/>
              </a:ext>
            </a:extLst>
          </p:cNvPr>
          <p:cNvSpPr/>
          <p:nvPr/>
        </p:nvSpPr>
        <p:spPr bwMode="auto">
          <a:xfrm>
            <a:off x="2212036" y="3951720"/>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
        <p:nvSpPr>
          <p:cNvPr id="8" name="Rounded Rectangular Callout 7">
            <a:extLst>
              <a:ext uri="{FF2B5EF4-FFF2-40B4-BE49-F238E27FC236}">
                <a16:creationId xmlns:a16="http://schemas.microsoft.com/office/drawing/2014/main" id="{9BDE0C1F-0D62-E616-2837-64127AE7B515}"/>
              </a:ext>
            </a:extLst>
          </p:cNvPr>
          <p:cNvSpPr/>
          <p:nvPr/>
        </p:nvSpPr>
        <p:spPr bwMode="auto">
          <a:xfrm>
            <a:off x="2324159" y="2769116"/>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
        <p:nvSpPr>
          <p:cNvPr id="9" name="Rounded Rectangular Callout 7">
            <a:extLst>
              <a:ext uri="{FF2B5EF4-FFF2-40B4-BE49-F238E27FC236}">
                <a16:creationId xmlns:a16="http://schemas.microsoft.com/office/drawing/2014/main" id="{E8E56143-8B71-2112-C326-75F22BC99E88}"/>
              </a:ext>
            </a:extLst>
          </p:cNvPr>
          <p:cNvSpPr/>
          <p:nvPr/>
        </p:nvSpPr>
        <p:spPr bwMode="auto">
          <a:xfrm>
            <a:off x="2530164" y="4136863"/>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
        <p:nvSpPr>
          <p:cNvPr id="10" name="Rounded Rectangular Callout 7">
            <a:extLst>
              <a:ext uri="{FF2B5EF4-FFF2-40B4-BE49-F238E27FC236}">
                <a16:creationId xmlns:a16="http://schemas.microsoft.com/office/drawing/2014/main" id="{C433A6CB-EF4D-4447-E188-64B52F9193A1}"/>
              </a:ext>
            </a:extLst>
          </p:cNvPr>
          <p:cNvSpPr/>
          <p:nvPr/>
        </p:nvSpPr>
        <p:spPr bwMode="auto">
          <a:xfrm>
            <a:off x="2445448" y="1673880"/>
            <a:ext cx="2834767" cy="510778"/>
          </a:xfrm>
          <a:prstGeom prst="wedgeRoundRectCallout">
            <a:avLst>
              <a:gd name="adj1" fmla="val -54340"/>
              <a:gd name="adj2" fmla="val 88570"/>
              <a:gd name="adj3" fmla="val 16667"/>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Buy a lottery ticket</a:t>
            </a:r>
          </a:p>
        </p:txBody>
      </p:sp>
    </p:spTree>
    <p:extLst>
      <p:ext uri="{BB962C8B-B14F-4D97-AF65-F5344CB8AC3E}">
        <p14:creationId xmlns:p14="http://schemas.microsoft.com/office/powerpoint/2010/main" val="274408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3B1B-4A15-7390-9E06-FC7C6DE076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2A2E6-296E-E0C4-67AA-89F6EC868F0F}"/>
              </a:ext>
            </a:extLst>
          </p:cNvPr>
          <p:cNvSpPr>
            <a:spLocks noGrp="1"/>
          </p:cNvSpPr>
          <p:nvPr>
            <p:ph type="sldNum" sz="quarter" idx="11"/>
          </p:nvPr>
        </p:nvSpPr>
        <p:spPr/>
        <p:txBody>
          <a:bodyPr/>
          <a:lstStyle/>
          <a:p>
            <a:pPr>
              <a:defRPr/>
            </a:pPr>
            <a:fld id="{FE25F947-77F5-4CA6-8472-B4B2967773ED}" type="slidenum">
              <a:rPr lang="x-none" smtClean="0"/>
              <a:pPr>
                <a:defRPr/>
              </a:pPr>
              <a:t>68</a:t>
            </a:fld>
            <a:endParaRPr lang="en-US" dirty="0"/>
          </a:p>
        </p:txBody>
      </p:sp>
      <p:pic>
        <p:nvPicPr>
          <p:cNvPr id="6" name="Picture 2" descr="Pink Hard Hat Clip Art">
            <a:extLst>
              <a:ext uri="{FF2B5EF4-FFF2-40B4-BE49-F238E27FC236}">
                <a16:creationId xmlns:a16="http://schemas.microsoft.com/office/drawing/2014/main" id="{83F2C1C4-7593-9C31-1AA0-1FCC5CB58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6851F7FA-7446-0F8F-9DC7-2106ECC82A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E9EC04B2-8F6A-4522-269B-2799174E65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588BD433-3D4B-B9E5-1641-37F689F0F0AF}"/>
              </a:ext>
            </a:extLst>
          </p:cNvPr>
          <p:cNvSpPr>
            <a:spLocks noGrp="1"/>
          </p:cNvSpPr>
          <p:nvPr>
            <p:ph type="title"/>
          </p:nvPr>
        </p:nvSpPr>
        <p:spPr/>
        <p:txBody>
          <a:bodyPr/>
          <a:lstStyle/>
          <a:p>
            <a:r>
              <a:rPr lang="en-US" dirty="0">
                <a:solidFill>
                  <a:srgbClr val="FFFF00"/>
                </a:solidFill>
              </a:rPr>
              <a:t>Winning is random</a:t>
            </a:r>
          </a:p>
        </p:txBody>
      </p:sp>
      <p:sp>
        <p:nvSpPr>
          <p:cNvPr id="24" name="Vertical Scroll 25">
            <a:extLst>
              <a:ext uri="{FF2B5EF4-FFF2-40B4-BE49-F238E27FC236}">
                <a16:creationId xmlns:a16="http://schemas.microsoft.com/office/drawing/2014/main" id="{0FF2936C-D401-28AC-7833-FE886C5F6CA1}"/>
              </a:ext>
            </a:extLst>
          </p:cNvPr>
          <p:cNvSpPr/>
          <p:nvPr/>
        </p:nvSpPr>
        <p:spPr>
          <a:xfrm>
            <a:off x="3629025" y="1842932"/>
            <a:ext cx="1145304" cy="639604"/>
          </a:xfrm>
          <a:prstGeom prst="verticalScroll">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14917812-625B-7447-295C-81669249C4DC}"/>
              </a:ext>
            </a:extLst>
          </p:cNvPr>
          <p:cNvCxnSpPr>
            <a:cxnSpLocks/>
          </p:cNvCxnSpPr>
          <p:nvPr/>
        </p:nvCxnSpPr>
        <p:spPr bwMode="auto">
          <a:xfrm>
            <a:off x="4720955"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6" name="Vertical Scroll 25">
            <a:extLst>
              <a:ext uri="{FF2B5EF4-FFF2-40B4-BE49-F238E27FC236}">
                <a16:creationId xmlns:a16="http://schemas.microsoft.com/office/drawing/2014/main" id="{FF7DF814-0B54-0086-B615-30C896956630}"/>
              </a:ext>
            </a:extLst>
          </p:cNvPr>
          <p:cNvSpPr/>
          <p:nvPr/>
        </p:nvSpPr>
        <p:spPr>
          <a:xfrm>
            <a:off x="5057688" y="1842932"/>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7" name="Vertical Scroll 25">
            <a:extLst>
              <a:ext uri="{FF2B5EF4-FFF2-40B4-BE49-F238E27FC236}">
                <a16:creationId xmlns:a16="http://schemas.microsoft.com/office/drawing/2014/main" id="{0ECCA366-2E13-3938-2EE8-70A401944C8D}"/>
              </a:ext>
            </a:extLst>
          </p:cNvPr>
          <p:cNvSpPr/>
          <p:nvPr/>
        </p:nvSpPr>
        <p:spPr>
          <a:xfrm>
            <a:off x="6486351" y="1842932"/>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1CB15AB3-315B-7025-6265-D84CA78C09C7}"/>
              </a:ext>
            </a:extLst>
          </p:cNvPr>
          <p:cNvCxnSpPr>
            <a:cxnSpLocks/>
          </p:cNvCxnSpPr>
          <p:nvPr/>
        </p:nvCxnSpPr>
        <p:spPr bwMode="auto">
          <a:xfrm>
            <a:off x="6149618"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DBE71FB9-8B2D-3967-CC4D-5B631DEFCCAA}"/>
              </a:ext>
            </a:extLst>
          </p:cNvPr>
          <p:cNvCxnSpPr>
            <a:cxnSpLocks/>
          </p:cNvCxnSpPr>
          <p:nvPr/>
        </p:nvCxnSpPr>
        <p:spPr bwMode="auto">
          <a:xfrm>
            <a:off x="7578283"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2" name="Thought Bubble: Cloud 31">
            <a:extLst>
              <a:ext uri="{FF2B5EF4-FFF2-40B4-BE49-F238E27FC236}">
                <a16:creationId xmlns:a16="http://schemas.microsoft.com/office/drawing/2014/main" id="{41AF5502-F75A-2A64-1086-1186575301F4}"/>
              </a:ext>
            </a:extLst>
          </p:cNvPr>
          <p:cNvSpPr/>
          <p:nvPr/>
        </p:nvSpPr>
        <p:spPr bwMode="auto">
          <a:xfrm>
            <a:off x="2815702" y="1911292"/>
            <a:ext cx="5629275" cy="702766"/>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4" name="Vertical Scroll 25">
            <a:extLst>
              <a:ext uri="{FF2B5EF4-FFF2-40B4-BE49-F238E27FC236}">
                <a16:creationId xmlns:a16="http://schemas.microsoft.com/office/drawing/2014/main" id="{9A5DB3A7-DC2E-9531-AA1C-4438DA5F8D78}"/>
              </a:ext>
            </a:extLst>
          </p:cNvPr>
          <p:cNvSpPr/>
          <p:nvPr/>
        </p:nvSpPr>
        <p:spPr>
          <a:xfrm>
            <a:off x="3788569" y="3343355"/>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38DD2B9F-B5C1-D9C2-C0AD-3ABAFF46622B}"/>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B5457178-A846-5D8B-1C2E-4BDB5BED6658}"/>
              </a:ext>
            </a:extLst>
          </p:cNvPr>
          <p:cNvSpPr/>
          <p:nvPr/>
        </p:nvSpPr>
        <p:spPr>
          <a:xfrm>
            <a:off x="5217232" y="334335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C8143546-C1DB-7E17-8967-1CFBBE5DABBF}"/>
              </a:ext>
            </a:extLst>
          </p:cNvPr>
          <p:cNvSpPr/>
          <p:nvPr/>
        </p:nvSpPr>
        <p:spPr>
          <a:xfrm>
            <a:off x="6645895" y="3343355"/>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F09B46FE-40C2-3D4E-FB68-C7E48FB7E9D6}"/>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58EFCC48-91CF-515C-643E-60120E854651}"/>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0" name="Thought Bubble: Cloud 39">
            <a:extLst>
              <a:ext uri="{FF2B5EF4-FFF2-40B4-BE49-F238E27FC236}">
                <a16:creationId xmlns:a16="http://schemas.microsoft.com/office/drawing/2014/main" id="{115AF046-B77C-8EC1-9EF1-F5597828EE1F}"/>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2" name="Vertical Scroll 25">
            <a:extLst>
              <a:ext uri="{FF2B5EF4-FFF2-40B4-BE49-F238E27FC236}">
                <a16:creationId xmlns:a16="http://schemas.microsoft.com/office/drawing/2014/main" id="{EE845ED6-A4CC-BFB1-96D8-EA0D92C3D718}"/>
              </a:ext>
            </a:extLst>
          </p:cNvPr>
          <p:cNvSpPr/>
          <p:nvPr/>
        </p:nvSpPr>
        <p:spPr>
          <a:xfrm>
            <a:off x="3948113" y="4843778"/>
            <a:ext cx="1145304" cy="639604"/>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E240D45B-5D01-6692-C226-5738B6322C0E}"/>
              </a:ext>
            </a:extLst>
          </p:cNvPr>
          <p:cNvCxnSpPr>
            <a:cxnSpLocks/>
          </p:cNvCxnSpPr>
          <p:nvPr/>
        </p:nvCxnSpPr>
        <p:spPr bwMode="auto">
          <a:xfrm>
            <a:off x="5040043"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4" name="Vertical Scroll 25">
            <a:extLst>
              <a:ext uri="{FF2B5EF4-FFF2-40B4-BE49-F238E27FC236}">
                <a16:creationId xmlns:a16="http://schemas.microsoft.com/office/drawing/2014/main" id="{3B34D1D5-B7C1-6C2F-DEB8-E1F0610A90B9}"/>
              </a:ext>
            </a:extLst>
          </p:cNvPr>
          <p:cNvSpPr/>
          <p:nvPr/>
        </p:nvSpPr>
        <p:spPr>
          <a:xfrm>
            <a:off x="5376776" y="4843778"/>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5" name="Vertical Scroll 25">
            <a:extLst>
              <a:ext uri="{FF2B5EF4-FFF2-40B4-BE49-F238E27FC236}">
                <a16:creationId xmlns:a16="http://schemas.microsoft.com/office/drawing/2014/main" id="{DBEFA3D1-19BF-1F0E-8F4E-D6556BA3F117}"/>
              </a:ext>
            </a:extLst>
          </p:cNvPr>
          <p:cNvSpPr/>
          <p:nvPr/>
        </p:nvSpPr>
        <p:spPr>
          <a:xfrm>
            <a:off x="6805439" y="4843778"/>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270A0870-CE93-53C0-01CF-2284A0B28845}"/>
              </a:ext>
            </a:extLst>
          </p:cNvPr>
          <p:cNvCxnSpPr>
            <a:cxnSpLocks/>
          </p:cNvCxnSpPr>
          <p:nvPr/>
        </p:nvCxnSpPr>
        <p:spPr bwMode="auto">
          <a:xfrm>
            <a:off x="6468706"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0AB2BDF9-CAC2-88E0-3D9E-C486D86DB7A1}"/>
              </a:ext>
            </a:extLst>
          </p:cNvPr>
          <p:cNvCxnSpPr>
            <a:cxnSpLocks/>
          </p:cNvCxnSpPr>
          <p:nvPr/>
        </p:nvCxnSpPr>
        <p:spPr bwMode="auto">
          <a:xfrm>
            <a:off x="7897371"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8" name="Thought Bubble: Cloud 47">
            <a:extLst>
              <a:ext uri="{FF2B5EF4-FFF2-40B4-BE49-F238E27FC236}">
                <a16:creationId xmlns:a16="http://schemas.microsoft.com/office/drawing/2014/main" id="{E73428D2-59A7-AA42-39B8-BEF28F922C26}"/>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Freeform 27">
            <a:extLst>
              <a:ext uri="{FF2B5EF4-FFF2-40B4-BE49-F238E27FC236}">
                <a16:creationId xmlns:a16="http://schemas.microsoft.com/office/drawing/2014/main" id="{EC668010-8E21-D5D0-0A6F-A506A209DA9D}"/>
              </a:ext>
            </a:extLst>
          </p:cNvPr>
          <p:cNvSpPr>
            <a:spLocks/>
          </p:cNvSpPr>
          <p:nvPr/>
        </p:nvSpPr>
        <p:spPr bwMode="auto">
          <a:xfrm>
            <a:off x="199764" y="1018339"/>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pPr algn="ctr"/>
            <a:r>
              <a:rPr lang="en-US" dirty="0">
                <a:latin typeface="Arial" panose="020B0604020202020204" pitchFamily="34" charset="0"/>
                <a:cs typeface="Arial" panose="020B0604020202020204" pitchFamily="34" charset="0"/>
              </a:rPr>
              <a:t>I won!        </a:t>
            </a:r>
          </a:p>
        </p:txBody>
      </p:sp>
    </p:spTree>
    <p:extLst>
      <p:ext uri="{BB962C8B-B14F-4D97-AF65-F5344CB8AC3E}">
        <p14:creationId xmlns:p14="http://schemas.microsoft.com/office/powerpoint/2010/main" val="53058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93D3D-C7E4-2370-D539-8A340F71BE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7CE71-E6B9-328F-EBF9-1E7949F3423F}"/>
              </a:ext>
            </a:extLst>
          </p:cNvPr>
          <p:cNvSpPr>
            <a:spLocks noGrp="1"/>
          </p:cNvSpPr>
          <p:nvPr>
            <p:ph type="sldNum" sz="quarter" idx="11"/>
          </p:nvPr>
        </p:nvSpPr>
        <p:spPr/>
        <p:txBody>
          <a:bodyPr/>
          <a:lstStyle/>
          <a:p>
            <a:pPr>
              <a:defRPr/>
            </a:pPr>
            <a:fld id="{FE25F947-77F5-4CA6-8472-B4B2967773ED}" type="slidenum">
              <a:rPr lang="x-none" smtClean="0"/>
              <a:pPr>
                <a:defRPr/>
              </a:pPr>
              <a:t>69</a:t>
            </a:fld>
            <a:endParaRPr lang="en-US" dirty="0"/>
          </a:p>
        </p:txBody>
      </p:sp>
      <p:pic>
        <p:nvPicPr>
          <p:cNvPr id="6" name="Picture 2" descr="Pink Hard Hat Clip Art">
            <a:extLst>
              <a:ext uri="{FF2B5EF4-FFF2-40B4-BE49-F238E27FC236}">
                <a16:creationId xmlns:a16="http://schemas.microsoft.com/office/drawing/2014/main" id="{E20F24B1-7B95-02E4-5161-A5AA918BA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7D130546-4239-19F3-D72E-AF120FB7DC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0C9178FB-8ED0-8E9D-EBB4-6B6C9D8555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E645BEBE-E667-A7DA-6F72-94BBEBB21E9B}"/>
              </a:ext>
            </a:extLst>
          </p:cNvPr>
          <p:cNvSpPr>
            <a:spLocks noGrp="1"/>
          </p:cNvSpPr>
          <p:nvPr>
            <p:ph type="title"/>
          </p:nvPr>
        </p:nvSpPr>
        <p:spPr/>
        <p:txBody>
          <a:bodyPr/>
          <a:lstStyle/>
          <a:p>
            <a:r>
              <a:rPr lang="en-US" dirty="0">
                <a:solidFill>
                  <a:srgbClr val="FFFF00"/>
                </a:solidFill>
              </a:rPr>
              <a:t>Winning miner adds new block</a:t>
            </a:r>
          </a:p>
        </p:txBody>
      </p:sp>
      <p:sp>
        <p:nvSpPr>
          <p:cNvPr id="32" name="Thought Bubble: Cloud 31">
            <a:extLst>
              <a:ext uri="{FF2B5EF4-FFF2-40B4-BE49-F238E27FC236}">
                <a16:creationId xmlns:a16="http://schemas.microsoft.com/office/drawing/2014/main" id="{200A2884-A14B-8B2C-5B4D-D8B62EB6E248}"/>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4" name="Vertical Scroll 25">
            <a:extLst>
              <a:ext uri="{FF2B5EF4-FFF2-40B4-BE49-F238E27FC236}">
                <a16:creationId xmlns:a16="http://schemas.microsoft.com/office/drawing/2014/main" id="{2D88D6F6-4F4F-169F-16F2-55DF88AD5B3D}"/>
              </a:ext>
            </a:extLst>
          </p:cNvPr>
          <p:cNvSpPr/>
          <p:nvPr/>
        </p:nvSpPr>
        <p:spPr>
          <a:xfrm>
            <a:off x="3826364" y="3343355"/>
            <a:ext cx="1145304" cy="639604"/>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C6C6F044-FC2E-4DAF-9DC1-2BC79EC9097F}"/>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13BA1CBC-A12D-96C8-5B50-C08839206731}"/>
              </a:ext>
            </a:extLst>
          </p:cNvPr>
          <p:cNvSpPr/>
          <p:nvPr/>
        </p:nvSpPr>
        <p:spPr>
          <a:xfrm>
            <a:off x="5255027"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2373D771-9013-C96D-7AC8-D96AD9AF4335}"/>
              </a:ext>
            </a:extLst>
          </p:cNvPr>
          <p:cNvSpPr/>
          <p:nvPr/>
        </p:nvSpPr>
        <p:spPr>
          <a:xfrm>
            <a:off x="6683690"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B2BB019B-968E-29A9-DC06-0A1A8A2B7691}"/>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90709479-ED91-6C6F-CC5B-96F7667111A0}"/>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0" name="Thought Bubble: Cloud 39">
            <a:extLst>
              <a:ext uri="{FF2B5EF4-FFF2-40B4-BE49-F238E27FC236}">
                <a16:creationId xmlns:a16="http://schemas.microsoft.com/office/drawing/2014/main" id="{AFB85B03-98C0-C57F-FCD8-7848C15CBC1C}"/>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2" name="Vertical Scroll 25">
            <a:extLst>
              <a:ext uri="{FF2B5EF4-FFF2-40B4-BE49-F238E27FC236}">
                <a16:creationId xmlns:a16="http://schemas.microsoft.com/office/drawing/2014/main" id="{72F0D8D1-CFFE-368B-3689-ADE6AB430F1D}"/>
              </a:ext>
            </a:extLst>
          </p:cNvPr>
          <p:cNvSpPr/>
          <p:nvPr/>
        </p:nvSpPr>
        <p:spPr>
          <a:xfrm>
            <a:off x="3985908" y="4843778"/>
            <a:ext cx="1145304" cy="639604"/>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9F54DE89-830E-4C7B-3BC2-D23789B16E00}"/>
              </a:ext>
            </a:extLst>
          </p:cNvPr>
          <p:cNvCxnSpPr>
            <a:cxnSpLocks/>
          </p:cNvCxnSpPr>
          <p:nvPr/>
        </p:nvCxnSpPr>
        <p:spPr bwMode="auto">
          <a:xfrm>
            <a:off x="5040043"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4" name="Vertical Scroll 25">
            <a:extLst>
              <a:ext uri="{FF2B5EF4-FFF2-40B4-BE49-F238E27FC236}">
                <a16:creationId xmlns:a16="http://schemas.microsoft.com/office/drawing/2014/main" id="{DAD18793-FC05-5905-9110-437A563968C6}"/>
              </a:ext>
            </a:extLst>
          </p:cNvPr>
          <p:cNvSpPr/>
          <p:nvPr/>
        </p:nvSpPr>
        <p:spPr>
          <a:xfrm>
            <a:off x="5376776" y="484377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5" name="Vertical Scroll 25">
            <a:extLst>
              <a:ext uri="{FF2B5EF4-FFF2-40B4-BE49-F238E27FC236}">
                <a16:creationId xmlns:a16="http://schemas.microsoft.com/office/drawing/2014/main" id="{B0A92539-6B65-C33A-7E33-FB0855972CAE}"/>
              </a:ext>
            </a:extLst>
          </p:cNvPr>
          <p:cNvSpPr/>
          <p:nvPr/>
        </p:nvSpPr>
        <p:spPr>
          <a:xfrm>
            <a:off x="6805439" y="484377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6A983C95-92FF-031E-83BB-9329819629F5}"/>
              </a:ext>
            </a:extLst>
          </p:cNvPr>
          <p:cNvCxnSpPr>
            <a:cxnSpLocks/>
          </p:cNvCxnSpPr>
          <p:nvPr/>
        </p:nvCxnSpPr>
        <p:spPr bwMode="auto">
          <a:xfrm>
            <a:off x="6468706"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BC518005-CEC2-4A8E-D12E-00B2C672F737}"/>
              </a:ext>
            </a:extLst>
          </p:cNvPr>
          <p:cNvCxnSpPr>
            <a:cxnSpLocks/>
          </p:cNvCxnSpPr>
          <p:nvPr/>
        </p:nvCxnSpPr>
        <p:spPr bwMode="auto">
          <a:xfrm>
            <a:off x="7897371"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8" name="Thought Bubble: Cloud 47">
            <a:extLst>
              <a:ext uri="{FF2B5EF4-FFF2-40B4-BE49-F238E27FC236}">
                <a16:creationId xmlns:a16="http://schemas.microsoft.com/office/drawing/2014/main" id="{607E69F7-6B01-140B-4FF2-030699CDFC4F}"/>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 name="Vertical Scroll 25">
            <a:extLst>
              <a:ext uri="{FF2B5EF4-FFF2-40B4-BE49-F238E27FC236}">
                <a16:creationId xmlns:a16="http://schemas.microsoft.com/office/drawing/2014/main" id="{E249B529-B023-03C1-B02D-3CF9D63A72E9}"/>
              </a:ext>
            </a:extLst>
          </p:cNvPr>
          <p:cNvSpPr/>
          <p:nvPr/>
        </p:nvSpPr>
        <p:spPr>
          <a:xfrm>
            <a:off x="3649175" y="1787045"/>
            <a:ext cx="1145304" cy="639604"/>
          </a:xfrm>
          <a:prstGeom prst="verticalScroll">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8A81866D-66C8-C4CA-48AD-6B7D12CDC283}"/>
              </a:ext>
            </a:extLst>
          </p:cNvPr>
          <p:cNvCxnSpPr>
            <a:cxnSpLocks/>
          </p:cNvCxnSpPr>
          <p:nvPr/>
        </p:nvCxnSpPr>
        <p:spPr bwMode="auto">
          <a:xfrm>
            <a:off x="4741105"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5" name="Vertical Scroll 25">
            <a:extLst>
              <a:ext uri="{FF2B5EF4-FFF2-40B4-BE49-F238E27FC236}">
                <a16:creationId xmlns:a16="http://schemas.microsoft.com/office/drawing/2014/main" id="{CFF42D5F-9B2F-436D-BD86-B12CA63A713D}"/>
              </a:ext>
            </a:extLst>
          </p:cNvPr>
          <p:cNvSpPr/>
          <p:nvPr/>
        </p:nvSpPr>
        <p:spPr>
          <a:xfrm>
            <a:off x="5077838" y="1787045"/>
            <a:ext cx="1145304" cy="639604"/>
          </a:xfrm>
          <a:prstGeom prst="verticalScroll">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FCCBE89B-BF71-A148-EDAC-7356976CE7B7}"/>
              </a:ext>
            </a:extLst>
          </p:cNvPr>
          <p:cNvCxnSpPr>
            <a:cxnSpLocks/>
          </p:cNvCxnSpPr>
          <p:nvPr/>
        </p:nvCxnSpPr>
        <p:spPr bwMode="auto">
          <a:xfrm>
            <a:off x="6169768"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9" name="Vertical Scroll 25">
            <a:extLst>
              <a:ext uri="{FF2B5EF4-FFF2-40B4-BE49-F238E27FC236}">
                <a16:creationId xmlns:a16="http://schemas.microsoft.com/office/drawing/2014/main" id="{C98BCECE-F414-9450-0A4D-1C956F401EFA}"/>
              </a:ext>
            </a:extLst>
          </p:cNvPr>
          <p:cNvSpPr/>
          <p:nvPr/>
        </p:nvSpPr>
        <p:spPr>
          <a:xfrm>
            <a:off x="6506501" y="178704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332A61E4-DD2F-509B-65A2-6E96682043E1}"/>
              </a:ext>
            </a:extLst>
          </p:cNvPr>
          <p:cNvSpPr/>
          <p:nvPr/>
        </p:nvSpPr>
        <p:spPr>
          <a:xfrm>
            <a:off x="7935164" y="1787045"/>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691285C9-6F5B-7ECA-8314-8884A3115532}"/>
              </a:ext>
            </a:extLst>
          </p:cNvPr>
          <p:cNvCxnSpPr>
            <a:cxnSpLocks/>
          </p:cNvCxnSpPr>
          <p:nvPr/>
        </p:nvCxnSpPr>
        <p:spPr bwMode="auto">
          <a:xfrm>
            <a:off x="7598431"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099CA28E-03FC-5AB1-88F0-30CA33CE0510}"/>
              </a:ext>
            </a:extLst>
          </p:cNvPr>
          <p:cNvCxnSpPr>
            <a:cxnSpLocks/>
          </p:cNvCxnSpPr>
          <p:nvPr/>
        </p:nvCxnSpPr>
        <p:spPr bwMode="auto">
          <a:xfrm>
            <a:off x="9027096"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09373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Byzantine Failures</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7</a:t>
            </a:fld>
            <a:endParaRPr lang="en-US" dirty="0"/>
          </a:p>
        </p:txBody>
      </p:sp>
      <p:grpSp>
        <p:nvGrpSpPr>
          <p:cNvPr id="7" name="Group 60"/>
          <p:cNvGrpSpPr>
            <a:grpSpLocks/>
          </p:cNvGrpSpPr>
          <p:nvPr/>
        </p:nvGrpSpPr>
        <p:grpSpPr bwMode="auto">
          <a:xfrm flipH="1">
            <a:off x="5657430" y="2605193"/>
            <a:ext cx="1447800" cy="1295400"/>
            <a:chOff x="3168" y="1824"/>
            <a:chExt cx="912" cy="816"/>
          </a:xfrm>
          <a:solidFill>
            <a:schemeClr val="tx1">
              <a:lumMod val="85000"/>
            </a:schemeClr>
          </a:solidFill>
          <a:effectLst>
            <a:glow rad="139700">
              <a:schemeClr val="accent3">
                <a:satMod val="175000"/>
                <a:alpha val="40000"/>
              </a:schemeClr>
            </a:glow>
          </a:effectLst>
        </p:grpSpPr>
        <p:sp>
          <p:nvSpPr>
            <p:cNvPr id="54"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solidFill>
              <a:round/>
              <a:headEnd/>
              <a:tailEnd/>
            </a:ln>
          </p:spPr>
          <p:txBody>
            <a:bodyPr wrap="none" anchor="ctr"/>
            <a:lstStyle/>
            <a:p>
              <a:endParaRPr lang="en-US"/>
            </a:p>
          </p:txBody>
        </p:sp>
        <p:sp>
          <p:nvSpPr>
            <p:cNvPr id="55"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solidFill>
              <a:round/>
              <a:headEnd/>
              <a:tailEnd/>
            </a:ln>
          </p:spPr>
          <p:txBody>
            <a:bodyPr wrap="none" anchor="ctr"/>
            <a:lstStyle/>
            <a:p>
              <a:endParaRPr lang="en-US"/>
            </a:p>
          </p:txBody>
        </p:sp>
        <p:sp>
          <p:nvSpPr>
            <p:cNvPr id="56"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solidFill>
              <a:round/>
              <a:headEnd/>
              <a:tailEnd/>
            </a:ln>
          </p:spPr>
          <p:txBody>
            <a:bodyPr wrap="none" anchor="ctr"/>
            <a:lstStyle/>
            <a:p>
              <a:endParaRPr lang="en-US"/>
            </a:p>
          </p:txBody>
        </p:sp>
        <p:sp>
          <p:nvSpPr>
            <p:cNvPr id="57"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bg1"/>
              </a:solidFill>
              <a:round/>
              <a:headEnd/>
              <a:tailEnd/>
            </a:ln>
          </p:spPr>
          <p:txBody>
            <a:bodyPr wrap="none" anchor="ctr"/>
            <a:lstStyle/>
            <a:p>
              <a:endParaRPr lang="en-US"/>
            </a:p>
          </p:txBody>
        </p:sp>
        <p:sp>
          <p:nvSpPr>
            <p:cNvPr id="58"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bg1"/>
              </a:solidFill>
              <a:round/>
              <a:headEnd/>
              <a:tailEnd/>
            </a:ln>
          </p:spPr>
          <p:txBody>
            <a:bodyPr wrap="none" anchor="ctr"/>
            <a:lstStyle/>
            <a:p>
              <a:endParaRPr lang="en-US"/>
            </a:p>
          </p:txBody>
        </p:sp>
        <p:sp>
          <p:nvSpPr>
            <p:cNvPr id="59"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bg1"/>
              </a:solidFill>
              <a:round/>
              <a:headEnd/>
              <a:tailEnd/>
            </a:ln>
          </p:spPr>
          <p:txBody>
            <a:bodyPr wrap="none" anchor="ctr"/>
            <a:lstStyle/>
            <a:p>
              <a:endParaRPr lang="en-US"/>
            </a:p>
          </p:txBody>
        </p:sp>
        <p:sp>
          <p:nvSpPr>
            <p:cNvPr id="60"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solidFill>
              <a:round/>
              <a:headEnd/>
              <a:tailEnd/>
            </a:ln>
          </p:spPr>
          <p:txBody>
            <a:bodyPr wrap="none" anchor="ctr"/>
            <a:lstStyle/>
            <a:p>
              <a:endParaRPr lang="en-US"/>
            </a:p>
          </p:txBody>
        </p:sp>
        <p:sp>
          <p:nvSpPr>
            <p:cNvPr id="61"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solidFill>
              <a:round/>
              <a:headEnd/>
              <a:tailEnd/>
            </a:ln>
          </p:spPr>
          <p:txBody>
            <a:bodyPr wrap="none" anchor="ctr"/>
            <a:lstStyle/>
            <a:p>
              <a:endParaRPr lang="en-US"/>
            </a:p>
          </p:txBody>
        </p:sp>
        <p:sp>
          <p:nvSpPr>
            <p:cNvPr id="62"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solidFill>
              <a:round/>
              <a:headEnd/>
              <a:tailEnd/>
            </a:ln>
          </p:spPr>
          <p:txBody>
            <a:bodyPr wrap="none" anchor="ctr"/>
            <a:lstStyle/>
            <a:p>
              <a:endParaRPr lang="en-US"/>
            </a:p>
          </p:txBody>
        </p:sp>
      </p:grpSp>
      <p:grpSp>
        <p:nvGrpSpPr>
          <p:cNvPr id="9" name="Group 39"/>
          <p:cNvGrpSpPr>
            <a:grpSpLocks/>
          </p:cNvGrpSpPr>
          <p:nvPr/>
        </p:nvGrpSpPr>
        <p:grpSpPr bwMode="auto">
          <a:xfrm>
            <a:off x="3867569" y="5143351"/>
            <a:ext cx="1146175" cy="1000125"/>
            <a:chOff x="1043" y="2546"/>
            <a:chExt cx="869" cy="740"/>
          </a:xfrm>
          <a:solidFill>
            <a:schemeClr val="tx1">
              <a:lumMod val="85000"/>
            </a:schemeClr>
          </a:solidFill>
        </p:grpSpPr>
        <p:sp>
          <p:nvSpPr>
            <p:cNvPr id="35" name="Freeform 4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grpFill/>
            <a:ln w="9525">
              <a:solidFill>
                <a:schemeClr val="bg1">
                  <a:lumMod val="50000"/>
                </a:schemeClr>
              </a:solidFill>
              <a:round/>
              <a:headEnd/>
              <a:tailEnd/>
            </a:ln>
          </p:spPr>
          <p:txBody>
            <a:bodyPr wrap="none" anchor="ctr"/>
            <a:lstStyle/>
            <a:p>
              <a:endParaRPr lang="en-US"/>
            </a:p>
          </p:txBody>
        </p:sp>
        <p:sp>
          <p:nvSpPr>
            <p:cNvPr id="36" name="Freeform 41"/>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grpFill/>
            <a:ln w="9525">
              <a:solidFill>
                <a:schemeClr val="bg1">
                  <a:lumMod val="50000"/>
                </a:schemeClr>
              </a:solidFill>
              <a:round/>
              <a:headEnd/>
              <a:tailEnd/>
            </a:ln>
          </p:spPr>
          <p:txBody>
            <a:bodyPr wrap="none" anchor="ctr"/>
            <a:lstStyle/>
            <a:p>
              <a:endParaRPr lang="en-US"/>
            </a:p>
          </p:txBody>
        </p:sp>
        <p:sp>
          <p:nvSpPr>
            <p:cNvPr id="37" name="Freeform 4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grpFill/>
            <a:ln w="9525">
              <a:solidFill>
                <a:schemeClr val="bg1">
                  <a:lumMod val="50000"/>
                </a:schemeClr>
              </a:solidFill>
              <a:round/>
              <a:headEnd/>
              <a:tailEnd/>
            </a:ln>
          </p:spPr>
          <p:txBody>
            <a:bodyPr wrap="none" anchor="ctr"/>
            <a:lstStyle/>
            <a:p>
              <a:endParaRPr lang="en-US"/>
            </a:p>
          </p:txBody>
        </p:sp>
        <p:sp>
          <p:nvSpPr>
            <p:cNvPr id="38" name="Freeform 43"/>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grpFill/>
            <a:ln w="9525">
              <a:solidFill>
                <a:schemeClr val="bg1">
                  <a:lumMod val="50000"/>
                </a:schemeClr>
              </a:solidFill>
              <a:round/>
              <a:headEnd/>
              <a:tailEnd/>
            </a:ln>
          </p:spPr>
          <p:txBody>
            <a:bodyPr wrap="none" anchor="ctr"/>
            <a:lstStyle/>
            <a:p>
              <a:endParaRPr lang="en-US"/>
            </a:p>
          </p:txBody>
        </p:sp>
        <p:sp>
          <p:nvSpPr>
            <p:cNvPr id="39" name="AutoShape 44"/>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pFill/>
            <a:ln w="38100">
              <a:solidFill>
                <a:schemeClr val="bg1">
                  <a:lumMod val="50000"/>
                </a:schemeClr>
              </a:solidFill>
              <a:miter lim="800000"/>
              <a:headEnd/>
              <a:tailEnd/>
            </a:ln>
          </p:spPr>
          <p:txBody>
            <a:bodyPr rot="10800000" wrap="none" anchor="ctr"/>
            <a:lstStyle/>
            <a:p>
              <a:endParaRPr lang="en-US"/>
            </a:p>
          </p:txBody>
        </p:sp>
        <p:sp>
          <p:nvSpPr>
            <p:cNvPr id="40" name="Rectangle 45"/>
            <p:cNvSpPr>
              <a:spLocks noChangeArrowheads="1"/>
            </p:cNvSpPr>
            <p:nvPr/>
          </p:nvSpPr>
          <p:spPr bwMode="auto">
            <a:xfrm>
              <a:off x="1163" y="3110"/>
              <a:ext cx="657" cy="157"/>
            </a:xfrm>
            <a:prstGeom prst="rect">
              <a:avLst/>
            </a:prstGeom>
            <a:grpFill/>
            <a:ln w="38100">
              <a:solidFill>
                <a:schemeClr val="bg1">
                  <a:lumMod val="50000"/>
                </a:schemeClr>
              </a:solidFill>
              <a:miter lim="800000"/>
              <a:headEnd/>
              <a:tailEnd/>
            </a:ln>
          </p:spPr>
          <p:txBody>
            <a:bodyPr wrap="none" anchor="ctr"/>
            <a:lstStyle/>
            <a:p>
              <a:endParaRPr lang="en-US"/>
            </a:p>
          </p:txBody>
        </p:sp>
        <p:sp>
          <p:nvSpPr>
            <p:cNvPr id="41" name="Freeform 46"/>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grpFill/>
            <a:ln w="9525">
              <a:solidFill>
                <a:schemeClr val="bg1">
                  <a:lumMod val="50000"/>
                </a:schemeClr>
              </a:solidFill>
              <a:round/>
              <a:headEnd/>
              <a:tailEnd/>
            </a:ln>
          </p:spPr>
          <p:txBody>
            <a:bodyPr wrap="none" anchor="ctr"/>
            <a:lstStyle/>
            <a:p>
              <a:endParaRPr lang="en-US"/>
            </a:p>
          </p:txBody>
        </p:sp>
        <p:sp>
          <p:nvSpPr>
            <p:cNvPr id="42" name="Freeform 47"/>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grpFill/>
            <a:ln w="9525">
              <a:solidFill>
                <a:schemeClr val="bg1">
                  <a:lumMod val="50000"/>
                </a:schemeClr>
              </a:solidFill>
              <a:round/>
              <a:headEnd/>
              <a:tailEnd/>
            </a:ln>
          </p:spPr>
          <p:txBody>
            <a:bodyPr wrap="none" anchor="ctr"/>
            <a:lstStyle/>
            <a:p>
              <a:endParaRPr lang="en-US"/>
            </a:p>
          </p:txBody>
        </p:sp>
      </p:gr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sp>
        <p:nvSpPr>
          <p:cNvPr id="88" name="Freeform 50"/>
          <p:cNvSpPr>
            <a:spLocks/>
          </p:cNvSpPr>
          <p:nvPr/>
        </p:nvSpPr>
        <p:spPr bwMode="auto">
          <a:xfrm>
            <a:off x="4987925" y="38557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a:latin typeface="Arial" pitchFamily="34" charset="0"/>
            </a:endParaRPr>
          </a:p>
        </p:txBody>
      </p:sp>
      <p:sp>
        <p:nvSpPr>
          <p:cNvPr id="89" name="Freeform 50"/>
          <p:cNvSpPr>
            <a:spLocks/>
          </p:cNvSpPr>
          <p:nvPr/>
        </p:nvSpPr>
        <p:spPr bwMode="auto">
          <a:xfrm flipV="1">
            <a:off x="3087257" y="389921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a:latin typeface="Arial" pitchFamily="34" charset="0"/>
            </a:endParaRPr>
          </a:p>
        </p:txBody>
      </p:sp>
      <p:pic>
        <p:nvPicPr>
          <p:cNvPr id="90" name="Picture 8" descr="https://encrypted-tbn0.gstatic.com/images?q=tbn:ANd9GcSJzArL_USGi5Dtj9maTXmOjGQCh5lrzQpuGCCzr_piNsi1N-ZqPG8I6Q"/>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3230" y="4897120"/>
            <a:ext cx="705688" cy="720090"/>
          </a:xfrm>
          <a:prstGeom prst="rect">
            <a:avLst/>
          </a:prstGeom>
          <a:noFill/>
          <a:extLst>
            <a:ext uri="{909E8E84-426E-40DD-AFC4-6F175D3DCCD1}">
              <a14:hiddenFill xmlns:a14="http://schemas.microsoft.com/office/drawing/2010/main">
                <a:solidFill>
                  <a:srgbClr val="FFFFFF"/>
                </a:solidFill>
              </a14:hiddenFill>
            </a:ext>
          </a:extLst>
        </p:spPr>
      </p:pic>
      <p:sp>
        <p:nvSpPr>
          <p:cNvPr id="91" name="Rounded Rectangular Callout 90"/>
          <p:cNvSpPr/>
          <p:nvPr/>
        </p:nvSpPr>
        <p:spPr bwMode="auto">
          <a:xfrm flipH="1">
            <a:off x="2209800" y="4815223"/>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2" name="Picture 8" descr="https://encrypted-tbn0.gstatic.com/images?q=tbn:ANd9GcSJzArL_USGi5Dtj9maTXmOjGQCh5lrzQpuGCCzr_piNsi1N-ZqPG8I6Q"/>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50749" y="4862242"/>
            <a:ext cx="705688" cy="7200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b2b.cbsimg.net/blogs/pear0906201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1802" y="3633893"/>
            <a:ext cx="543074" cy="682852"/>
          </a:xfrm>
          <a:prstGeom prst="rect">
            <a:avLst/>
          </a:prstGeom>
          <a:noFill/>
          <a:extLst>
            <a:ext uri="{909E8E84-426E-40DD-AFC4-6F175D3DCCD1}">
              <a14:hiddenFill xmlns:a14="http://schemas.microsoft.com/office/drawing/2010/main">
                <a:solidFill>
                  <a:srgbClr val="FFFFFF"/>
                </a:solidFill>
              </a14:hiddenFill>
            </a:ext>
          </a:extLst>
        </p:spPr>
      </p:pic>
      <p:sp>
        <p:nvSpPr>
          <p:cNvPr id="95" name="Rounded Rectangular Callout 94"/>
          <p:cNvSpPr/>
          <p:nvPr/>
        </p:nvSpPr>
        <p:spPr bwMode="auto">
          <a:xfrm>
            <a:off x="5685053" y="4824551"/>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6" name="Rounded Rectangular Callout 95"/>
          <p:cNvSpPr/>
          <p:nvPr/>
        </p:nvSpPr>
        <p:spPr bwMode="auto">
          <a:xfrm flipV="1">
            <a:off x="7517663" y="353829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7" name="Freeform 50"/>
          <p:cNvSpPr>
            <a:spLocks/>
          </p:cNvSpPr>
          <p:nvPr/>
        </p:nvSpPr>
        <p:spPr bwMode="auto">
          <a:xfrm rot="18900000" flipV="1">
            <a:off x="4025733" y="23499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a:latin typeface="Arial" pitchFamily="34" charset="0"/>
            </a:endParaRPr>
          </a:p>
        </p:txBody>
      </p:sp>
      <p:sp>
        <p:nvSpPr>
          <p:cNvPr id="98" name="Rounded Rectangular Callout 97"/>
          <p:cNvSpPr/>
          <p:nvPr/>
        </p:nvSpPr>
        <p:spPr bwMode="auto">
          <a:xfrm flipH="1">
            <a:off x="4200167" y="189298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99" name="Picture 4" descr="http://b2b.cbsimg.net/blogs/pear0906201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1389" y="2033051"/>
            <a:ext cx="543074" cy="682852"/>
          </a:xfrm>
          <a:prstGeom prst="rect">
            <a:avLst/>
          </a:prstGeom>
          <a:noFill/>
          <a:extLst>
            <a:ext uri="{909E8E84-426E-40DD-AFC4-6F175D3DCCD1}">
              <a14:hiddenFill xmlns:a14="http://schemas.microsoft.com/office/drawing/2010/main">
                <a:solidFill>
                  <a:srgbClr val="FFFFFF"/>
                </a:solidFill>
              </a14:hiddenFill>
            </a:ext>
          </a:extLst>
        </p:spPr>
      </p:pic>
      <p:sp>
        <p:nvSpPr>
          <p:cNvPr id="100" name="Rounded Rectangular Callout 99"/>
          <p:cNvSpPr/>
          <p:nvPr/>
        </p:nvSpPr>
        <p:spPr bwMode="auto">
          <a:xfrm flipH="1" flipV="1">
            <a:off x="400583" y="3506548"/>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1" name="Rounded Rectangular Callout 100"/>
          <p:cNvSpPr/>
          <p:nvPr/>
        </p:nvSpPr>
        <p:spPr bwMode="auto">
          <a:xfrm>
            <a:off x="3294729" y="1763409"/>
            <a:ext cx="1057838" cy="865227"/>
          </a:xfrm>
          <a:prstGeom prst="wedgeRoundRectCallout">
            <a:avLst>
              <a:gd name="adj1" fmla="val -101458"/>
              <a:gd name="adj2" fmla="val 49290"/>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03"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502" y="3616814"/>
            <a:ext cx="617999" cy="6999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chemeClr val="bg1">
              <a:lumMod val="75000"/>
            </a:schemeClr>
          </a:solidFill>
          <a:ln w="38100">
            <a:solidFill>
              <a:schemeClr val="bg1">
                <a:lumMod val="50000"/>
              </a:schemeClr>
            </a:solidFill>
            <a:round/>
            <a:headEnd/>
            <a:tailEnd/>
          </a:ln>
        </p:spPr>
        <p:txBody>
          <a:bodyPr wrap="none" anchor="ctr"/>
          <a:lstStyle/>
          <a:p>
            <a:endParaRPr lang="en-US">
              <a:latin typeface="Arial" pitchFamily="34" charset="0"/>
            </a:endParaRPr>
          </a:p>
        </p:txBody>
      </p:sp>
      <p:sp>
        <p:nvSpPr>
          <p:cNvPr id="115" name="Freeform 50"/>
          <p:cNvSpPr>
            <a:spLocks/>
          </p:cNvSpPr>
          <p:nvPr/>
        </p:nvSpPr>
        <p:spPr bwMode="auto">
          <a:xfrm rot="18900000" flipV="1">
            <a:off x="4178133" y="2502365"/>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74" name="Freeform 73"/>
          <p:cNvSpPr/>
          <p:nvPr/>
        </p:nvSpPr>
        <p:spPr bwMode="auto">
          <a:xfrm>
            <a:off x="1362456" y="21860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pic>
        <p:nvPicPr>
          <p:cNvPr id="75" name="Picture 2" descr="http://b2b.cbsimg.net/blogs/lemon090620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0885" y="2004045"/>
            <a:ext cx="624547" cy="47049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3" name="Group 50">
            <a:extLst>
              <a:ext uri="{FF2B5EF4-FFF2-40B4-BE49-F238E27FC236}">
                <a16:creationId xmlns:a16="http://schemas.microsoft.com/office/drawing/2014/main" id="{4F652783-4B05-33E0-D7C9-282E8FE45383}"/>
              </a:ext>
            </a:extLst>
          </p:cNvPr>
          <p:cNvGrpSpPr>
            <a:grpSpLocks/>
          </p:cNvGrpSpPr>
          <p:nvPr/>
        </p:nvGrpSpPr>
        <p:grpSpPr bwMode="auto">
          <a:xfrm>
            <a:off x="1660650" y="2490893"/>
            <a:ext cx="1447800" cy="1295400"/>
            <a:chOff x="3168" y="1824"/>
            <a:chExt cx="912" cy="816"/>
          </a:xfrm>
          <a:effectLst>
            <a:glow rad="139700">
              <a:schemeClr val="accent3">
                <a:satMod val="175000"/>
                <a:alpha val="40000"/>
              </a:schemeClr>
            </a:glow>
          </a:effectLst>
        </p:grpSpPr>
        <p:sp>
          <p:nvSpPr>
            <p:cNvPr id="5" name="Freeform 51">
              <a:extLst>
                <a:ext uri="{FF2B5EF4-FFF2-40B4-BE49-F238E27FC236}">
                  <a16:creationId xmlns:a16="http://schemas.microsoft.com/office/drawing/2014/main" id="{C5B51D22-0C0F-8561-7D8E-B7A6DAC1573D}"/>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6" name="Freeform 52">
              <a:extLst>
                <a:ext uri="{FF2B5EF4-FFF2-40B4-BE49-F238E27FC236}">
                  <a16:creationId xmlns:a16="http://schemas.microsoft.com/office/drawing/2014/main" id="{125BD37B-3662-2955-4E54-86A831DB5F8F}"/>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8" name="Freeform 53">
              <a:extLst>
                <a:ext uri="{FF2B5EF4-FFF2-40B4-BE49-F238E27FC236}">
                  <a16:creationId xmlns:a16="http://schemas.microsoft.com/office/drawing/2014/main" id="{B144E60D-B3FC-E016-52C2-AC3B883F73C9}"/>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0" name="Freeform 54">
              <a:extLst>
                <a:ext uri="{FF2B5EF4-FFF2-40B4-BE49-F238E27FC236}">
                  <a16:creationId xmlns:a16="http://schemas.microsoft.com/office/drawing/2014/main" id="{BB298917-E508-36BE-AD00-1C70094F6FBB}"/>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a:p>
          </p:txBody>
        </p:sp>
        <p:sp>
          <p:nvSpPr>
            <p:cNvPr id="11" name="Freeform 55">
              <a:extLst>
                <a:ext uri="{FF2B5EF4-FFF2-40B4-BE49-F238E27FC236}">
                  <a16:creationId xmlns:a16="http://schemas.microsoft.com/office/drawing/2014/main" id="{ED0F339E-1655-362A-1613-240116AF0991}"/>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a:p>
          </p:txBody>
        </p:sp>
        <p:sp>
          <p:nvSpPr>
            <p:cNvPr id="12" name="Freeform 56">
              <a:extLst>
                <a:ext uri="{FF2B5EF4-FFF2-40B4-BE49-F238E27FC236}">
                  <a16:creationId xmlns:a16="http://schemas.microsoft.com/office/drawing/2014/main" id="{F00C6213-0FA1-C849-1DD3-A5D6539F5C6B}"/>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a:p>
          </p:txBody>
        </p:sp>
        <p:sp>
          <p:nvSpPr>
            <p:cNvPr id="13" name="Freeform 57">
              <a:extLst>
                <a:ext uri="{FF2B5EF4-FFF2-40B4-BE49-F238E27FC236}">
                  <a16:creationId xmlns:a16="http://schemas.microsoft.com/office/drawing/2014/main" id="{6913C4ED-17BF-885E-8E8D-93F83F10FF67}"/>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4" name="Freeform 58">
              <a:extLst>
                <a:ext uri="{FF2B5EF4-FFF2-40B4-BE49-F238E27FC236}">
                  <a16:creationId xmlns:a16="http://schemas.microsoft.com/office/drawing/2014/main" id="{B2152069-DC9D-365B-385E-5FCC0B7A2E9B}"/>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5" name="Freeform 59">
              <a:extLst>
                <a:ext uri="{FF2B5EF4-FFF2-40B4-BE49-F238E27FC236}">
                  <a16:creationId xmlns:a16="http://schemas.microsoft.com/office/drawing/2014/main" id="{0E75C6D1-02BE-4CBA-21B9-7771F577DC1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spTree>
    <p:extLst>
      <p:ext uri="{BB962C8B-B14F-4D97-AF65-F5344CB8AC3E}">
        <p14:creationId xmlns:p14="http://schemas.microsoft.com/office/powerpoint/2010/main" val="14036969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214DD-C12F-0C49-57D4-CBEC52828C3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397493-981E-AE4D-E5BC-BDF1AEE05476}"/>
              </a:ext>
            </a:extLst>
          </p:cNvPr>
          <p:cNvSpPr>
            <a:spLocks noGrp="1"/>
          </p:cNvSpPr>
          <p:nvPr>
            <p:ph type="sldNum" sz="quarter" idx="11"/>
          </p:nvPr>
        </p:nvSpPr>
        <p:spPr/>
        <p:txBody>
          <a:bodyPr/>
          <a:lstStyle/>
          <a:p>
            <a:pPr>
              <a:defRPr/>
            </a:pPr>
            <a:fld id="{FE25F947-77F5-4CA6-8472-B4B2967773ED}" type="slidenum">
              <a:rPr lang="x-none" smtClean="0"/>
              <a:pPr>
                <a:defRPr/>
              </a:pPr>
              <a:t>70</a:t>
            </a:fld>
            <a:endParaRPr lang="en-US" dirty="0"/>
          </a:p>
        </p:txBody>
      </p:sp>
      <p:pic>
        <p:nvPicPr>
          <p:cNvPr id="6" name="Picture 2" descr="Pink Hard Hat Clip Art">
            <a:extLst>
              <a:ext uri="{FF2B5EF4-FFF2-40B4-BE49-F238E27FC236}">
                <a16:creationId xmlns:a16="http://schemas.microsoft.com/office/drawing/2014/main" id="{088946FE-5CDB-6363-7560-65511C5B4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36A30F31-EA93-8DC9-3F80-FBE0E3B6C6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9A0628AB-3AE8-B958-DB93-F2DE59879B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780D2869-C797-4F6F-840D-068FD385E6AE}"/>
              </a:ext>
            </a:extLst>
          </p:cNvPr>
          <p:cNvSpPr>
            <a:spLocks noGrp="1"/>
          </p:cNvSpPr>
          <p:nvPr>
            <p:ph type="title"/>
          </p:nvPr>
        </p:nvSpPr>
        <p:spPr/>
        <p:txBody>
          <a:bodyPr/>
          <a:lstStyle/>
          <a:p>
            <a:r>
              <a:rPr lang="en-US" dirty="0">
                <a:solidFill>
                  <a:srgbClr val="FFFF00"/>
                </a:solidFill>
              </a:rPr>
              <a:t>New block propagates</a:t>
            </a:r>
          </a:p>
        </p:txBody>
      </p:sp>
      <p:sp>
        <p:nvSpPr>
          <p:cNvPr id="24" name="Vertical Scroll 25">
            <a:extLst>
              <a:ext uri="{FF2B5EF4-FFF2-40B4-BE49-F238E27FC236}">
                <a16:creationId xmlns:a16="http://schemas.microsoft.com/office/drawing/2014/main" id="{53D32F9D-B2C0-F806-3B4B-855149BC3D4B}"/>
              </a:ext>
            </a:extLst>
          </p:cNvPr>
          <p:cNvSpPr/>
          <p:nvPr/>
        </p:nvSpPr>
        <p:spPr>
          <a:xfrm>
            <a:off x="5139801" y="184293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37F53D2A-DD51-363A-551C-2F283CA7952F}"/>
              </a:ext>
            </a:extLst>
          </p:cNvPr>
          <p:cNvCxnSpPr>
            <a:cxnSpLocks/>
          </p:cNvCxnSpPr>
          <p:nvPr/>
        </p:nvCxnSpPr>
        <p:spPr bwMode="auto">
          <a:xfrm>
            <a:off x="6231731"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6" name="Vertical Scroll 25">
            <a:extLst>
              <a:ext uri="{FF2B5EF4-FFF2-40B4-BE49-F238E27FC236}">
                <a16:creationId xmlns:a16="http://schemas.microsoft.com/office/drawing/2014/main" id="{C1767BD8-54FF-1FB5-7DFF-A5CAB342C1C0}"/>
              </a:ext>
            </a:extLst>
          </p:cNvPr>
          <p:cNvSpPr/>
          <p:nvPr/>
        </p:nvSpPr>
        <p:spPr>
          <a:xfrm>
            <a:off x="6568464" y="184293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7" name="Vertical Scroll 25">
            <a:extLst>
              <a:ext uri="{FF2B5EF4-FFF2-40B4-BE49-F238E27FC236}">
                <a16:creationId xmlns:a16="http://schemas.microsoft.com/office/drawing/2014/main" id="{9D09A979-0C12-BE5B-21EA-F49A5563F985}"/>
              </a:ext>
            </a:extLst>
          </p:cNvPr>
          <p:cNvSpPr/>
          <p:nvPr/>
        </p:nvSpPr>
        <p:spPr>
          <a:xfrm>
            <a:off x="7997127" y="184293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64C89F92-8461-6088-C9AE-F831BD0D7796}"/>
              </a:ext>
            </a:extLst>
          </p:cNvPr>
          <p:cNvCxnSpPr>
            <a:cxnSpLocks/>
          </p:cNvCxnSpPr>
          <p:nvPr/>
        </p:nvCxnSpPr>
        <p:spPr bwMode="auto">
          <a:xfrm>
            <a:off x="7660394"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6951B39D-CEE4-9A3D-90FB-47797DCF733D}"/>
              </a:ext>
            </a:extLst>
          </p:cNvPr>
          <p:cNvCxnSpPr>
            <a:cxnSpLocks/>
          </p:cNvCxnSpPr>
          <p:nvPr/>
        </p:nvCxnSpPr>
        <p:spPr bwMode="auto">
          <a:xfrm>
            <a:off x="9089059"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2" name="Thought Bubble: Cloud 31">
            <a:extLst>
              <a:ext uri="{FF2B5EF4-FFF2-40B4-BE49-F238E27FC236}">
                <a16:creationId xmlns:a16="http://schemas.microsoft.com/office/drawing/2014/main" id="{EEFB2306-6646-1B34-1F31-2405C11079E9}"/>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0" name="Thought Bubble: Cloud 39">
            <a:extLst>
              <a:ext uri="{FF2B5EF4-FFF2-40B4-BE49-F238E27FC236}">
                <a16:creationId xmlns:a16="http://schemas.microsoft.com/office/drawing/2014/main" id="{8AEF93B9-A752-C46C-E90E-A96EED66C07D}"/>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hought Bubble: Cloud 47">
            <a:extLst>
              <a:ext uri="{FF2B5EF4-FFF2-40B4-BE49-F238E27FC236}">
                <a16:creationId xmlns:a16="http://schemas.microsoft.com/office/drawing/2014/main" id="{34A3D631-98F3-9440-A7E2-C5B70F8E9349}"/>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 name="Vertical Scroll 25">
            <a:extLst>
              <a:ext uri="{FF2B5EF4-FFF2-40B4-BE49-F238E27FC236}">
                <a16:creationId xmlns:a16="http://schemas.microsoft.com/office/drawing/2014/main" id="{B1113A8A-A8CE-589F-8736-6FB1995D9037}"/>
              </a:ext>
            </a:extLst>
          </p:cNvPr>
          <p:cNvSpPr/>
          <p:nvPr/>
        </p:nvSpPr>
        <p:spPr>
          <a:xfrm>
            <a:off x="3649175" y="1787045"/>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C9B11497-7C18-8C8E-11C4-D5E1450D92CB}"/>
              </a:ext>
            </a:extLst>
          </p:cNvPr>
          <p:cNvCxnSpPr>
            <a:cxnSpLocks/>
          </p:cNvCxnSpPr>
          <p:nvPr/>
        </p:nvCxnSpPr>
        <p:spPr bwMode="auto">
          <a:xfrm>
            <a:off x="4741105"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5" name="Vertical Scroll 25">
            <a:extLst>
              <a:ext uri="{FF2B5EF4-FFF2-40B4-BE49-F238E27FC236}">
                <a16:creationId xmlns:a16="http://schemas.microsoft.com/office/drawing/2014/main" id="{A6C674A2-F0F8-1A5C-A7A5-47C858413E06}"/>
              </a:ext>
            </a:extLst>
          </p:cNvPr>
          <p:cNvSpPr/>
          <p:nvPr/>
        </p:nvSpPr>
        <p:spPr>
          <a:xfrm>
            <a:off x="3551592" y="3328386"/>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C263EA94-C581-3684-FEC4-BDCCC5270FDE}"/>
              </a:ext>
            </a:extLst>
          </p:cNvPr>
          <p:cNvCxnSpPr>
            <a:cxnSpLocks/>
          </p:cNvCxnSpPr>
          <p:nvPr/>
        </p:nvCxnSpPr>
        <p:spPr bwMode="auto">
          <a:xfrm>
            <a:off x="4643522" y="364818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9" name="Vertical Scroll 25">
            <a:extLst>
              <a:ext uri="{FF2B5EF4-FFF2-40B4-BE49-F238E27FC236}">
                <a16:creationId xmlns:a16="http://schemas.microsoft.com/office/drawing/2014/main" id="{E9D01053-4644-5CCB-7DE5-F491AA36FD2C}"/>
              </a:ext>
            </a:extLst>
          </p:cNvPr>
          <p:cNvSpPr/>
          <p:nvPr/>
        </p:nvSpPr>
        <p:spPr>
          <a:xfrm>
            <a:off x="3616131" y="4926877"/>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6F89DA62-B3B7-14D1-1AD0-FA09330DC811}"/>
              </a:ext>
            </a:extLst>
          </p:cNvPr>
          <p:cNvCxnSpPr>
            <a:cxnSpLocks/>
          </p:cNvCxnSpPr>
          <p:nvPr/>
        </p:nvCxnSpPr>
        <p:spPr bwMode="auto">
          <a:xfrm>
            <a:off x="4708061" y="5246679"/>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1" name="Vertical Scroll 25">
            <a:extLst>
              <a:ext uri="{FF2B5EF4-FFF2-40B4-BE49-F238E27FC236}">
                <a16:creationId xmlns:a16="http://schemas.microsoft.com/office/drawing/2014/main" id="{10254FC5-52B6-451B-162F-BBD32D078C29}"/>
              </a:ext>
            </a:extLst>
          </p:cNvPr>
          <p:cNvSpPr/>
          <p:nvPr/>
        </p:nvSpPr>
        <p:spPr>
          <a:xfrm>
            <a:off x="5033629" y="3343355"/>
            <a:ext cx="1145304" cy="639604"/>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CE6FAE78-12F2-E167-FE2B-5E2975A35435}"/>
              </a:ext>
            </a:extLst>
          </p:cNvPr>
          <p:cNvCxnSpPr>
            <a:cxnSpLocks/>
          </p:cNvCxnSpPr>
          <p:nvPr/>
        </p:nvCxnSpPr>
        <p:spPr bwMode="auto">
          <a:xfrm>
            <a:off x="6087764"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4" name="Vertical Scroll 25">
            <a:extLst>
              <a:ext uri="{FF2B5EF4-FFF2-40B4-BE49-F238E27FC236}">
                <a16:creationId xmlns:a16="http://schemas.microsoft.com/office/drawing/2014/main" id="{DA64150D-67F4-B177-21F1-FEBC9456EF41}"/>
              </a:ext>
            </a:extLst>
          </p:cNvPr>
          <p:cNvSpPr/>
          <p:nvPr/>
        </p:nvSpPr>
        <p:spPr>
          <a:xfrm>
            <a:off x="6462292"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C97AE959-6CC6-3AE2-FA01-EE412C6030EC}"/>
              </a:ext>
            </a:extLst>
          </p:cNvPr>
          <p:cNvSpPr/>
          <p:nvPr/>
        </p:nvSpPr>
        <p:spPr>
          <a:xfrm>
            <a:off x="7890955"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5987D6B6-847A-50FC-D4E5-DD0A8FDD451A}"/>
              </a:ext>
            </a:extLst>
          </p:cNvPr>
          <p:cNvCxnSpPr>
            <a:cxnSpLocks/>
          </p:cNvCxnSpPr>
          <p:nvPr/>
        </p:nvCxnSpPr>
        <p:spPr bwMode="auto">
          <a:xfrm>
            <a:off x="75164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750E50FC-4375-4282-8960-78EF69D924DE}"/>
              </a:ext>
            </a:extLst>
          </p:cNvPr>
          <p:cNvCxnSpPr>
            <a:cxnSpLocks/>
          </p:cNvCxnSpPr>
          <p:nvPr/>
        </p:nvCxnSpPr>
        <p:spPr bwMode="auto">
          <a:xfrm>
            <a:off x="894509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8" name="Vertical Scroll 25">
            <a:extLst>
              <a:ext uri="{FF2B5EF4-FFF2-40B4-BE49-F238E27FC236}">
                <a16:creationId xmlns:a16="http://schemas.microsoft.com/office/drawing/2014/main" id="{E88BF819-ABF9-CEC3-C021-94E63A532B7F}"/>
              </a:ext>
            </a:extLst>
          </p:cNvPr>
          <p:cNvSpPr/>
          <p:nvPr/>
        </p:nvSpPr>
        <p:spPr>
          <a:xfrm>
            <a:off x="5034652" y="4843778"/>
            <a:ext cx="1145304" cy="639604"/>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B78EA4B5-181C-DB4E-FE96-E7A2C41F3249}"/>
              </a:ext>
            </a:extLst>
          </p:cNvPr>
          <p:cNvCxnSpPr>
            <a:cxnSpLocks/>
          </p:cNvCxnSpPr>
          <p:nvPr/>
        </p:nvCxnSpPr>
        <p:spPr bwMode="auto">
          <a:xfrm>
            <a:off x="6088787"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0" name="Vertical Scroll 25">
            <a:extLst>
              <a:ext uri="{FF2B5EF4-FFF2-40B4-BE49-F238E27FC236}">
                <a16:creationId xmlns:a16="http://schemas.microsoft.com/office/drawing/2014/main" id="{83659A69-1FA6-6D4A-4285-162776ECAABC}"/>
              </a:ext>
            </a:extLst>
          </p:cNvPr>
          <p:cNvSpPr/>
          <p:nvPr/>
        </p:nvSpPr>
        <p:spPr>
          <a:xfrm>
            <a:off x="6425520" y="484377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C0A6E454-508D-C1F8-5E70-727B972FE38F}"/>
              </a:ext>
            </a:extLst>
          </p:cNvPr>
          <p:cNvSpPr/>
          <p:nvPr/>
        </p:nvSpPr>
        <p:spPr>
          <a:xfrm>
            <a:off x="7854183" y="484377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E505E09D-07AE-1669-8F53-16383DC496A7}"/>
              </a:ext>
            </a:extLst>
          </p:cNvPr>
          <p:cNvCxnSpPr>
            <a:cxnSpLocks/>
          </p:cNvCxnSpPr>
          <p:nvPr/>
        </p:nvCxnSpPr>
        <p:spPr bwMode="auto">
          <a:xfrm>
            <a:off x="7517450"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74B1F074-DAAC-D31F-71AF-B43459BE44EA}"/>
              </a:ext>
            </a:extLst>
          </p:cNvPr>
          <p:cNvCxnSpPr>
            <a:cxnSpLocks/>
          </p:cNvCxnSpPr>
          <p:nvPr/>
        </p:nvCxnSpPr>
        <p:spPr bwMode="auto">
          <a:xfrm>
            <a:off x="8946115"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18323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0773B-81B1-86CE-96A2-CF798EDA52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266E36-DBAA-FEB6-7677-7D6F0CA032CD}"/>
              </a:ext>
            </a:extLst>
          </p:cNvPr>
          <p:cNvSpPr>
            <a:spLocks noGrp="1"/>
          </p:cNvSpPr>
          <p:nvPr>
            <p:ph type="sldNum" sz="quarter" idx="11"/>
          </p:nvPr>
        </p:nvSpPr>
        <p:spPr/>
        <p:txBody>
          <a:bodyPr/>
          <a:lstStyle/>
          <a:p>
            <a:pPr>
              <a:defRPr/>
            </a:pPr>
            <a:fld id="{FE25F947-77F5-4CA6-8472-B4B2967773ED}" type="slidenum">
              <a:rPr lang="x-none" smtClean="0"/>
              <a:pPr>
                <a:defRPr/>
              </a:pPr>
              <a:t>71</a:t>
            </a:fld>
            <a:endParaRPr lang="en-US" dirty="0"/>
          </a:p>
        </p:txBody>
      </p:sp>
      <p:pic>
        <p:nvPicPr>
          <p:cNvPr id="6" name="Picture 2" descr="Pink Hard Hat Clip Art">
            <a:extLst>
              <a:ext uri="{FF2B5EF4-FFF2-40B4-BE49-F238E27FC236}">
                <a16:creationId xmlns:a16="http://schemas.microsoft.com/office/drawing/2014/main" id="{1F010C27-B2FE-DC1A-1544-7016191FB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A3DECAE6-45CE-428E-E9C0-C1CE9FA595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D8DFBFFA-2DEF-0327-B8F0-051C464653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C6C84054-B81F-82EC-8255-3449FD4CFC27}"/>
              </a:ext>
            </a:extLst>
          </p:cNvPr>
          <p:cNvSpPr>
            <a:spLocks noGrp="1"/>
          </p:cNvSpPr>
          <p:nvPr>
            <p:ph type="title"/>
          </p:nvPr>
        </p:nvSpPr>
        <p:spPr/>
        <p:txBody>
          <a:bodyPr/>
          <a:lstStyle/>
          <a:p>
            <a:r>
              <a:rPr lang="en-US" dirty="0">
                <a:solidFill>
                  <a:srgbClr val="FFFF00"/>
                </a:solidFill>
              </a:rPr>
              <a:t>What could go wrong?</a:t>
            </a:r>
          </a:p>
        </p:txBody>
      </p:sp>
      <p:sp>
        <p:nvSpPr>
          <p:cNvPr id="24" name="Vertical Scroll 25">
            <a:extLst>
              <a:ext uri="{FF2B5EF4-FFF2-40B4-BE49-F238E27FC236}">
                <a16:creationId xmlns:a16="http://schemas.microsoft.com/office/drawing/2014/main" id="{E873D9C7-263E-DD04-1F37-7CC35326E83C}"/>
              </a:ext>
            </a:extLst>
          </p:cNvPr>
          <p:cNvSpPr/>
          <p:nvPr/>
        </p:nvSpPr>
        <p:spPr>
          <a:xfrm>
            <a:off x="3629025" y="1842932"/>
            <a:ext cx="1145304" cy="639604"/>
          </a:xfrm>
          <a:prstGeom prst="verticalScroll">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F5F023A2-3FEA-AAB5-BDC6-6FE8707523C2}"/>
              </a:ext>
            </a:extLst>
          </p:cNvPr>
          <p:cNvCxnSpPr>
            <a:cxnSpLocks/>
          </p:cNvCxnSpPr>
          <p:nvPr/>
        </p:nvCxnSpPr>
        <p:spPr bwMode="auto">
          <a:xfrm>
            <a:off x="4720955"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6" name="Vertical Scroll 25">
            <a:extLst>
              <a:ext uri="{FF2B5EF4-FFF2-40B4-BE49-F238E27FC236}">
                <a16:creationId xmlns:a16="http://schemas.microsoft.com/office/drawing/2014/main" id="{BCFC760D-AEDB-575C-B3B6-5117328716C5}"/>
              </a:ext>
            </a:extLst>
          </p:cNvPr>
          <p:cNvSpPr/>
          <p:nvPr/>
        </p:nvSpPr>
        <p:spPr>
          <a:xfrm>
            <a:off x="5057688" y="1842932"/>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7" name="Vertical Scroll 25">
            <a:extLst>
              <a:ext uri="{FF2B5EF4-FFF2-40B4-BE49-F238E27FC236}">
                <a16:creationId xmlns:a16="http://schemas.microsoft.com/office/drawing/2014/main" id="{64D106A1-6F36-A69F-42F2-CFFE84685326}"/>
              </a:ext>
            </a:extLst>
          </p:cNvPr>
          <p:cNvSpPr/>
          <p:nvPr/>
        </p:nvSpPr>
        <p:spPr>
          <a:xfrm>
            <a:off x="6486351" y="1842932"/>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1BEB6719-6072-55C0-F2A0-32FDF8C08B18}"/>
              </a:ext>
            </a:extLst>
          </p:cNvPr>
          <p:cNvCxnSpPr>
            <a:cxnSpLocks/>
          </p:cNvCxnSpPr>
          <p:nvPr/>
        </p:nvCxnSpPr>
        <p:spPr bwMode="auto">
          <a:xfrm>
            <a:off x="6149618"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1FBCECC7-EF3D-ED51-6DBE-2FAE31C1CB77}"/>
              </a:ext>
            </a:extLst>
          </p:cNvPr>
          <p:cNvCxnSpPr>
            <a:cxnSpLocks/>
          </p:cNvCxnSpPr>
          <p:nvPr/>
        </p:nvCxnSpPr>
        <p:spPr bwMode="auto">
          <a:xfrm>
            <a:off x="7578283" y="2162734"/>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2" name="Thought Bubble: Cloud 31">
            <a:extLst>
              <a:ext uri="{FF2B5EF4-FFF2-40B4-BE49-F238E27FC236}">
                <a16:creationId xmlns:a16="http://schemas.microsoft.com/office/drawing/2014/main" id="{4580E57D-35EE-6F3E-364A-ECA9CC1F4314}"/>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4" name="Vertical Scroll 25">
            <a:extLst>
              <a:ext uri="{FF2B5EF4-FFF2-40B4-BE49-F238E27FC236}">
                <a16:creationId xmlns:a16="http://schemas.microsoft.com/office/drawing/2014/main" id="{50F00DE1-85C0-FD88-2B86-C099D39D6B1E}"/>
              </a:ext>
            </a:extLst>
          </p:cNvPr>
          <p:cNvSpPr/>
          <p:nvPr/>
        </p:nvSpPr>
        <p:spPr>
          <a:xfrm>
            <a:off x="3788569" y="3343355"/>
            <a:ext cx="1145304" cy="639604"/>
          </a:xfrm>
          <a:prstGeom prst="verticalScroll">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AE9E883-91A7-CBBE-D620-9EFF32958BD5}"/>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34342775-B563-D905-A524-C4BB5944D47D}"/>
              </a:ext>
            </a:extLst>
          </p:cNvPr>
          <p:cNvSpPr/>
          <p:nvPr/>
        </p:nvSpPr>
        <p:spPr>
          <a:xfrm>
            <a:off x="5217232" y="334335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EFD561EF-D9F3-F737-ED23-5CD2963C9B7E}"/>
              </a:ext>
            </a:extLst>
          </p:cNvPr>
          <p:cNvSpPr/>
          <p:nvPr/>
        </p:nvSpPr>
        <p:spPr>
          <a:xfrm>
            <a:off x="6645895" y="3343355"/>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71003CAA-FD33-396D-421C-2A32BB4E23B4}"/>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6AC07A0A-A4C9-AF12-5C6C-40A8CE3C7B5A}"/>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0" name="Thought Bubble: Cloud 39">
            <a:extLst>
              <a:ext uri="{FF2B5EF4-FFF2-40B4-BE49-F238E27FC236}">
                <a16:creationId xmlns:a16="http://schemas.microsoft.com/office/drawing/2014/main" id="{91A79656-5D8A-8FD2-1561-87B78A8BC683}"/>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2" name="Vertical Scroll 25">
            <a:extLst>
              <a:ext uri="{FF2B5EF4-FFF2-40B4-BE49-F238E27FC236}">
                <a16:creationId xmlns:a16="http://schemas.microsoft.com/office/drawing/2014/main" id="{0DC068E0-04E1-C724-86FF-7562DB22B8B3}"/>
              </a:ext>
            </a:extLst>
          </p:cNvPr>
          <p:cNvSpPr/>
          <p:nvPr/>
        </p:nvSpPr>
        <p:spPr>
          <a:xfrm>
            <a:off x="3948113" y="4843778"/>
            <a:ext cx="1145304" cy="639604"/>
          </a:xfrm>
          <a:prstGeom prst="verticalScroll">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F5C4AE5A-F091-0247-8F26-A9FC97AD3357}"/>
              </a:ext>
            </a:extLst>
          </p:cNvPr>
          <p:cNvCxnSpPr>
            <a:cxnSpLocks/>
          </p:cNvCxnSpPr>
          <p:nvPr/>
        </p:nvCxnSpPr>
        <p:spPr bwMode="auto">
          <a:xfrm>
            <a:off x="5040043"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4" name="Vertical Scroll 25">
            <a:extLst>
              <a:ext uri="{FF2B5EF4-FFF2-40B4-BE49-F238E27FC236}">
                <a16:creationId xmlns:a16="http://schemas.microsoft.com/office/drawing/2014/main" id="{C4ADAB9F-F08E-5EB5-1364-EC11BC524165}"/>
              </a:ext>
            </a:extLst>
          </p:cNvPr>
          <p:cNvSpPr/>
          <p:nvPr/>
        </p:nvSpPr>
        <p:spPr>
          <a:xfrm>
            <a:off x="5376776" y="4843778"/>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5" name="Vertical Scroll 25">
            <a:extLst>
              <a:ext uri="{FF2B5EF4-FFF2-40B4-BE49-F238E27FC236}">
                <a16:creationId xmlns:a16="http://schemas.microsoft.com/office/drawing/2014/main" id="{DAF00605-8E82-E325-A7C3-A15F31E66595}"/>
              </a:ext>
            </a:extLst>
          </p:cNvPr>
          <p:cNvSpPr/>
          <p:nvPr/>
        </p:nvSpPr>
        <p:spPr>
          <a:xfrm>
            <a:off x="6805439" y="4843778"/>
            <a:ext cx="1145304" cy="639604"/>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6" name="Straight Arrow Connector 45">
            <a:extLst>
              <a:ext uri="{FF2B5EF4-FFF2-40B4-BE49-F238E27FC236}">
                <a16:creationId xmlns:a16="http://schemas.microsoft.com/office/drawing/2014/main" id="{E7C4A09E-9BA6-9C6A-E861-03CF82D2D4B3}"/>
              </a:ext>
            </a:extLst>
          </p:cNvPr>
          <p:cNvCxnSpPr>
            <a:cxnSpLocks/>
          </p:cNvCxnSpPr>
          <p:nvPr/>
        </p:nvCxnSpPr>
        <p:spPr bwMode="auto">
          <a:xfrm>
            <a:off x="6468706"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414D6DD2-563E-59A0-EA05-08D41AAF0C56}"/>
              </a:ext>
            </a:extLst>
          </p:cNvPr>
          <p:cNvCxnSpPr>
            <a:cxnSpLocks/>
          </p:cNvCxnSpPr>
          <p:nvPr/>
        </p:nvCxnSpPr>
        <p:spPr bwMode="auto">
          <a:xfrm>
            <a:off x="7897371"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8" name="Thought Bubble: Cloud 47">
            <a:extLst>
              <a:ext uri="{FF2B5EF4-FFF2-40B4-BE49-F238E27FC236}">
                <a16:creationId xmlns:a16="http://schemas.microsoft.com/office/drawing/2014/main" id="{75A5FB85-32F7-D9F9-1F08-4DB04C488DF1}"/>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8" name="Freeform 27">
            <a:extLst>
              <a:ext uri="{FF2B5EF4-FFF2-40B4-BE49-F238E27FC236}">
                <a16:creationId xmlns:a16="http://schemas.microsoft.com/office/drawing/2014/main" id="{30E67E97-D7A5-B465-70DE-85444F76AD25}"/>
              </a:ext>
            </a:extLst>
          </p:cNvPr>
          <p:cNvSpPr>
            <a:spLocks/>
          </p:cNvSpPr>
          <p:nvPr/>
        </p:nvSpPr>
        <p:spPr bwMode="auto">
          <a:xfrm>
            <a:off x="199764" y="1018339"/>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pPr algn="ctr"/>
            <a:r>
              <a:rPr lang="en-US" dirty="0">
                <a:latin typeface="Arial" panose="020B0604020202020204" pitchFamily="34" charset="0"/>
                <a:cs typeface="Arial" panose="020B0604020202020204" pitchFamily="34" charset="0"/>
              </a:rPr>
              <a:t>I won!        </a:t>
            </a:r>
          </a:p>
        </p:txBody>
      </p:sp>
      <p:sp>
        <p:nvSpPr>
          <p:cNvPr id="9" name="Freeform 27">
            <a:extLst>
              <a:ext uri="{FF2B5EF4-FFF2-40B4-BE49-F238E27FC236}">
                <a16:creationId xmlns:a16="http://schemas.microsoft.com/office/drawing/2014/main" id="{CC66F34A-5D47-4994-41CE-DA513B713B20}"/>
              </a:ext>
            </a:extLst>
          </p:cNvPr>
          <p:cNvSpPr>
            <a:spLocks/>
          </p:cNvSpPr>
          <p:nvPr/>
        </p:nvSpPr>
        <p:spPr bwMode="auto">
          <a:xfrm>
            <a:off x="183671" y="3794408"/>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38100">
            <a:solidFill>
              <a:srgbClr val="FF0000"/>
            </a:solidFill>
            <a:round/>
            <a:headEnd/>
            <a:tailEnd/>
          </a:ln>
        </p:spPr>
        <p:txBody>
          <a:bodyPr wrap="none" anchor="ctr"/>
          <a:lstStyle/>
          <a:p>
            <a:pPr algn="ctr"/>
            <a:r>
              <a:rPr lang="en-US" dirty="0">
                <a:latin typeface="Arial" panose="020B0604020202020204" pitchFamily="34" charset="0"/>
                <a:cs typeface="Arial" panose="020B0604020202020204" pitchFamily="34" charset="0"/>
              </a:rPr>
              <a:t>So did I!        </a:t>
            </a:r>
          </a:p>
        </p:txBody>
      </p:sp>
    </p:spTree>
    <p:extLst>
      <p:ext uri="{BB962C8B-B14F-4D97-AF65-F5344CB8AC3E}">
        <p14:creationId xmlns:p14="http://schemas.microsoft.com/office/powerpoint/2010/main" val="2414354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FA0BC-0A01-69AF-84FD-32CD17C7CFA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231DF7-413C-4906-7617-50C30C033DE6}"/>
              </a:ext>
            </a:extLst>
          </p:cNvPr>
          <p:cNvSpPr>
            <a:spLocks noGrp="1"/>
          </p:cNvSpPr>
          <p:nvPr>
            <p:ph type="sldNum" sz="quarter" idx="11"/>
          </p:nvPr>
        </p:nvSpPr>
        <p:spPr/>
        <p:txBody>
          <a:bodyPr/>
          <a:lstStyle/>
          <a:p>
            <a:pPr>
              <a:defRPr/>
            </a:pPr>
            <a:fld id="{FE25F947-77F5-4CA6-8472-B4B2967773ED}" type="slidenum">
              <a:rPr lang="x-none" smtClean="0"/>
              <a:pPr>
                <a:defRPr/>
              </a:pPr>
              <a:t>72</a:t>
            </a:fld>
            <a:endParaRPr lang="en-US" dirty="0"/>
          </a:p>
        </p:txBody>
      </p:sp>
      <p:pic>
        <p:nvPicPr>
          <p:cNvPr id="6" name="Picture 2" descr="Pink Hard Hat Clip Art">
            <a:extLst>
              <a:ext uri="{FF2B5EF4-FFF2-40B4-BE49-F238E27FC236}">
                <a16:creationId xmlns:a16="http://schemas.microsoft.com/office/drawing/2014/main" id="{9736DEB5-6D66-E490-B1A0-8CF5D289F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1" y="2974139"/>
            <a:ext cx="1266570" cy="97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lue Hard Hat Clip Art">
            <a:extLst>
              <a:ext uri="{FF2B5EF4-FFF2-40B4-BE49-F238E27FC236}">
                <a16:creationId xmlns:a16="http://schemas.microsoft.com/office/drawing/2014/main" id="{3BE484F4-69DE-CB96-4A29-E44D0F5AD6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63" y="1615338"/>
            <a:ext cx="1243547" cy="957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rd hat clipart">
            <a:extLst>
              <a:ext uri="{FF2B5EF4-FFF2-40B4-BE49-F238E27FC236}">
                <a16:creationId xmlns:a16="http://schemas.microsoft.com/office/drawing/2014/main" id="{1371CDF5-508A-4E6F-85A5-C776BF3D67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81" y="4350669"/>
            <a:ext cx="1307711" cy="10069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ED20638C-3090-499E-FA99-00DF576A301A}"/>
              </a:ext>
            </a:extLst>
          </p:cNvPr>
          <p:cNvSpPr>
            <a:spLocks noGrp="1"/>
          </p:cNvSpPr>
          <p:nvPr>
            <p:ph type="title"/>
          </p:nvPr>
        </p:nvSpPr>
        <p:spPr/>
        <p:txBody>
          <a:bodyPr/>
          <a:lstStyle/>
          <a:p>
            <a:r>
              <a:rPr lang="en-US" dirty="0">
                <a:solidFill>
                  <a:srgbClr val="FFFF00"/>
                </a:solidFill>
              </a:rPr>
              <a:t>Competing New Blocks</a:t>
            </a:r>
          </a:p>
        </p:txBody>
      </p:sp>
      <p:sp>
        <p:nvSpPr>
          <p:cNvPr id="32" name="Thought Bubble: Cloud 31">
            <a:extLst>
              <a:ext uri="{FF2B5EF4-FFF2-40B4-BE49-F238E27FC236}">
                <a16:creationId xmlns:a16="http://schemas.microsoft.com/office/drawing/2014/main" id="{E372181F-661E-BB47-8C4D-16306D0647F7}"/>
              </a:ext>
            </a:extLst>
          </p:cNvPr>
          <p:cNvSpPr/>
          <p:nvPr/>
        </p:nvSpPr>
        <p:spPr bwMode="auto">
          <a:xfrm>
            <a:off x="2815702" y="1473716"/>
            <a:ext cx="5629275" cy="1577918"/>
          </a:xfrm>
          <a:prstGeom prst="cloudCallout">
            <a:avLst>
              <a:gd name="adj1" fmla="val -63726"/>
              <a:gd name="adj2" fmla="val -18086"/>
            </a:avLst>
          </a:prstGeom>
          <a:noFill/>
          <a:ln w="3810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4" name="Vertical Scroll 25">
            <a:extLst>
              <a:ext uri="{FF2B5EF4-FFF2-40B4-BE49-F238E27FC236}">
                <a16:creationId xmlns:a16="http://schemas.microsoft.com/office/drawing/2014/main" id="{269D67E8-56C8-4DF5-D736-7483E81A6D78}"/>
              </a:ext>
            </a:extLst>
          </p:cNvPr>
          <p:cNvSpPr/>
          <p:nvPr/>
        </p:nvSpPr>
        <p:spPr>
          <a:xfrm>
            <a:off x="3788569"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D533D55E-EFA7-29A6-71C0-948F679D8E99}"/>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66083ACF-52BD-4B46-182D-4A16534330F8}"/>
              </a:ext>
            </a:extLst>
          </p:cNvPr>
          <p:cNvSpPr/>
          <p:nvPr/>
        </p:nvSpPr>
        <p:spPr>
          <a:xfrm>
            <a:off x="5217232"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4A9FD66A-464C-865E-77BB-3E81D51D2990}"/>
              </a:ext>
            </a:extLst>
          </p:cNvPr>
          <p:cNvSpPr/>
          <p:nvPr/>
        </p:nvSpPr>
        <p:spPr>
          <a:xfrm>
            <a:off x="6645895"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67B3D6C8-0BA4-026A-CECB-8650DFA12CB5}"/>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7D2AFBFF-6B64-C649-99B0-A0368CA54F56}"/>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0" name="Thought Bubble: Cloud 39">
            <a:extLst>
              <a:ext uri="{FF2B5EF4-FFF2-40B4-BE49-F238E27FC236}">
                <a16:creationId xmlns:a16="http://schemas.microsoft.com/office/drawing/2014/main" id="{15EF8C0B-0EC1-7007-BCA0-56C693271BB9}"/>
              </a:ext>
            </a:extLst>
          </p:cNvPr>
          <p:cNvSpPr/>
          <p:nvPr/>
        </p:nvSpPr>
        <p:spPr bwMode="auto">
          <a:xfrm>
            <a:off x="2975246" y="2974139"/>
            <a:ext cx="5629275" cy="1577918"/>
          </a:xfrm>
          <a:prstGeom prst="cloudCallout">
            <a:avLst>
              <a:gd name="adj1" fmla="val -63726"/>
              <a:gd name="adj2" fmla="val -18086"/>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8" name="Thought Bubble: Cloud 47">
            <a:extLst>
              <a:ext uri="{FF2B5EF4-FFF2-40B4-BE49-F238E27FC236}">
                <a16:creationId xmlns:a16="http://schemas.microsoft.com/office/drawing/2014/main" id="{7D0D4EAA-729D-C79D-0E08-F568B67ACDE9}"/>
              </a:ext>
            </a:extLst>
          </p:cNvPr>
          <p:cNvSpPr/>
          <p:nvPr/>
        </p:nvSpPr>
        <p:spPr bwMode="auto">
          <a:xfrm>
            <a:off x="3134790" y="4474562"/>
            <a:ext cx="5629275" cy="1577918"/>
          </a:xfrm>
          <a:prstGeom prst="cloudCallout">
            <a:avLst>
              <a:gd name="adj1" fmla="val -63726"/>
              <a:gd name="adj2" fmla="val -18086"/>
            </a:avLst>
          </a:prstGeom>
          <a:noFill/>
          <a:ln w="381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 name="Vertical Scroll 25">
            <a:extLst>
              <a:ext uri="{FF2B5EF4-FFF2-40B4-BE49-F238E27FC236}">
                <a16:creationId xmlns:a16="http://schemas.microsoft.com/office/drawing/2014/main" id="{EA14860A-627C-DF58-6707-9AB39F33F885}"/>
              </a:ext>
            </a:extLst>
          </p:cNvPr>
          <p:cNvSpPr/>
          <p:nvPr/>
        </p:nvSpPr>
        <p:spPr>
          <a:xfrm>
            <a:off x="3649175" y="1787045"/>
            <a:ext cx="1145304" cy="639604"/>
          </a:xfrm>
          <a:prstGeom prst="verticalScroll">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F4992E4A-570E-4D80-EB20-98245813C105}"/>
              </a:ext>
            </a:extLst>
          </p:cNvPr>
          <p:cNvCxnSpPr>
            <a:cxnSpLocks/>
          </p:cNvCxnSpPr>
          <p:nvPr/>
        </p:nvCxnSpPr>
        <p:spPr bwMode="auto">
          <a:xfrm>
            <a:off x="4741105" y="210684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5" name="Vertical Scroll 25">
            <a:extLst>
              <a:ext uri="{FF2B5EF4-FFF2-40B4-BE49-F238E27FC236}">
                <a16:creationId xmlns:a16="http://schemas.microsoft.com/office/drawing/2014/main" id="{02E29509-02E7-C915-B616-AB41158EC9D8}"/>
              </a:ext>
            </a:extLst>
          </p:cNvPr>
          <p:cNvSpPr/>
          <p:nvPr/>
        </p:nvSpPr>
        <p:spPr>
          <a:xfrm>
            <a:off x="3880536" y="4843778"/>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3E6706B6-00F8-8412-F952-C44A38ED3176}"/>
              </a:ext>
            </a:extLst>
          </p:cNvPr>
          <p:cNvCxnSpPr>
            <a:cxnSpLocks/>
          </p:cNvCxnSpPr>
          <p:nvPr/>
        </p:nvCxnSpPr>
        <p:spPr bwMode="auto">
          <a:xfrm>
            <a:off x="4972466"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9" name="Vertical Scroll 25">
            <a:extLst>
              <a:ext uri="{FF2B5EF4-FFF2-40B4-BE49-F238E27FC236}">
                <a16:creationId xmlns:a16="http://schemas.microsoft.com/office/drawing/2014/main" id="{5AC306EF-1300-C864-F697-FD0380DC47F7}"/>
              </a:ext>
            </a:extLst>
          </p:cNvPr>
          <p:cNvSpPr/>
          <p:nvPr/>
        </p:nvSpPr>
        <p:spPr>
          <a:xfrm>
            <a:off x="5107994" y="1771914"/>
            <a:ext cx="1145304" cy="639604"/>
          </a:xfrm>
          <a:prstGeom prst="vertic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F850FC64-840D-366E-DF66-CA96F952997C}"/>
              </a:ext>
            </a:extLst>
          </p:cNvPr>
          <p:cNvCxnSpPr>
            <a:cxnSpLocks/>
          </p:cNvCxnSpPr>
          <p:nvPr/>
        </p:nvCxnSpPr>
        <p:spPr bwMode="auto">
          <a:xfrm>
            <a:off x="6199924" y="2091716"/>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1" name="Vertical Scroll 25">
            <a:extLst>
              <a:ext uri="{FF2B5EF4-FFF2-40B4-BE49-F238E27FC236}">
                <a16:creationId xmlns:a16="http://schemas.microsoft.com/office/drawing/2014/main" id="{71857810-7DC8-63BE-6BE8-4E925A0CF0AA}"/>
              </a:ext>
            </a:extLst>
          </p:cNvPr>
          <p:cNvSpPr/>
          <p:nvPr/>
        </p:nvSpPr>
        <p:spPr>
          <a:xfrm>
            <a:off x="6536657" y="1771914"/>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5E50A065-281A-37F5-C90B-70217289297C}"/>
              </a:ext>
            </a:extLst>
          </p:cNvPr>
          <p:cNvSpPr/>
          <p:nvPr/>
        </p:nvSpPr>
        <p:spPr>
          <a:xfrm>
            <a:off x="7965320" y="1771914"/>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4" name="Straight Arrow Connector 13">
            <a:extLst>
              <a:ext uri="{FF2B5EF4-FFF2-40B4-BE49-F238E27FC236}">
                <a16:creationId xmlns:a16="http://schemas.microsoft.com/office/drawing/2014/main" id="{81F9C1CC-590A-DC91-D790-5A75E8F770D9}"/>
              </a:ext>
            </a:extLst>
          </p:cNvPr>
          <p:cNvCxnSpPr>
            <a:cxnSpLocks/>
          </p:cNvCxnSpPr>
          <p:nvPr/>
        </p:nvCxnSpPr>
        <p:spPr bwMode="auto">
          <a:xfrm>
            <a:off x="7628587" y="2091716"/>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A2DE7FF2-EB2E-8AE5-BCA5-20FB108F0C9D}"/>
              </a:ext>
            </a:extLst>
          </p:cNvPr>
          <p:cNvCxnSpPr>
            <a:cxnSpLocks/>
          </p:cNvCxnSpPr>
          <p:nvPr/>
        </p:nvCxnSpPr>
        <p:spPr bwMode="auto">
          <a:xfrm>
            <a:off x="9057252" y="2091716"/>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6" name="Vertical Scroll 25">
            <a:extLst>
              <a:ext uri="{FF2B5EF4-FFF2-40B4-BE49-F238E27FC236}">
                <a16:creationId xmlns:a16="http://schemas.microsoft.com/office/drawing/2014/main" id="{C886E715-1851-19F0-8782-AECBF3F5A148}"/>
              </a:ext>
            </a:extLst>
          </p:cNvPr>
          <p:cNvSpPr/>
          <p:nvPr/>
        </p:nvSpPr>
        <p:spPr>
          <a:xfrm>
            <a:off x="5362573" y="4843778"/>
            <a:ext cx="1145304" cy="639604"/>
          </a:xfrm>
          <a:prstGeom prst="vertic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17" name="Straight Arrow Connector 16">
            <a:extLst>
              <a:ext uri="{FF2B5EF4-FFF2-40B4-BE49-F238E27FC236}">
                <a16:creationId xmlns:a16="http://schemas.microsoft.com/office/drawing/2014/main" id="{64CC9FDD-D2BB-2C74-E2AE-5B073FD3446B}"/>
              </a:ext>
            </a:extLst>
          </p:cNvPr>
          <p:cNvCxnSpPr>
            <a:cxnSpLocks/>
          </p:cNvCxnSpPr>
          <p:nvPr/>
        </p:nvCxnSpPr>
        <p:spPr bwMode="auto">
          <a:xfrm>
            <a:off x="6454503"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8" name="Vertical Scroll 25">
            <a:extLst>
              <a:ext uri="{FF2B5EF4-FFF2-40B4-BE49-F238E27FC236}">
                <a16:creationId xmlns:a16="http://schemas.microsoft.com/office/drawing/2014/main" id="{F5B5D36B-E0BF-652A-9153-978BA5CFDF6B}"/>
              </a:ext>
            </a:extLst>
          </p:cNvPr>
          <p:cNvSpPr/>
          <p:nvPr/>
        </p:nvSpPr>
        <p:spPr>
          <a:xfrm>
            <a:off x="6791236" y="4843778"/>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9" name="Vertical Scroll 25">
            <a:extLst>
              <a:ext uri="{FF2B5EF4-FFF2-40B4-BE49-F238E27FC236}">
                <a16:creationId xmlns:a16="http://schemas.microsoft.com/office/drawing/2014/main" id="{FC8960B4-8730-C813-CB36-E7EEF3BDB746}"/>
              </a:ext>
            </a:extLst>
          </p:cNvPr>
          <p:cNvSpPr/>
          <p:nvPr/>
        </p:nvSpPr>
        <p:spPr>
          <a:xfrm>
            <a:off x="8219899" y="4843778"/>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0" name="Straight Arrow Connector 19">
            <a:extLst>
              <a:ext uri="{FF2B5EF4-FFF2-40B4-BE49-F238E27FC236}">
                <a16:creationId xmlns:a16="http://schemas.microsoft.com/office/drawing/2014/main" id="{0AB4391B-8654-6106-027D-D00EC10B6E48}"/>
              </a:ext>
            </a:extLst>
          </p:cNvPr>
          <p:cNvCxnSpPr>
            <a:cxnSpLocks/>
          </p:cNvCxnSpPr>
          <p:nvPr/>
        </p:nvCxnSpPr>
        <p:spPr bwMode="auto">
          <a:xfrm>
            <a:off x="7883166"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B1640265-E31B-7A30-9EEE-225C6176B6C4}"/>
              </a:ext>
            </a:extLst>
          </p:cNvPr>
          <p:cNvCxnSpPr>
            <a:cxnSpLocks/>
          </p:cNvCxnSpPr>
          <p:nvPr/>
        </p:nvCxnSpPr>
        <p:spPr bwMode="auto">
          <a:xfrm>
            <a:off x="9311831" y="5163580"/>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143786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E2F7B-CF11-8C4E-E783-C0720B651EA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2A1DCF-954E-1388-EBB7-0A001694E62C}"/>
              </a:ext>
            </a:extLst>
          </p:cNvPr>
          <p:cNvSpPr>
            <a:spLocks noGrp="1"/>
          </p:cNvSpPr>
          <p:nvPr>
            <p:ph type="sldNum" sz="quarter" idx="11"/>
          </p:nvPr>
        </p:nvSpPr>
        <p:spPr/>
        <p:txBody>
          <a:bodyPr/>
          <a:lstStyle/>
          <a:p>
            <a:pPr>
              <a:defRPr/>
            </a:pPr>
            <a:fld id="{FE25F947-77F5-4CA6-8472-B4B2967773ED}" type="slidenum">
              <a:rPr lang="x-none" smtClean="0"/>
              <a:pPr>
                <a:defRPr/>
              </a:pPr>
              <a:t>73</a:t>
            </a:fld>
            <a:endParaRPr lang="en-US" dirty="0"/>
          </a:p>
        </p:txBody>
      </p:sp>
      <p:sp>
        <p:nvSpPr>
          <p:cNvPr id="12" name="Title 11">
            <a:extLst>
              <a:ext uri="{FF2B5EF4-FFF2-40B4-BE49-F238E27FC236}">
                <a16:creationId xmlns:a16="http://schemas.microsoft.com/office/drawing/2014/main" id="{A5024A96-DB40-39FA-A75B-D27E29494AEF}"/>
              </a:ext>
            </a:extLst>
          </p:cNvPr>
          <p:cNvSpPr>
            <a:spLocks noGrp="1"/>
          </p:cNvSpPr>
          <p:nvPr>
            <p:ph type="title"/>
          </p:nvPr>
        </p:nvSpPr>
        <p:spPr/>
        <p:txBody>
          <a:bodyPr/>
          <a:lstStyle/>
          <a:p>
            <a:r>
              <a:rPr lang="en-US" dirty="0">
                <a:solidFill>
                  <a:srgbClr val="FFFF00"/>
                </a:solidFill>
              </a:rPr>
              <a:t>The Chain is forked!</a:t>
            </a:r>
          </a:p>
        </p:txBody>
      </p:sp>
      <p:sp>
        <p:nvSpPr>
          <p:cNvPr id="34" name="Vertical Scroll 25">
            <a:extLst>
              <a:ext uri="{FF2B5EF4-FFF2-40B4-BE49-F238E27FC236}">
                <a16:creationId xmlns:a16="http://schemas.microsoft.com/office/drawing/2014/main" id="{E10A8879-D3E3-217F-4539-4C731632C677}"/>
              </a:ext>
            </a:extLst>
          </p:cNvPr>
          <p:cNvSpPr/>
          <p:nvPr/>
        </p:nvSpPr>
        <p:spPr>
          <a:xfrm>
            <a:off x="3788569"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00C7B18F-E19C-984C-8BCB-515C3E0150A4}"/>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0C0D805C-EE1F-6133-6AF6-6466C35B6B53}"/>
              </a:ext>
            </a:extLst>
          </p:cNvPr>
          <p:cNvSpPr/>
          <p:nvPr/>
        </p:nvSpPr>
        <p:spPr>
          <a:xfrm>
            <a:off x="5217232"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F4301199-09C2-D047-ADCF-A490AB7A6885}"/>
              </a:ext>
            </a:extLst>
          </p:cNvPr>
          <p:cNvSpPr/>
          <p:nvPr/>
        </p:nvSpPr>
        <p:spPr>
          <a:xfrm>
            <a:off x="6645895"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7F0EB444-2320-BC9A-D1B1-C33975A94761}"/>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ADE29767-EBC8-5975-ED53-19651FC5C686}"/>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 name="Vertical Scroll 25">
            <a:extLst>
              <a:ext uri="{FF2B5EF4-FFF2-40B4-BE49-F238E27FC236}">
                <a16:creationId xmlns:a16="http://schemas.microsoft.com/office/drawing/2014/main" id="{EA81D75C-F999-8D14-3447-526D423418BA}"/>
              </a:ext>
            </a:extLst>
          </p:cNvPr>
          <p:cNvSpPr/>
          <p:nvPr/>
        </p:nvSpPr>
        <p:spPr>
          <a:xfrm>
            <a:off x="2077550" y="2789396"/>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4D440CF6-3019-A0AA-EEB1-5AAF589ECBE0}"/>
              </a:ext>
            </a:extLst>
          </p:cNvPr>
          <p:cNvCxnSpPr>
            <a:cxnSpLocks/>
            <a:stCxn id="3" idx="3"/>
          </p:cNvCxnSpPr>
          <p:nvPr/>
        </p:nvCxnSpPr>
        <p:spPr bwMode="auto">
          <a:xfrm>
            <a:off x="3142904" y="3109198"/>
            <a:ext cx="699037" cy="56142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5" name="Vertical Scroll 25">
            <a:extLst>
              <a:ext uri="{FF2B5EF4-FFF2-40B4-BE49-F238E27FC236}">
                <a16:creationId xmlns:a16="http://schemas.microsoft.com/office/drawing/2014/main" id="{50F9DCDB-46BA-E6AE-90C0-7C939F4DEB3D}"/>
              </a:ext>
            </a:extLst>
          </p:cNvPr>
          <p:cNvSpPr/>
          <p:nvPr/>
        </p:nvSpPr>
        <p:spPr>
          <a:xfrm>
            <a:off x="2077550" y="4322284"/>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7BD8DB31-2DB8-E32D-6E85-729E2F028F7E}"/>
              </a:ext>
            </a:extLst>
          </p:cNvPr>
          <p:cNvCxnSpPr>
            <a:cxnSpLocks/>
            <a:stCxn id="5" idx="3"/>
          </p:cNvCxnSpPr>
          <p:nvPr/>
        </p:nvCxnSpPr>
        <p:spPr bwMode="auto">
          <a:xfrm flipV="1">
            <a:off x="3142904" y="3748802"/>
            <a:ext cx="645665" cy="8932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544647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BDB70-C33A-5337-F184-35A37DBFCFB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C6321B-1DAD-21E0-5C09-F5862188B70B}"/>
              </a:ext>
            </a:extLst>
          </p:cNvPr>
          <p:cNvSpPr>
            <a:spLocks noGrp="1"/>
          </p:cNvSpPr>
          <p:nvPr>
            <p:ph type="sldNum" sz="quarter" idx="11"/>
          </p:nvPr>
        </p:nvSpPr>
        <p:spPr/>
        <p:txBody>
          <a:bodyPr/>
          <a:lstStyle/>
          <a:p>
            <a:pPr>
              <a:defRPr/>
            </a:pPr>
            <a:fld id="{FE25F947-77F5-4CA6-8472-B4B2967773ED}" type="slidenum">
              <a:rPr lang="x-none" smtClean="0"/>
              <a:pPr>
                <a:defRPr/>
              </a:pPr>
              <a:t>74</a:t>
            </a:fld>
            <a:endParaRPr lang="en-US" dirty="0"/>
          </a:p>
        </p:txBody>
      </p:sp>
      <p:sp>
        <p:nvSpPr>
          <p:cNvPr id="12" name="Title 11">
            <a:extLst>
              <a:ext uri="{FF2B5EF4-FFF2-40B4-BE49-F238E27FC236}">
                <a16:creationId xmlns:a16="http://schemas.microsoft.com/office/drawing/2014/main" id="{7957EF59-D3D7-7A75-DF3C-F20D2341C189}"/>
              </a:ext>
            </a:extLst>
          </p:cNvPr>
          <p:cNvSpPr>
            <a:spLocks noGrp="1"/>
          </p:cNvSpPr>
          <p:nvPr>
            <p:ph type="title"/>
          </p:nvPr>
        </p:nvSpPr>
        <p:spPr/>
        <p:txBody>
          <a:bodyPr/>
          <a:lstStyle/>
          <a:p>
            <a:r>
              <a:rPr lang="en-US" dirty="0">
                <a:solidFill>
                  <a:srgbClr val="FFFF00"/>
                </a:solidFill>
              </a:rPr>
              <a:t>Eventually one branch prevails, other is orphaned</a:t>
            </a:r>
          </a:p>
        </p:txBody>
      </p:sp>
      <p:sp>
        <p:nvSpPr>
          <p:cNvPr id="34" name="Vertical Scroll 25">
            <a:extLst>
              <a:ext uri="{FF2B5EF4-FFF2-40B4-BE49-F238E27FC236}">
                <a16:creationId xmlns:a16="http://schemas.microsoft.com/office/drawing/2014/main" id="{D1100055-FFA9-AC6D-3596-1F8091131A20}"/>
              </a:ext>
            </a:extLst>
          </p:cNvPr>
          <p:cNvSpPr/>
          <p:nvPr/>
        </p:nvSpPr>
        <p:spPr>
          <a:xfrm>
            <a:off x="3788569"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DF34BD07-A958-8A3C-AAA3-21255B05F6A5}"/>
              </a:ext>
            </a:extLst>
          </p:cNvPr>
          <p:cNvCxnSpPr>
            <a:cxnSpLocks/>
          </p:cNvCxnSpPr>
          <p:nvPr/>
        </p:nvCxnSpPr>
        <p:spPr bwMode="auto">
          <a:xfrm>
            <a:off x="4880499"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6" name="Vertical Scroll 25">
            <a:extLst>
              <a:ext uri="{FF2B5EF4-FFF2-40B4-BE49-F238E27FC236}">
                <a16:creationId xmlns:a16="http://schemas.microsoft.com/office/drawing/2014/main" id="{E0FE7C56-AD05-5EDC-7EAD-BBF012E8F164}"/>
              </a:ext>
            </a:extLst>
          </p:cNvPr>
          <p:cNvSpPr/>
          <p:nvPr/>
        </p:nvSpPr>
        <p:spPr>
          <a:xfrm>
            <a:off x="5217232"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BBD70FCF-ADFA-BB37-E374-06C0650161D4}"/>
              </a:ext>
            </a:extLst>
          </p:cNvPr>
          <p:cNvSpPr/>
          <p:nvPr/>
        </p:nvSpPr>
        <p:spPr>
          <a:xfrm>
            <a:off x="6645895" y="3343355"/>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7564F61E-33CE-3580-B87C-0F7C11E40CC0}"/>
              </a:ext>
            </a:extLst>
          </p:cNvPr>
          <p:cNvCxnSpPr>
            <a:cxnSpLocks/>
          </p:cNvCxnSpPr>
          <p:nvPr/>
        </p:nvCxnSpPr>
        <p:spPr bwMode="auto">
          <a:xfrm>
            <a:off x="6309162"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09F78BC7-FFEB-EC5E-75D0-FCE68D0013B5}"/>
              </a:ext>
            </a:extLst>
          </p:cNvPr>
          <p:cNvCxnSpPr>
            <a:cxnSpLocks/>
          </p:cNvCxnSpPr>
          <p:nvPr/>
        </p:nvCxnSpPr>
        <p:spPr bwMode="auto">
          <a:xfrm>
            <a:off x="7737827" y="3663157"/>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 name="Vertical Scroll 25">
            <a:extLst>
              <a:ext uri="{FF2B5EF4-FFF2-40B4-BE49-F238E27FC236}">
                <a16:creationId xmlns:a16="http://schemas.microsoft.com/office/drawing/2014/main" id="{E6C094E9-769D-B72A-38B8-6C915069F6B4}"/>
              </a:ext>
            </a:extLst>
          </p:cNvPr>
          <p:cNvSpPr/>
          <p:nvPr/>
        </p:nvSpPr>
        <p:spPr>
          <a:xfrm>
            <a:off x="2077550" y="2789396"/>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12597E56-39B5-D9AD-2A29-CBDC31283F53}"/>
              </a:ext>
            </a:extLst>
          </p:cNvPr>
          <p:cNvCxnSpPr>
            <a:cxnSpLocks/>
            <a:stCxn id="3" idx="3"/>
          </p:cNvCxnSpPr>
          <p:nvPr/>
        </p:nvCxnSpPr>
        <p:spPr bwMode="auto">
          <a:xfrm>
            <a:off x="3142904" y="3109198"/>
            <a:ext cx="699037" cy="56142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5" name="Vertical Scroll 25">
            <a:extLst>
              <a:ext uri="{FF2B5EF4-FFF2-40B4-BE49-F238E27FC236}">
                <a16:creationId xmlns:a16="http://schemas.microsoft.com/office/drawing/2014/main" id="{0C5B82E0-F019-957B-3159-BE77A35BC548}"/>
              </a:ext>
            </a:extLst>
          </p:cNvPr>
          <p:cNvSpPr/>
          <p:nvPr/>
        </p:nvSpPr>
        <p:spPr>
          <a:xfrm>
            <a:off x="2077550" y="4322284"/>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B01B961A-1DF6-E8CE-9677-37F7BE45A6FC}"/>
              </a:ext>
            </a:extLst>
          </p:cNvPr>
          <p:cNvCxnSpPr>
            <a:cxnSpLocks/>
            <a:stCxn id="5" idx="3"/>
          </p:cNvCxnSpPr>
          <p:nvPr/>
        </p:nvCxnSpPr>
        <p:spPr bwMode="auto">
          <a:xfrm flipV="1">
            <a:off x="3142904" y="3748802"/>
            <a:ext cx="645665" cy="8932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Vertical Scroll 25">
            <a:extLst>
              <a:ext uri="{FF2B5EF4-FFF2-40B4-BE49-F238E27FC236}">
                <a16:creationId xmlns:a16="http://schemas.microsoft.com/office/drawing/2014/main" id="{9354AE15-FCE4-80F5-BB4E-797E105EC539}"/>
              </a:ext>
            </a:extLst>
          </p:cNvPr>
          <p:cNvSpPr/>
          <p:nvPr/>
        </p:nvSpPr>
        <p:spPr>
          <a:xfrm>
            <a:off x="540544" y="2789396"/>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8EB25E8A-AFA9-940B-43A2-233BEC7900C3}"/>
              </a:ext>
            </a:extLst>
          </p:cNvPr>
          <p:cNvCxnSpPr>
            <a:cxnSpLocks/>
          </p:cNvCxnSpPr>
          <p:nvPr/>
        </p:nvCxnSpPr>
        <p:spPr bwMode="auto">
          <a:xfrm>
            <a:off x="1632474" y="310919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F1839C47-6955-AFF3-C56F-84C302C12165}"/>
              </a:ext>
            </a:extLst>
          </p:cNvPr>
          <p:cNvCxnSpPr>
            <a:cxnSpLocks/>
          </p:cNvCxnSpPr>
          <p:nvPr/>
        </p:nvCxnSpPr>
        <p:spPr bwMode="auto">
          <a:xfrm>
            <a:off x="84661" y="3109198"/>
            <a:ext cx="390107"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1" name="TextBox 3">
            <a:extLst>
              <a:ext uri="{FF2B5EF4-FFF2-40B4-BE49-F238E27FC236}">
                <a16:creationId xmlns:a16="http://schemas.microsoft.com/office/drawing/2014/main" id="{6B7333F9-49A1-2629-FFE4-8063578FBEB6}"/>
              </a:ext>
            </a:extLst>
          </p:cNvPr>
          <p:cNvSpPr txBox="1"/>
          <p:nvPr/>
        </p:nvSpPr>
        <p:spPr bwMode="auto">
          <a:xfrm>
            <a:off x="3614221" y="4405025"/>
            <a:ext cx="4843979"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Orphans mean wasted work, slower finality</a:t>
            </a:r>
            <a:endParaRPr lang="en-US" sz="28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453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80AB0D7-629F-A220-50E3-2894D6166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 y="1934286"/>
            <a:ext cx="9148550" cy="5808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60E080-F6A9-C1CC-7E05-8BADF2357EEE}"/>
              </a:ext>
            </a:extLst>
          </p:cNvPr>
          <p:cNvSpPr>
            <a:spLocks noGrp="1"/>
          </p:cNvSpPr>
          <p:nvPr>
            <p:ph type="title"/>
          </p:nvPr>
        </p:nvSpPr>
        <p:spPr/>
        <p:txBody>
          <a:bodyPr/>
          <a:lstStyle/>
          <a:p>
            <a:r>
              <a:rPr lang="en-US" dirty="0">
                <a:solidFill>
                  <a:srgbClr val="FFFF00"/>
                </a:solidFill>
              </a:rPr>
              <a:t>PoW rate-limits itself</a:t>
            </a:r>
          </a:p>
        </p:txBody>
      </p:sp>
      <p:sp>
        <p:nvSpPr>
          <p:cNvPr id="3" name="Slide Number Placeholder 2">
            <a:extLst>
              <a:ext uri="{FF2B5EF4-FFF2-40B4-BE49-F238E27FC236}">
                <a16:creationId xmlns:a16="http://schemas.microsoft.com/office/drawing/2014/main" id="{510FBC22-CCA0-D5D9-DB1F-ECF0AF0CFEBB}"/>
              </a:ext>
            </a:extLst>
          </p:cNvPr>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sp>
        <p:nvSpPr>
          <p:cNvPr id="4" name="TextBox 3">
            <a:extLst>
              <a:ext uri="{FF2B5EF4-FFF2-40B4-BE49-F238E27FC236}">
                <a16:creationId xmlns:a16="http://schemas.microsoft.com/office/drawing/2014/main" id="{12986FAE-EFFF-4683-9F12-CEAA91FE909F}"/>
              </a:ext>
            </a:extLst>
          </p:cNvPr>
          <p:cNvSpPr txBox="1"/>
          <p:nvPr/>
        </p:nvSpPr>
        <p:spPr bwMode="auto">
          <a:xfrm>
            <a:off x="754554" y="2049219"/>
            <a:ext cx="6700873"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Bitcoin (&amp; ilk) deliberately </a:t>
            </a:r>
            <a:r>
              <a:rPr lang="en-US" sz="2800" i="1" dirty="0">
                <a:solidFill>
                  <a:schemeClr val="tx1"/>
                </a:solidFill>
                <a:latin typeface="Arial" panose="020B0604020202020204" pitchFamily="34" charset="0"/>
                <a:cs typeface="Arial" panose="020B0604020202020204" pitchFamily="34" charset="0"/>
              </a:rPr>
              <a:t>slow</a:t>
            </a:r>
            <a:r>
              <a:rPr lang="en-US" sz="2800" dirty="0">
                <a:solidFill>
                  <a:srgbClr val="FFFF00"/>
                </a:solidFill>
                <a:latin typeface="Arial" panose="020B0604020202020204" pitchFamily="34" charset="0"/>
                <a:cs typeface="Arial" panose="020B0604020202020204" pitchFamily="34" charset="0"/>
              </a:rPr>
              <a:t> block rate</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430C3E-4A1A-80CF-1D75-AB2229313ECA}"/>
              </a:ext>
            </a:extLst>
          </p:cNvPr>
          <p:cNvSpPr txBox="1"/>
          <p:nvPr/>
        </p:nvSpPr>
        <p:spPr bwMode="auto">
          <a:xfrm>
            <a:off x="754554" y="3953301"/>
            <a:ext cx="278313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Limits scalability</a:t>
            </a:r>
          </a:p>
        </p:txBody>
      </p:sp>
      <p:sp>
        <p:nvSpPr>
          <p:cNvPr id="6" name="TextBox 3">
            <a:extLst>
              <a:ext uri="{FF2B5EF4-FFF2-40B4-BE49-F238E27FC236}">
                <a16:creationId xmlns:a16="http://schemas.microsoft.com/office/drawing/2014/main" id="{D1B6DF98-F6EB-F01E-50F7-C25D1AD88B8A}"/>
              </a:ext>
            </a:extLst>
          </p:cNvPr>
          <p:cNvSpPr txBox="1"/>
          <p:nvPr/>
        </p:nvSpPr>
        <p:spPr bwMode="auto">
          <a:xfrm>
            <a:off x="754554" y="3001260"/>
            <a:ext cx="5142755"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Frequent blocks, frequent forks</a:t>
            </a:r>
          </a:p>
        </p:txBody>
      </p:sp>
      <p:sp>
        <p:nvSpPr>
          <p:cNvPr id="9" name="TextBox 8">
            <a:extLst>
              <a:ext uri="{FF2B5EF4-FFF2-40B4-BE49-F238E27FC236}">
                <a16:creationId xmlns:a16="http://schemas.microsoft.com/office/drawing/2014/main" id="{AFF58BE2-5DCF-9943-864E-9DC063249BF2}"/>
              </a:ext>
            </a:extLst>
          </p:cNvPr>
          <p:cNvSpPr txBox="1"/>
          <p:nvPr/>
        </p:nvSpPr>
        <p:spPr bwMode="auto">
          <a:xfrm>
            <a:off x="754554" y="4905341"/>
            <a:ext cx="739978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Needed: PoW protocol that does not self-limit</a:t>
            </a:r>
          </a:p>
        </p:txBody>
      </p:sp>
    </p:spTree>
    <p:extLst>
      <p:ext uri="{BB962C8B-B14F-4D97-AF65-F5344CB8AC3E}">
        <p14:creationId xmlns:p14="http://schemas.microsoft.com/office/powerpoint/2010/main" val="100551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0A00D-68F7-7B0F-F1EA-7BC8173889F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566539-131D-B50E-8161-20F953AE8BD9}"/>
              </a:ext>
            </a:extLst>
          </p:cNvPr>
          <p:cNvSpPr>
            <a:spLocks noGrp="1"/>
          </p:cNvSpPr>
          <p:nvPr>
            <p:ph type="sldNum" sz="quarter" idx="11"/>
          </p:nvPr>
        </p:nvSpPr>
        <p:spPr/>
        <p:txBody>
          <a:bodyPr/>
          <a:lstStyle/>
          <a:p>
            <a:pPr>
              <a:defRPr/>
            </a:pPr>
            <a:fld id="{FE25F947-77F5-4CA6-8472-B4B2967773ED}" type="slidenum">
              <a:rPr lang="x-none" smtClean="0"/>
              <a:pPr>
                <a:defRPr/>
              </a:pPr>
              <a:t>76</a:t>
            </a:fld>
            <a:endParaRPr lang="en-US" dirty="0"/>
          </a:p>
        </p:txBody>
      </p:sp>
      <p:sp>
        <p:nvSpPr>
          <p:cNvPr id="14" name="Vertical Scroll 25">
            <a:extLst>
              <a:ext uri="{FF2B5EF4-FFF2-40B4-BE49-F238E27FC236}">
                <a16:creationId xmlns:a16="http://schemas.microsoft.com/office/drawing/2014/main" id="{58520862-D8F0-8B9A-12DD-B70A03619F04}"/>
              </a:ext>
            </a:extLst>
          </p:cNvPr>
          <p:cNvSpPr/>
          <p:nvPr/>
        </p:nvSpPr>
        <p:spPr>
          <a:xfrm>
            <a:off x="6818372" y="3293745"/>
            <a:ext cx="1145304" cy="451485"/>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2D24C691-0E92-C414-C67D-E1C372B3FF67}"/>
              </a:ext>
            </a:extLst>
          </p:cNvPr>
          <p:cNvSpPr/>
          <p:nvPr/>
        </p:nvSpPr>
        <p:spPr>
          <a:xfrm>
            <a:off x="4912235" y="234706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76E35758-620A-7B84-E5E3-A6DA36824968}"/>
              </a:ext>
            </a:extLst>
          </p:cNvPr>
          <p:cNvSpPr/>
          <p:nvPr/>
        </p:nvSpPr>
        <p:spPr>
          <a:xfrm>
            <a:off x="4912235" y="3745230"/>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624A5FC1-81DE-B23C-34DA-3EB07D3F4EB6}"/>
              </a:ext>
            </a:extLst>
          </p:cNvPr>
          <p:cNvSpPr/>
          <p:nvPr/>
        </p:nvSpPr>
        <p:spPr>
          <a:xfrm>
            <a:off x="4912235" y="514339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434B8D99-A035-B476-F6E6-CC2856012C75}"/>
              </a:ext>
            </a:extLst>
          </p:cNvPr>
          <p:cNvSpPr/>
          <p:nvPr/>
        </p:nvSpPr>
        <p:spPr>
          <a:xfrm>
            <a:off x="3297250" y="417143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A5050E7E-14CE-57A9-96DD-4AEBD5C89D12}"/>
              </a:ext>
            </a:extLst>
          </p:cNvPr>
          <p:cNvSpPr/>
          <p:nvPr/>
        </p:nvSpPr>
        <p:spPr>
          <a:xfrm>
            <a:off x="3297250" y="1705276"/>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03D0C47B-C39E-0B5B-59CD-CA757A3523AD}"/>
              </a:ext>
            </a:extLst>
          </p:cNvPr>
          <p:cNvSpPr/>
          <p:nvPr/>
        </p:nvSpPr>
        <p:spPr>
          <a:xfrm>
            <a:off x="3297250" y="2938354"/>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6" name="Vertical Scroll 25">
            <a:extLst>
              <a:ext uri="{FF2B5EF4-FFF2-40B4-BE49-F238E27FC236}">
                <a16:creationId xmlns:a16="http://schemas.microsoft.com/office/drawing/2014/main" id="{B5963D39-0394-6717-5059-BFB5D5AFFA7E}"/>
              </a:ext>
            </a:extLst>
          </p:cNvPr>
          <p:cNvSpPr/>
          <p:nvPr/>
        </p:nvSpPr>
        <p:spPr>
          <a:xfrm>
            <a:off x="3297250" y="5404510"/>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7" name="Vertical Scroll 25">
            <a:extLst>
              <a:ext uri="{FF2B5EF4-FFF2-40B4-BE49-F238E27FC236}">
                <a16:creationId xmlns:a16="http://schemas.microsoft.com/office/drawing/2014/main" id="{8F897857-D3C2-38E7-E9AA-BD68517B0438}"/>
              </a:ext>
            </a:extLst>
          </p:cNvPr>
          <p:cNvSpPr/>
          <p:nvPr/>
        </p:nvSpPr>
        <p:spPr>
          <a:xfrm>
            <a:off x="1163265" y="499769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8" name="Vertical Scroll 25">
            <a:extLst>
              <a:ext uri="{FF2B5EF4-FFF2-40B4-BE49-F238E27FC236}">
                <a16:creationId xmlns:a16="http://schemas.microsoft.com/office/drawing/2014/main" id="{3A823CF6-44E6-F339-BED3-B6470D66ECED}"/>
              </a:ext>
            </a:extLst>
          </p:cNvPr>
          <p:cNvSpPr/>
          <p:nvPr/>
        </p:nvSpPr>
        <p:spPr>
          <a:xfrm>
            <a:off x="1163265" y="399075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0" name="Vertical Scroll 25">
            <a:extLst>
              <a:ext uri="{FF2B5EF4-FFF2-40B4-BE49-F238E27FC236}">
                <a16:creationId xmlns:a16="http://schemas.microsoft.com/office/drawing/2014/main" id="{2D6D9FA9-4240-A6B5-F5BA-59C3A7920F45}"/>
              </a:ext>
            </a:extLst>
          </p:cNvPr>
          <p:cNvSpPr/>
          <p:nvPr/>
        </p:nvSpPr>
        <p:spPr>
          <a:xfrm>
            <a:off x="1163265" y="298380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BDBB45BE-49F4-3B76-ACD1-476D8DAB9562}"/>
              </a:ext>
            </a:extLst>
          </p:cNvPr>
          <p:cNvSpPr/>
          <p:nvPr/>
        </p:nvSpPr>
        <p:spPr>
          <a:xfrm>
            <a:off x="1163265" y="197686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19A8540E-3BD8-468B-7D77-31B3BBA1C5E4}"/>
              </a:ext>
            </a:extLst>
          </p:cNvPr>
          <p:cNvCxnSpPr>
            <a:cxnSpLocks/>
            <a:stCxn id="9" idx="3"/>
            <a:endCxn id="14" idx="1"/>
          </p:cNvCxnSpPr>
          <p:nvPr/>
        </p:nvCxnSpPr>
        <p:spPr bwMode="auto">
          <a:xfrm>
            <a:off x="5977589" y="2666870"/>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ABB242B-11A7-4AE6-33EC-8EB827106FF0}"/>
              </a:ext>
            </a:extLst>
          </p:cNvPr>
          <p:cNvCxnSpPr>
            <a:cxnSpLocks/>
            <a:stCxn id="10" idx="3"/>
            <a:endCxn id="14" idx="1"/>
          </p:cNvCxnSpPr>
          <p:nvPr/>
        </p:nvCxnSpPr>
        <p:spPr bwMode="auto">
          <a:xfrm flipV="1">
            <a:off x="5977589" y="3519488"/>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10E9DFFF-A7AF-200C-E0F7-C09DF8847D33}"/>
              </a:ext>
            </a:extLst>
          </p:cNvPr>
          <p:cNvCxnSpPr>
            <a:cxnSpLocks/>
            <a:stCxn id="11" idx="3"/>
            <a:endCxn id="14" idx="1"/>
          </p:cNvCxnSpPr>
          <p:nvPr/>
        </p:nvCxnSpPr>
        <p:spPr bwMode="auto">
          <a:xfrm flipV="1">
            <a:off x="5977589" y="3519488"/>
            <a:ext cx="897219"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D17728B9-B6F9-6607-2570-911BDD30C371}"/>
              </a:ext>
            </a:extLst>
          </p:cNvPr>
          <p:cNvCxnSpPr>
            <a:cxnSpLocks/>
            <a:stCxn id="16" idx="3"/>
            <a:endCxn id="11"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F4085F2A-5B49-7A85-5DF3-2DF927C6547E}"/>
              </a:ext>
            </a:extLst>
          </p:cNvPr>
          <p:cNvCxnSpPr>
            <a:cxnSpLocks/>
            <a:stCxn id="12" idx="3"/>
            <a:endCxn id="10" idx="1"/>
          </p:cNvCxnSpPr>
          <p:nvPr/>
        </p:nvCxnSpPr>
        <p:spPr bwMode="auto">
          <a:xfrm flipV="1">
            <a:off x="4362604" y="4065032"/>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36E46C90-50FE-B53F-CA2E-8DA51C523AD1}"/>
              </a:ext>
            </a:extLst>
          </p:cNvPr>
          <p:cNvSpPr>
            <a:spLocks noGrp="1"/>
          </p:cNvSpPr>
          <p:nvPr>
            <p:ph type="title"/>
          </p:nvPr>
        </p:nvSpPr>
        <p:spPr/>
        <p:txBody>
          <a:bodyPr/>
          <a:lstStyle/>
          <a:p>
            <a:r>
              <a:rPr lang="en-US" dirty="0">
                <a:solidFill>
                  <a:srgbClr val="FFFF00"/>
                </a:solidFill>
              </a:rPr>
              <a:t>Kicking out the jams?</a:t>
            </a:r>
          </a:p>
        </p:txBody>
      </p:sp>
      <p:cxnSp>
        <p:nvCxnSpPr>
          <p:cNvPr id="39" name="Straight Arrow Connector 38">
            <a:extLst>
              <a:ext uri="{FF2B5EF4-FFF2-40B4-BE49-F238E27FC236}">
                <a16:creationId xmlns:a16="http://schemas.microsoft.com/office/drawing/2014/main" id="{50DF6DE1-B32F-7E5A-675F-D626B8B279A2}"/>
              </a:ext>
            </a:extLst>
          </p:cNvPr>
          <p:cNvCxnSpPr>
            <a:cxnSpLocks/>
            <a:stCxn id="15" idx="3"/>
            <a:endCxn id="9" idx="1"/>
          </p:cNvCxnSpPr>
          <p:nvPr/>
        </p:nvCxnSpPr>
        <p:spPr bwMode="auto">
          <a:xfrm flipV="1">
            <a:off x="4362604" y="2666870"/>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E66CD6C8-789E-7175-2878-28E11BF23572}"/>
              </a:ext>
            </a:extLst>
          </p:cNvPr>
          <p:cNvCxnSpPr>
            <a:cxnSpLocks/>
            <a:stCxn id="13" idx="3"/>
            <a:endCxn id="9" idx="1"/>
          </p:cNvCxnSpPr>
          <p:nvPr/>
        </p:nvCxnSpPr>
        <p:spPr bwMode="auto">
          <a:xfrm>
            <a:off x="4362604" y="2025078"/>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466284DA-1010-FE3C-E084-97569671AC32}"/>
              </a:ext>
            </a:extLst>
          </p:cNvPr>
          <p:cNvCxnSpPr>
            <a:cxnSpLocks/>
            <a:stCxn id="21" idx="3"/>
            <a:endCxn id="13" idx="1"/>
          </p:cNvCxnSpPr>
          <p:nvPr/>
        </p:nvCxnSpPr>
        <p:spPr bwMode="auto">
          <a:xfrm flipV="1">
            <a:off x="2228619" y="2025078"/>
            <a:ext cx="1148582"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470CC3A1-4DED-BC53-D0BC-8F82852EBEF7}"/>
              </a:ext>
            </a:extLst>
          </p:cNvPr>
          <p:cNvCxnSpPr>
            <a:cxnSpLocks/>
            <a:stCxn id="20" idx="3"/>
            <a:endCxn id="15" idx="1"/>
          </p:cNvCxnSpPr>
          <p:nvPr/>
        </p:nvCxnSpPr>
        <p:spPr bwMode="auto">
          <a:xfrm flipV="1">
            <a:off x="2228619" y="3258156"/>
            <a:ext cx="1148582" cy="4545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6D6492E8-0416-A6C4-5131-26ED571B3EC2}"/>
              </a:ext>
            </a:extLst>
          </p:cNvPr>
          <p:cNvCxnSpPr>
            <a:cxnSpLocks/>
            <a:stCxn id="18" idx="3"/>
          </p:cNvCxnSpPr>
          <p:nvPr/>
        </p:nvCxnSpPr>
        <p:spPr bwMode="auto">
          <a:xfrm flipV="1">
            <a:off x="2228619" y="3258156"/>
            <a:ext cx="1139303" cy="105239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DC92A0AD-C358-23FE-4490-490F866D15A1}"/>
              </a:ext>
            </a:extLst>
          </p:cNvPr>
          <p:cNvCxnSpPr>
            <a:cxnSpLocks/>
            <a:stCxn id="17" idx="3"/>
            <a:endCxn id="16" idx="1"/>
          </p:cNvCxnSpPr>
          <p:nvPr/>
        </p:nvCxnSpPr>
        <p:spPr bwMode="auto">
          <a:xfrm>
            <a:off x="2228619" y="5317499"/>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1" name="TextBox 60">
            <a:extLst>
              <a:ext uri="{FF2B5EF4-FFF2-40B4-BE49-F238E27FC236}">
                <a16:creationId xmlns:a16="http://schemas.microsoft.com/office/drawing/2014/main" id="{2A932577-A29E-020B-7206-ABE94C035FF7}"/>
              </a:ext>
            </a:extLst>
          </p:cNvPr>
          <p:cNvSpPr txBox="1"/>
          <p:nvPr/>
        </p:nvSpPr>
        <p:spPr bwMode="auto">
          <a:xfrm>
            <a:off x="2228619" y="4828889"/>
            <a:ext cx="6188945"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If we dial up the block rate (to 11?) the chain becomes a tree </a:t>
            </a:r>
            <a:endParaRPr lang="en-US" sz="28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85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2F454-8D74-496E-9A8D-B193ED056A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ED76AE-B8EC-DAB6-C755-3C693C0DA9F1}"/>
              </a:ext>
            </a:extLst>
          </p:cNvPr>
          <p:cNvSpPr>
            <a:spLocks noGrp="1"/>
          </p:cNvSpPr>
          <p:nvPr>
            <p:ph type="sldNum" sz="quarter" idx="11"/>
          </p:nvPr>
        </p:nvSpPr>
        <p:spPr/>
        <p:txBody>
          <a:bodyPr/>
          <a:lstStyle/>
          <a:p>
            <a:pPr>
              <a:defRPr/>
            </a:pPr>
            <a:fld id="{FE25F947-77F5-4CA6-8472-B4B2967773ED}" type="slidenum">
              <a:rPr lang="x-none" smtClean="0"/>
              <a:pPr>
                <a:defRPr/>
              </a:pPr>
              <a:t>77</a:t>
            </a:fld>
            <a:endParaRPr lang="en-US" dirty="0"/>
          </a:p>
        </p:txBody>
      </p:sp>
      <p:sp>
        <p:nvSpPr>
          <p:cNvPr id="14" name="Vertical Scroll 25">
            <a:extLst>
              <a:ext uri="{FF2B5EF4-FFF2-40B4-BE49-F238E27FC236}">
                <a16:creationId xmlns:a16="http://schemas.microsoft.com/office/drawing/2014/main" id="{765D1B18-CC72-C07F-0BFA-BF2B6E601C8C}"/>
              </a:ext>
            </a:extLst>
          </p:cNvPr>
          <p:cNvSpPr/>
          <p:nvPr/>
        </p:nvSpPr>
        <p:spPr>
          <a:xfrm>
            <a:off x="6818372" y="3293745"/>
            <a:ext cx="1145304" cy="451485"/>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3CC9BA3E-F3AA-62C9-8F31-8D95955EFFCF}"/>
              </a:ext>
            </a:extLst>
          </p:cNvPr>
          <p:cNvSpPr/>
          <p:nvPr/>
        </p:nvSpPr>
        <p:spPr>
          <a:xfrm>
            <a:off x="4912235" y="234706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D18F955D-2C89-6FAB-418C-04557DF62DD1}"/>
              </a:ext>
            </a:extLst>
          </p:cNvPr>
          <p:cNvSpPr/>
          <p:nvPr/>
        </p:nvSpPr>
        <p:spPr>
          <a:xfrm>
            <a:off x="4912235" y="3745230"/>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DBC2D418-30E5-3F25-0836-FAE1879BC713}"/>
              </a:ext>
            </a:extLst>
          </p:cNvPr>
          <p:cNvSpPr/>
          <p:nvPr/>
        </p:nvSpPr>
        <p:spPr>
          <a:xfrm>
            <a:off x="4912235" y="514339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B24395A4-F9F8-9096-7A7B-8520C8BB37F9}"/>
              </a:ext>
            </a:extLst>
          </p:cNvPr>
          <p:cNvSpPr/>
          <p:nvPr/>
        </p:nvSpPr>
        <p:spPr>
          <a:xfrm>
            <a:off x="3297250" y="417143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E07C708A-E6A4-ACA1-B07C-323F994B9D76}"/>
              </a:ext>
            </a:extLst>
          </p:cNvPr>
          <p:cNvSpPr/>
          <p:nvPr/>
        </p:nvSpPr>
        <p:spPr>
          <a:xfrm>
            <a:off x="3297250" y="1705276"/>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D54B8F6B-3B40-EA55-AC77-7F9FD078D3A3}"/>
              </a:ext>
            </a:extLst>
          </p:cNvPr>
          <p:cNvSpPr/>
          <p:nvPr/>
        </p:nvSpPr>
        <p:spPr>
          <a:xfrm>
            <a:off x="3297250" y="2938354"/>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6" name="Vertical Scroll 25">
            <a:extLst>
              <a:ext uri="{FF2B5EF4-FFF2-40B4-BE49-F238E27FC236}">
                <a16:creationId xmlns:a16="http://schemas.microsoft.com/office/drawing/2014/main" id="{47634803-FC79-1E19-CAF8-72DDBD18E5B9}"/>
              </a:ext>
            </a:extLst>
          </p:cNvPr>
          <p:cNvSpPr/>
          <p:nvPr/>
        </p:nvSpPr>
        <p:spPr>
          <a:xfrm>
            <a:off x="3297250" y="5404510"/>
            <a:ext cx="1145304" cy="639604"/>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7" name="Vertical Scroll 25">
            <a:extLst>
              <a:ext uri="{FF2B5EF4-FFF2-40B4-BE49-F238E27FC236}">
                <a16:creationId xmlns:a16="http://schemas.microsoft.com/office/drawing/2014/main" id="{A3CF2EF1-4702-433A-E19D-EEE239C70BF5}"/>
              </a:ext>
            </a:extLst>
          </p:cNvPr>
          <p:cNvSpPr/>
          <p:nvPr/>
        </p:nvSpPr>
        <p:spPr>
          <a:xfrm>
            <a:off x="1163265" y="499769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8" name="Vertical Scroll 25">
            <a:extLst>
              <a:ext uri="{FF2B5EF4-FFF2-40B4-BE49-F238E27FC236}">
                <a16:creationId xmlns:a16="http://schemas.microsoft.com/office/drawing/2014/main" id="{9C0E970F-7A1C-6336-B631-F8EEE1BB6FCB}"/>
              </a:ext>
            </a:extLst>
          </p:cNvPr>
          <p:cNvSpPr/>
          <p:nvPr/>
        </p:nvSpPr>
        <p:spPr>
          <a:xfrm>
            <a:off x="1163265" y="399075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0" name="Vertical Scroll 25">
            <a:extLst>
              <a:ext uri="{FF2B5EF4-FFF2-40B4-BE49-F238E27FC236}">
                <a16:creationId xmlns:a16="http://schemas.microsoft.com/office/drawing/2014/main" id="{71BBA5BE-A299-3D12-7107-881A770776CB}"/>
              </a:ext>
            </a:extLst>
          </p:cNvPr>
          <p:cNvSpPr/>
          <p:nvPr/>
        </p:nvSpPr>
        <p:spPr>
          <a:xfrm>
            <a:off x="1163265" y="298380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EAECC894-2DE4-D647-3889-093115EE0783}"/>
              </a:ext>
            </a:extLst>
          </p:cNvPr>
          <p:cNvSpPr/>
          <p:nvPr/>
        </p:nvSpPr>
        <p:spPr>
          <a:xfrm>
            <a:off x="1163265" y="197686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E6CA1CCF-4394-87B2-85CD-EC1F7FF6255F}"/>
              </a:ext>
            </a:extLst>
          </p:cNvPr>
          <p:cNvCxnSpPr>
            <a:cxnSpLocks/>
            <a:stCxn id="9" idx="3"/>
            <a:endCxn id="14" idx="1"/>
          </p:cNvCxnSpPr>
          <p:nvPr/>
        </p:nvCxnSpPr>
        <p:spPr bwMode="auto">
          <a:xfrm>
            <a:off x="5977589" y="2666870"/>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B65501BB-94EE-CDB3-6270-37DAC6CFB19A}"/>
              </a:ext>
            </a:extLst>
          </p:cNvPr>
          <p:cNvCxnSpPr>
            <a:cxnSpLocks/>
            <a:stCxn id="10" idx="3"/>
            <a:endCxn id="14" idx="1"/>
          </p:cNvCxnSpPr>
          <p:nvPr/>
        </p:nvCxnSpPr>
        <p:spPr bwMode="auto">
          <a:xfrm flipV="1">
            <a:off x="5977589" y="3519488"/>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375AE6EE-651A-C376-F3E9-798A28E78062}"/>
              </a:ext>
            </a:extLst>
          </p:cNvPr>
          <p:cNvCxnSpPr>
            <a:cxnSpLocks/>
            <a:stCxn id="11" idx="3"/>
            <a:endCxn id="14" idx="1"/>
          </p:cNvCxnSpPr>
          <p:nvPr/>
        </p:nvCxnSpPr>
        <p:spPr bwMode="auto">
          <a:xfrm flipV="1">
            <a:off x="5977589" y="3519488"/>
            <a:ext cx="897219"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42899F2B-6BDD-DCFA-6E83-F24D1EBECE52}"/>
              </a:ext>
            </a:extLst>
          </p:cNvPr>
          <p:cNvCxnSpPr>
            <a:cxnSpLocks/>
            <a:stCxn id="16" idx="3"/>
            <a:endCxn id="11"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565AC6DB-A7D0-5053-29BE-D2F71B82CC61}"/>
              </a:ext>
            </a:extLst>
          </p:cNvPr>
          <p:cNvCxnSpPr>
            <a:cxnSpLocks/>
            <a:stCxn id="12" idx="3"/>
            <a:endCxn id="10" idx="1"/>
          </p:cNvCxnSpPr>
          <p:nvPr/>
        </p:nvCxnSpPr>
        <p:spPr bwMode="auto">
          <a:xfrm flipV="1">
            <a:off x="4362604" y="4065032"/>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9E48264A-3B34-8065-514D-FC06CDB18925}"/>
              </a:ext>
            </a:extLst>
          </p:cNvPr>
          <p:cNvSpPr>
            <a:spLocks noGrp="1"/>
          </p:cNvSpPr>
          <p:nvPr>
            <p:ph type="title"/>
          </p:nvPr>
        </p:nvSpPr>
        <p:spPr/>
        <p:txBody>
          <a:bodyPr/>
          <a:lstStyle/>
          <a:p>
            <a:r>
              <a:rPr lang="en-US" dirty="0">
                <a:solidFill>
                  <a:srgbClr val="FFFF00"/>
                </a:solidFill>
              </a:rPr>
              <a:t>Embrace the chaos</a:t>
            </a:r>
          </a:p>
        </p:txBody>
      </p:sp>
      <p:cxnSp>
        <p:nvCxnSpPr>
          <p:cNvPr id="39" name="Straight Arrow Connector 38">
            <a:extLst>
              <a:ext uri="{FF2B5EF4-FFF2-40B4-BE49-F238E27FC236}">
                <a16:creationId xmlns:a16="http://schemas.microsoft.com/office/drawing/2014/main" id="{F698DB09-13D2-C7F0-3D54-78B44428A350}"/>
              </a:ext>
            </a:extLst>
          </p:cNvPr>
          <p:cNvCxnSpPr>
            <a:cxnSpLocks/>
            <a:stCxn id="15" idx="3"/>
            <a:endCxn id="9" idx="1"/>
          </p:cNvCxnSpPr>
          <p:nvPr/>
        </p:nvCxnSpPr>
        <p:spPr bwMode="auto">
          <a:xfrm flipV="1">
            <a:off x="4362604" y="2666870"/>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52C25F95-35A5-C171-EBDD-C4A28A62A37D}"/>
              </a:ext>
            </a:extLst>
          </p:cNvPr>
          <p:cNvCxnSpPr>
            <a:cxnSpLocks/>
            <a:stCxn id="13" idx="3"/>
            <a:endCxn id="9" idx="1"/>
          </p:cNvCxnSpPr>
          <p:nvPr/>
        </p:nvCxnSpPr>
        <p:spPr bwMode="auto">
          <a:xfrm>
            <a:off x="4362604" y="2025078"/>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285B00AC-6918-DF75-2312-0CA25D380C55}"/>
              </a:ext>
            </a:extLst>
          </p:cNvPr>
          <p:cNvCxnSpPr>
            <a:cxnSpLocks/>
            <a:stCxn id="21" idx="3"/>
            <a:endCxn id="13" idx="1"/>
          </p:cNvCxnSpPr>
          <p:nvPr/>
        </p:nvCxnSpPr>
        <p:spPr bwMode="auto">
          <a:xfrm flipV="1">
            <a:off x="2228619" y="2025078"/>
            <a:ext cx="1148582"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0400621E-0EA5-780B-9920-AB729989F960}"/>
              </a:ext>
            </a:extLst>
          </p:cNvPr>
          <p:cNvCxnSpPr>
            <a:cxnSpLocks/>
            <a:stCxn id="20" idx="3"/>
            <a:endCxn id="15" idx="1"/>
          </p:cNvCxnSpPr>
          <p:nvPr/>
        </p:nvCxnSpPr>
        <p:spPr bwMode="auto">
          <a:xfrm flipV="1">
            <a:off x="2228619" y="3258156"/>
            <a:ext cx="1148582" cy="4545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A9615461-4B31-DC13-0BCF-0E73273CA5B5}"/>
              </a:ext>
            </a:extLst>
          </p:cNvPr>
          <p:cNvCxnSpPr>
            <a:cxnSpLocks/>
            <a:stCxn id="18" idx="3"/>
          </p:cNvCxnSpPr>
          <p:nvPr/>
        </p:nvCxnSpPr>
        <p:spPr bwMode="auto">
          <a:xfrm flipV="1">
            <a:off x="2228619" y="3258156"/>
            <a:ext cx="1139303" cy="105239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3BBA3933-2307-17BB-0EA2-3440BF799A12}"/>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03017501-47FD-CD21-D6F6-DCCC4B71D34C}"/>
              </a:ext>
            </a:extLst>
          </p:cNvPr>
          <p:cNvCxnSpPr>
            <a:cxnSpLocks/>
            <a:stCxn id="21" idx="3"/>
            <a:endCxn id="15" idx="1"/>
          </p:cNvCxnSpPr>
          <p:nvPr/>
        </p:nvCxnSpPr>
        <p:spPr bwMode="auto">
          <a:xfrm>
            <a:off x="2228619" y="2296664"/>
            <a:ext cx="1148582" cy="961492"/>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E0323A21-4059-9EED-0EF1-C46451C5F03E}"/>
              </a:ext>
            </a:extLst>
          </p:cNvPr>
          <p:cNvCxnSpPr>
            <a:cxnSpLocks/>
            <a:stCxn id="21" idx="3"/>
          </p:cNvCxnSpPr>
          <p:nvPr/>
        </p:nvCxnSpPr>
        <p:spPr bwMode="auto">
          <a:xfrm>
            <a:off x="2228619" y="2296664"/>
            <a:ext cx="1181367" cy="2274745"/>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546F2F1-25A6-1736-DA3E-91E44466B994}"/>
              </a:ext>
            </a:extLst>
          </p:cNvPr>
          <p:cNvCxnSpPr>
            <a:cxnSpLocks/>
            <a:stCxn id="13" idx="3"/>
            <a:endCxn id="10" idx="1"/>
          </p:cNvCxnSpPr>
          <p:nvPr/>
        </p:nvCxnSpPr>
        <p:spPr bwMode="auto">
          <a:xfrm>
            <a:off x="4362604" y="2025078"/>
            <a:ext cx="629582" cy="2039954"/>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52CB8741-2DFF-0D1B-F6EB-30466012AE5A}"/>
              </a:ext>
            </a:extLst>
          </p:cNvPr>
          <p:cNvCxnSpPr>
            <a:cxnSpLocks/>
            <a:stCxn id="20" idx="3"/>
            <a:endCxn id="13" idx="1"/>
          </p:cNvCxnSpPr>
          <p:nvPr/>
        </p:nvCxnSpPr>
        <p:spPr bwMode="auto">
          <a:xfrm flipV="1">
            <a:off x="2228619" y="2025078"/>
            <a:ext cx="1148582" cy="1278531"/>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E0E5A857-1311-83EF-D07D-584CD8BA731F}"/>
              </a:ext>
            </a:extLst>
          </p:cNvPr>
          <p:cNvCxnSpPr>
            <a:cxnSpLocks/>
            <a:stCxn id="20" idx="3"/>
          </p:cNvCxnSpPr>
          <p:nvPr/>
        </p:nvCxnSpPr>
        <p:spPr bwMode="auto">
          <a:xfrm>
            <a:off x="2228619" y="3303609"/>
            <a:ext cx="1119579" cy="1394474"/>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94D6F200-DFCC-A1E0-AA91-5560A56D39F1}"/>
              </a:ext>
            </a:extLst>
          </p:cNvPr>
          <p:cNvCxnSpPr>
            <a:cxnSpLocks/>
            <a:stCxn id="18" idx="3"/>
            <a:endCxn id="16" idx="1"/>
          </p:cNvCxnSpPr>
          <p:nvPr/>
        </p:nvCxnSpPr>
        <p:spPr bwMode="auto">
          <a:xfrm>
            <a:off x="2228619" y="4310554"/>
            <a:ext cx="1148582" cy="1413758"/>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7B878C4E-3076-7D16-FD26-1D8183D307B1}"/>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359FD9B1-D2F9-2C6C-ACE6-B85349278A11}"/>
              </a:ext>
            </a:extLst>
          </p:cNvPr>
          <p:cNvCxnSpPr>
            <a:cxnSpLocks/>
            <a:stCxn id="16" idx="3"/>
            <a:endCxn id="10" idx="1"/>
          </p:cNvCxnSpPr>
          <p:nvPr/>
        </p:nvCxnSpPr>
        <p:spPr bwMode="auto">
          <a:xfrm flipV="1">
            <a:off x="4362604" y="4065032"/>
            <a:ext cx="629582" cy="1659280"/>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1C331125-078A-2946-8EFC-3604E2D9D79F}"/>
              </a:ext>
            </a:extLst>
          </p:cNvPr>
          <p:cNvCxnSpPr>
            <a:cxnSpLocks/>
            <a:stCxn id="12" idx="3"/>
            <a:endCxn id="11" idx="1"/>
          </p:cNvCxnSpPr>
          <p:nvPr/>
        </p:nvCxnSpPr>
        <p:spPr bwMode="auto">
          <a:xfrm>
            <a:off x="4362604" y="4491234"/>
            <a:ext cx="629582" cy="971960"/>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8ECE29D1-4CB9-6BD2-9EBF-A6DCA2169C94}"/>
              </a:ext>
            </a:extLst>
          </p:cNvPr>
          <p:cNvCxnSpPr>
            <a:cxnSpLocks/>
            <a:stCxn id="17" idx="3"/>
            <a:endCxn id="15" idx="1"/>
          </p:cNvCxnSpPr>
          <p:nvPr/>
        </p:nvCxnSpPr>
        <p:spPr bwMode="auto">
          <a:xfrm flipV="1">
            <a:off x="2228619" y="3258156"/>
            <a:ext cx="1148582" cy="2059343"/>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2F3612FC-552F-4DB9-8A85-A9ACE3B6342A}"/>
              </a:ext>
            </a:extLst>
          </p:cNvPr>
          <p:cNvCxnSpPr>
            <a:cxnSpLocks/>
            <a:stCxn id="15" idx="3"/>
            <a:endCxn id="10" idx="1"/>
          </p:cNvCxnSpPr>
          <p:nvPr/>
        </p:nvCxnSpPr>
        <p:spPr bwMode="auto">
          <a:xfrm>
            <a:off x="4362604" y="3258156"/>
            <a:ext cx="629582" cy="806876"/>
          </a:xfrm>
          <a:prstGeom prst="straightConnector1">
            <a:avLst/>
          </a:prstGeom>
          <a:solidFill>
            <a:srgbClr val="FFFFCC"/>
          </a:solidFill>
          <a:ln w="38100" cap="flat" cmpd="sng" algn="ctr">
            <a:solidFill>
              <a:srgbClr val="FF0000"/>
            </a:solidFill>
            <a:prstDash val="solid"/>
            <a:round/>
            <a:headEnd type="none" w="med" len="med"/>
            <a:tailEnd type="triangle"/>
          </a:ln>
          <a:effectLst/>
        </p:spPr>
      </p:cxnSp>
      <p:sp>
        <p:nvSpPr>
          <p:cNvPr id="80" name="TextBox 79">
            <a:extLst>
              <a:ext uri="{FF2B5EF4-FFF2-40B4-BE49-F238E27FC236}">
                <a16:creationId xmlns:a16="http://schemas.microsoft.com/office/drawing/2014/main" id="{391BFFC2-5CCD-7871-71F7-CD9FBA6204BD}"/>
              </a:ext>
            </a:extLst>
          </p:cNvPr>
          <p:cNvSpPr txBox="1"/>
          <p:nvPr/>
        </p:nvSpPr>
        <p:spPr bwMode="auto">
          <a:xfrm>
            <a:off x="2303372" y="5545604"/>
            <a:ext cx="6214548"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Make new blocks reference </a:t>
            </a:r>
            <a:r>
              <a:rPr lang="en-US" sz="2800" i="1" dirty="0">
                <a:solidFill>
                  <a:srgbClr val="FFFF00"/>
                </a:solidFill>
                <a:latin typeface="Arial" panose="020B0604020202020204" pitchFamily="34" charset="0"/>
                <a:cs typeface="Arial" panose="020B0604020202020204" pitchFamily="34" charset="0"/>
              </a:rPr>
              <a:t>all</a:t>
            </a:r>
            <a:r>
              <a:rPr lang="en-US" sz="2800" dirty="0">
                <a:solidFill>
                  <a:srgbClr val="FFFF00"/>
                </a:solidFill>
                <a:latin typeface="Arial" panose="020B0604020202020204" pitchFamily="34" charset="0"/>
                <a:cs typeface="Arial" panose="020B0604020202020204" pitchFamily="34" charset="0"/>
              </a:rPr>
              <a:t> known predecessors</a:t>
            </a:r>
          </a:p>
        </p:txBody>
      </p:sp>
    </p:spTree>
    <p:extLst>
      <p:ext uri="{BB962C8B-B14F-4D97-AF65-F5344CB8AC3E}">
        <p14:creationId xmlns:p14="http://schemas.microsoft.com/office/powerpoint/2010/main" val="4290821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5A7C5-0B0F-6B3B-4631-45980443BD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F4C0E6-D857-BDBB-0BCF-5243E4B58EF6}"/>
              </a:ext>
            </a:extLst>
          </p:cNvPr>
          <p:cNvSpPr>
            <a:spLocks noGrp="1"/>
          </p:cNvSpPr>
          <p:nvPr>
            <p:ph type="sldNum" sz="quarter" idx="11"/>
          </p:nvPr>
        </p:nvSpPr>
        <p:spPr/>
        <p:txBody>
          <a:bodyPr/>
          <a:lstStyle/>
          <a:p>
            <a:pPr>
              <a:defRPr/>
            </a:pPr>
            <a:fld id="{FE25F947-77F5-4CA6-8472-B4B2967773ED}" type="slidenum">
              <a:rPr lang="x-none" smtClean="0"/>
              <a:pPr>
                <a:defRPr/>
              </a:pPr>
              <a:t>78</a:t>
            </a:fld>
            <a:endParaRPr lang="en-US" dirty="0"/>
          </a:p>
        </p:txBody>
      </p:sp>
      <p:sp>
        <p:nvSpPr>
          <p:cNvPr id="14" name="Vertical Scroll 25">
            <a:extLst>
              <a:ext uri="{FF2B5EF4-FFF2-40B4-BE49-F238E27FC236}">
                <a16:creationId xmlns:a16="http://schemas.microsoft.com/office/drawing/2014/main" id="{52133050-55CF-3784-5425-5E6159883B8A}"/>
              </a:ext>
            </a:extLst>
          </p:cNvPr>
          <p:cNvSpPr/>
          <p:nvPr/>
        </p:nvSpPr>
        <p:spPr>
          <a:xfrm>
            <a:off x="6818372" y="3293745"/>
            <a:ext cx="1145304" cy="451485"/>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15A9BBBF-1B8A-741E-6635-C857D0620DED}"/>
              </a:ext>
            </a:extLst>
          </p:cNvPr>
          <p:cNvSpPr/>
          <p:nvPr/>
        </p:nvSpPr>
        <p:spPr>
          <a:xfrm>
            <a:off x="4912235" y="234706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FFD58E78-2BA2-4D09-F3AC-AF7BEF28408C}"/>
              </a:ext>
            </a:extLst>
          </p:cNvPr>
          <p:cNvSpPr/>
          <p:nvPr/>
        </p:nvSpPr>
        <p:spPr>
          <a:xfrm>
            <a:off x="4912235" y="3745230"/>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98DDDE9A-D2AF-7833-139C-38AF70F8CA57}"/>
              </a:ext>
            </a:extLst>
          </p:cNvPr>
          <p:cNvSpPr/>
          <p:nvPr/>
        </p:nvSpPr>
        <p:spPr>
          <a:xfrm>
            <a:off x="4912235" y="514339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D8392738-947C-EB35-7A25-399C8051DF04}"/>
              </a:ext>
            </a:extLst>
          </p:cNvPr>
          <p:cNvSpPr/>
          <p:nvPr/>
        </p:nvSpPr>
        <p:spPr>
          <a:xfrm>
            <a:off x="3297250" y="417143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3392768C-9A83-26C9-1A63-FEB19E4DBEB1}"/>
              </a:ext>
            </a:extLst>
          </p:cNvPr>
          <p:cNvSpPr/>
          <p:nvPr/>
        </p:nvSpPr>
        <p:spPr>
          <a:xfrm>
            <a:off x="3297250" y="2938354"/>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7" name="Vertical Scroll 25">
            <a:extLst>
              <a:ext uri="{FF2B5EF4-FFF2-40B4-BE49-F238E27FC236}">
                <a16:creationId xmlns:a16="http://schemas.microsoft.com/office/drawing/2014/main" id="{A4B8878B-FB47-EDB7-9B90-B8221BAC5B07}"/>
              </a:ext>
            </a:extLst>
          </p:cNvPr>
          <p:cNvSpPr/>
          <p:nvPr/>
        </p:nvSpPr>
        <p:spPr>
          <a:xfrm>
            <a:off x="1163265" y="499769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8" name="Vertical Scroll 25">
            <a:extLst>
              <a:ext uri="{FF2B5EF4-FFF2-40B4-BE49-F238E27FC236}">
                <a16:creationId xmlns:a16="http://schemas.microsoft.com/office/drawing/2014/main" id="{E068172E-A3B3-AEC8-0E3C-0F5F98A55A34}"/>
              </a:ext>
            </a:extLst>
          </p:cNvPr>
          <p:cNvSpPr/>
          <p:nvPr/>
        </p:nvSpPr>
        <p:spPr>
          <a:xfrm>
            <a:off x="1163265" y="399075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0" name="Vertical Scroll 25">
            <a:extLst>
              <a:ext uri="{FF2B5EF4-FFF2-40B4-BE49-F238E27FC236}">
                <a16:creationId xmlns:a16="http://schemas.microsoft.com/office/drawing/2014/main" id="{EC77B29D-F699-05BF-9202-0ADA80894710}"/>
              </a:ext>
            </a:extLst>
          </p:cNvPr>
          <p:cNvSpPr/>
          <p:nvPr/>
        </p:nvSpPr>
        <p:spPr>
          <a:xfrm>
            <a:off x="1163265" y="298380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BEA4808E-8075-7AD0-9628-26960CF82703}"/>
              </a:ext>
            </a:extLst>
          </p:cNvPr>
          <p:cNvSpPr/>
          <p:nvPr/>
        </p:nvSpPr>
        <p:spPr>
          <a:xfrm>
            <a:off x="1163265" y="197686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FC7EE660-4D6E-DC10-C798-969BC3CFB678}"/>
              </a:ext>
            </a:extLst>
          </p:cNvPr>
          <p:cNvCxnSpPr>
            <a:cxnSpLocks/>
            <a:stCxn id="9" idx="3"/>
            <a:endCxn id="14" idx="1"/>
          </p:cNvCxnSpPr>
          <p:nvPr/>
        </p:nvCxnSpPr>
        <p:spPr bwMode="auto">
          <a:xfrm>
            <a:off x="5977589" y="2666870"/>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ECC7BCCB-5301-6662-2D31-D89B01E075A9}"/>
              </a:ext>
            </a:extLst>
          </p:cNvPr>
          <p:cNvCxnSpPr>
            <a:cxnSpLocks/>
            <a:stCxn id="10" idx="3"/>
            <a:endCxn id="14" idx="1"/>
          </p:cNvCxnSpPr>
          <p:nvPr/>
        </p:nvCxnSpPr>
        <p:spPr bwMode="auto">
          <a:xfrm flipV="1">
            <a:off x="5977589" y="3519488"/>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80DCE7BC-3092-9367-136B-AE95260041DB}"/>
              </a:ext>
            </a:extLst>
          </p:cNvPr>
          <p:cNvCxnSpPr>
            <a:cxnSpLocks/>
            <a:stCxn id="11" idx="3"/>
            <a:endCxn id="14" idx="1"/>
          </p:cNvCxnSpPr>
          <p:nvPr/>
        </p:nvCxnSpPr>
        <p:spPr bwMode="auto">
          <a:xfrm flipV="1">
            <a:off x="5977589" y="3519488"/>
            <a:ext cx="897219"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3C37E9DA-3799-3D6D-6DE1-73BCFADF3B93}"/>
              </a:ext>
            </a:extLst>
          </p:cNvPr>
          <p:cNvCxnSpPr>
            <a:cxnSpLocks/>
            <a:stCxn id="16" idx="3"/>
            <a:endCxn id="11"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1F6BC603-12B3-A305-5E0C-647CCC37D635}"/>
              </a:ext>
            </a:extLst>
          </p:cNvPr>
          <p:cNvCxnSpPr>
            <a:cxnSpLocks/>
            <a:stCxn id="12" idx="3"/>
            <a:endCxn id="10" idx="1"/>
          </p:cNvCxnSpPr>
          <p:nvPr/>
        </p:nvCxnSpPr>
        <p:spPr bwMode="auto">
          <a:xfrm flipV="1">
            <a:off x="4362604" y="4065032"/>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66AFC14D-5B40-AB84-4246-0246F7EAF329}"/>
              </a:ext>
            </a:extLst>
          </p:cNvPr>
          <p:cNvSpPr>
            <a:spLocks noGrp="1"/>
          </p:cNvSpPr>
          <p:nvPr>
            <p:ph type="title"/>
          </p:nvPr>
        </p:nvSpPr>
        <p:spPr/>
        <p:txBody>
          <a:bodyPr/>
          <a:lstStyle/>
          <a:p>
            <a:r>
              <a:rPr lang="en-US" dirty="0">
                <a:solidFill>
                  <a:srgbClr val="FFFF00"/>
                </a:solidFill>
              </a:rPr>
              <a:t>Embrace the chaos</a:t>
            </a:r>
          </a:p>
        </p:txBody>
      </p:sp>
      <p:cxnSp>
        <p:nvCxnSpPr>
          <p:cNvPr id="39" name="Straight Arrow Connector 38">
            <a:extLst>
              <a:ext uri="{FF2B5EF4-FFF2-40B4-BE49-F238E27FC236}">
                <a16:creationId xmlns:a16="http://schemas.microsoft.com/office/drawing/2014/main" id="{876F4BE6-CD62-9AEC-D9A1-824D570F91D9}"/>
              </a:ext>
            </a:extLst>
          </p:cNvPr>
          <p:cNvCxnSpPr>
            <a:cxnSpLocks/>
            <a:stCxn id="15" idx="3"/>
            <a:endCxn id="9" idx="1"/>
          </p:cNvCxnSpPr>
          <p:nvPr/>
        </p:nvCxnSpPr>
        <p:spPr bwMode="auto">
          <a:xfrm flipV="1">
            <a:off x="4362604" y="2666870"/>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5E4E533F-E14B-1509-D29F-EDC5D5D22C7B}"/>
              </a:ext>
            </a:extLst>
          </p:cNvPr>
          <p:cNvCxnSpPr>
            <a:cxnSpLocks/>
            <a:stCxn id="13" idx="3"/>
            <a:endCxn id="9" idx="1"/>
          </p:cNvCxnSpPr>
          <p:nvPr/>
        </p:nvCxnSpPr>
        <p:spPr bwMode="auto">
          <a:xfrm>
            <a:off x="4362604" y="2025078"/>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7C44A680-B093-A062-5D0E-56B08D8F2C57}"/>
              </a:ext>
            </a:extLst>
          </p:cNvPr>
          <p:cNvCxnSpPr>
            <a:cxnSpLocks/>
            <a:stCxn id="21" idx="3"/>
            <a:endCxn id="13" idx="1"/>
          </p:cNvCxnSpPr>
          <p:nvPr/>
        </p:nvCxnSpPr>
        <p:spPr bwMode="auto">
          <a:xfrm flipV="1">
            <a:off x="2228619" y="2025078"/>
            <a:ext cx="1148582"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B98407CD-992C-98E2-0B94-B7DE150296EB}"/>
              </a:ext>
            </a:extLst>
          </p:cNvPr>
          <p:cNvCxnSpPr>
            <a:cxnSpLocks/>
            <a:stCxn id="20" idx="3"/>
            <a:endCxn id="15" idx="1"/>
          </p:cNvCxnSpPr>
          <p:nvPr/>
        </p:nvCxnSpPr>
        <p:spPr bwMode="auto">
          <a:xfrm flipV="1">
            <a:off x="2228619" y="3258156"/>
            <a:ext cx="1148582" cy="4545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9B1BEEF5-96AC-FE30-178F-99E000A2CBC1}"/>
              </a:ext>
            </a:extLst>
          </p:cNvPr>
          <p:cNvCxnSpPr>
            <a:cxnSpLocks/>
            <a:stCxn id="18" idx="3"/>
          </p:cNvCxnSpPr>
          <p:nvPr/>
        </p:nvCxnSpPr>
        <p:spPr bwMode="auto">
          <a:xfrm flipV="1">
            <a:off x="2228619" y="3258156"/>
            <a:ext cx="1139303" cy="105239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9E136385-62B5-FD2B-9271-A2836D8F0A97}"/>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87D03EBA-6971-5B46-D51E-E6CBE11FB578}"/>
              </a:ext>
            </a:extLst>
          </p:cNvPr>
          <p:cNvCxnSpPr>
            <a:cxnSpLocks/>
            <a:stCxn id="21" idx="3"/>
            <a:endCxn id="15" idx="1"/>
          </p:cNvCxnSpPr>
          <p:nvPr/>
        </p:nvCxnSpPr>
        <p:spPr bwMode="auto">
          <a:xfrm>
            <a:off x="2228619" y="2296664"/>
            <a:ext cx="1148582" cy="9614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0BC2AD80-F7E7-28EA-DB2F-F4EEA3D65C18}"/>
              </a:ext>
            </a:extLst>
          </p:cNvPr>
          <p:cNvCxnSpPr>
            <a:cxnSpLocks/>
            <a:stCxn id="21" idx="3"/>
          </p:cNvCxnSpPr>
          <p:nvPr/>
        </p:nvCxnSpPr>
        <p:spPr bwMode="auto">
          <a:xfrm>
            <a:off x="2228619" y="2296664"/>
            <a:ext cx="1181367" cy="227474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5D4F03CA-41DF-1007-6044-24A5630DBA88}"/>
              </a:ext>
            </a:extLst>
          </p:cNvPr>
          <p:cNvCxnSpPr>
            <a:cxnSpLocks/>
            <a:stCxn id="13" idx="3"/>
            <a:endCxn id="10" idx="1"/>
          </p:cNvCxnSpPr>
          <p:nvPr/>
        </p:nvCxnSpPr>
        <p:spPr bwMode="auto">
          <a:xfrm>
            <a:off x="4362604" y="2025078"/>
            <a:ext cx="629582"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64ECE6E7-6803-5731-78DB-0ABC8D66F495}"/>
              </a:ext>
            </a:extLst>
          </p:cNvPr>
          <p:cNvCxnSpPr>
            <a:cxnSpLocks/>
            <a:stCxn id="20" idx="3"/>
            <a:endCxn id="13" idx="1"/>
          </p:cNvCxnSpPr>
          <p:nvPr/>
        </p:nvCxnSpPr>
        <p:spPr bwMode="auto">
          <a:xfrm flipV="1">
            <a:off x="2228619" y="2025078"/>
            <a:ext cx="1148582" cy="127853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CBC33726-71B2-2DC9-ABC6-E908325248CD}"/>
              </a:ext>
            </a:extLst>
          </p:cNvPr>
          <p:cNvCxnSpPr>
            <a:cxnSpLocks/>
            <a:stCxn id="20" idx="3"/>
          </p:cNvCxnSpPr>
          <p:nvPr/>
        </p:nvCxnSpPr>
        <p:spPr bwMode="auto">
          <a:xfrm>
            <a:off x="2228619" y="3303609"/>
            <a:ext cx="1119579" cy="139447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9B41FE6B-05E6-10F1-F035-A61A93572D32}"/>
              </a:ext>
            </a:extLst>
          </p:cNvPr>
          <p:cNvCxnSpPr>
            <a:cxnSpLocks/>
            <a:stCxn id="18" idx="3"/>
            <a:endCxn id="16" idx="1"/>
          </p:cNvCxnSpPr>
          <p:nvPr/>
        </p:nvCxnSpPr>
        <p:spPr bwMode="auto">
          <a:xfrm>
            <a:off x="2228619" y="4310554"/>
            <a:ext cx="1148582" cy="141375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BE43FF48-D75F-0FD4-C530-0FBB906654F5}"/>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2BD5F475-B381-83F7-C77E-710142FF49B0}"/>
              </a:ext>
            </a:extLst>
          </p:cNvPr>
          <p:cNvCxnSpPr>
            <a:cxnSpLocks/>
            <a:stCxn id="16" idx="3"/>
            <a:endCxn id="10" idx="1"/>
          </p:cNvCxnSpPr>
          <p:nvPr/>
        </p:nvCxnSpPr>
        <p:spPr bwMode="auto">
          <a:xfrm flipV="1">
            <a:off x="4362604" y="4065032"/>
            <a:ext cx="629582" cy="165928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E7D42799-4B1A-3480-B390-DB20B05DE4E6}"/>
              </a:ext>
            </a:extLst>
          </p:cNvPr>
          <p:cNvCxnSpPr>
            <a:cxnSpLocks/>
            <a:stCxn id="12" idx="3"/>
            <a:endCxn id="11" idx="1"/>
          </p:cNvCxnSpPr>
          <p:nvPr/>
        </p:nvCxnSpPr>
        <p:spPr bwMode="auto">
          <a:xfrm>
            <a:off x="4362604" y="4491234"/>
            <a:ext cx="629582" cy="97196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784480D5-B982-D129-F96C-5A85BFAAE7E5}"/>
              </a:ext>
            </a:extLst>
          </p:cNvPr>
          <p:cNvCxnSpPr>
            <a:cxnSpLocks/>
            <a:stCxn id="17" idx="3"/>
            <a:endCxn id="15" idx="1"/>
          </p:cNvCxnSpPr>
          <p:nvPr/>
        </p:nvCxnSpPr>
        <p:spPr bwMode="auto">
          <a:xfrm flipV="1">
            <a:off x="2228619" y="3258156"/>
            <a:ext cx="1148582" cy="205934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40A3C683-E345-C58F-7FDE-93A6E0A67C8A}"/>
              </a:ext>
            </a:extLst>
          </p:cNvPr>
          <p:cNvCxnSpPr>
            <a:cxnSpLocks/>
            <a:stCxn id="15" idx="3"/>
            <a:endCxn id="10" idx="1"/>
          </p:cNvCxnSpPr>
          <p:nvPr/>
        </p:nvCxnSpPr>
        <p:spPr bwMode="auto">
          <a:xfrm>
            <a:off x="4362604" y="3258156"/>
            <a:ext cx="629582" cy="80687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 name="Speech Bubble: Rectangle with Corners Rounded 3">
            <a:extLst>
              <a:ext uri="{FF2B5EF4-FFF2-40B4-BE49-F238E27FC236}">
                <a16:creationId xmlns:a16="http://schemas.microsoft.com/office/drawing/2014/main" id="{AB0AC13D-18A6-D187-48A3-227F6691C27A}"/>
              </a:ext>
            </a:extLst>
          </p:cNvPr>
          <p:cNvSpPr/>
          <p:nvPr/>
        </p:nvSpPr>
        <p:spPr bwMode="auto">
          <a:xfrm>
            <a:off x="1163265" y="1261141"/>
            <a:ext cx="1981201" cy="510778"/>
          </a:xfrm>
          <a:prstGeom prst="wedgeRoundRectCallout">
            <a:avLst>
              <a:gd name="adj1" fmla="val 58203"/>
              <a:gd name="adj2" fmla="val 96172"/>
              <a:gd name="adj3" fmla="val 16667"/>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am honest</a:t>
            </a:r>
          </a:p>
        </p:txBody>
      </p:sp>
      <p:sp>
        <p:nvSpPr>
          <p:cNvPr id="5" name="Speech Bubble: Rectangle with Corners Rounded 4">
            <a:extLst>
              <a:ext uri="{FF2B5EF4-FFF2-40B4-BE49-F238E27FC236}">
                <a16:creationId xmlns:a16="http://schemas.microsoft.com/office/drawing/2014/main" id="{9244E6E9-9B96-5046-B467-F02D23AF8B91}"/>
              </a:ext>
            </a:extLst>
          </p:cNvPr>
          <p:cNvSpPr/>
          <p:nvPr/>
        </p:nvSpPr>
        <p:spPr bwMode="auto">
          <a:xfrm>
            <a:off x="1081208" y="4874448"/>
            <a:ext cx="1981201" cy="510778"/>
          </a:xfrm>
          <a:prstGeom prst="wedgeRoundRectCallout">
            <a:avLst>
              <a:gd name="adj1" fmla="val 57842"/>
              <a:gd name="adj2" fmla="val 98969"/>
              <a:gd name="adj3" fmla="val 16667"/>
            </a:avLst>
          </a:prstGeom>
          <a:solidFill>
            <a:schemeClr val="bg2"/>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am honest</a:t>
            </a:r>
          </a:p>
        </p:txBody>
      </p:sp>
      <p:sp>
        <p:nvSpPr>
          <p:cNvPr id="19" name="Speech Bubble: Rectangle with Corners Rounded 18">
            <a:extLst>
              <a:ext uri="{FF2B5EF4-FFF2-40B4-BE49-F238E27FC236}">
                <a16:creationId xmlns:a16="http://schemas.microsoft.com/office/drawing/2014/main" id="{DBEC2F3B-3BC4-185F-2A08-694554247EA6}"/>
              </a:ext>
            </a:extLst>
          </p:cNvPr>
          <p:cNvSpPr/>
          <p:nvPr/>
        </p:nvSpPr>
        <p:spPr bwMode="auto">
          <a:xfrm>
            <a:off x="5212184" y="1573930"/>
            <a:ext cx="2789971" cy="919401"/>
          </a:xfrm>
          <a:prstGeom prst="wedgeRoundRectCallout">
            <a:avLst>
              <a:gd name="adj1" fmla="val -81825"/>
              <a:gd name="adj2" fmla="val -2196"/>
              <a:gd name="adj3" fmla="val 16667"/>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We don’t know about each other</a:t>
            </a:r>
          </a:p>
        </p:txBody>
      </p:sp>
      <p:sp>
        <p:nvSpPr>
          <p:cNvPr id="24" name="Speech Bubble: Rectangle with Corners Rounded 23">
            <a:extLst>
              <a:ext uri="{FF2B5EF4-FFF2-40B4-BE49-F238E27FC236}">
                <a16:creationId xmlns:a16="http://schemas.microsoft.com/office/drawing/2014/main" id="{F5505AC6-34DC-04DB-F1A6-73A0660C2FEA}"/>
              </a:ext>
            </a:extLst>
          </p:cNvPr>
          <p:cNvSpPr/>
          <p:nvPr/>
        </p:nvSpPr>
        <p:spPr bwMode="auto">
          <a:xfrm>
            <a:off x="5212184" y="4531541"/>
            <a:ext cx="2789971" cy="1328023"/>
          </a:xfrm>
          <a:prstGeom prst="wedgeRoundRectCallout">
            <a:avLst>
              <a:gd name="adj1" fmla="val -79009"/>
              <a:gd name="adj2" fmla="val 39822"/>
              <a:gd name="adj3" fmla="val 16667"/>
            </a:avLst>
          </a:prstGeom>
          <a:solidFill>
            <a:schemeClr val="bg2"/>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Because we were created at about the same time!</a:t>
            </a:r>
          </a:p>
        </p:txBody>
      </p:sp>
      <p:sp>
        <p:nvSpPr>
          <p:cNvPr id="16" name="Vertical Scroll 25">
            <a:extLst>
              <a:ext uri="{FF2B5EF4-FFF2-40B4-BE49-F238E27FC236}">
                <a16:creationId xmlns:a16="http://schemas.microsoft.com/office/drawing/2014/main" id="{85A80AA2-DC55-CBA3-B09B-8D99F610C5B6}"/>
              </a:ext>
            </a:extLst>
          </p:cNvPr>
          <p:cNvSpPr/>
          <p:nvPr/>
        </p:nvSpPr>
        <p:spPr>
          <a:xfrm>
            <a:off x="3297250" y="5404510"/>
            <a:ext cx="1145304" cy="639604"/>
          </a:xfrm>
          <a:prstGeom prst="verticalScroll">
            <a:avLst/>
          </a:prstGeom>
          <a:solidFill>
            <a:schemeClr val="bg2"/>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0AC3C396-92DE-FC8B-8D44-325C4AB917C6}"/>
              </a:ext>
            </a:extLst>
          </p:cNvPr>
          <p:cNvSpPr/>
          <p:nvPr/>
        </p:nvSpPr>
        <p:spPr>
          <a:xfrm>
            <a:off x="3297250" y="1705276"/>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6863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animBg="1"/>
      <p:bldP spid="2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9415E-8284-E33C-3129-B22AD575D7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AB385-4CAC-1707-5947-D3F2D1163204}"/>
              </a:ext>
            </a:extLst>
          </p:cNvPr>
          <p:cNvSpPr>
            <a:spLocks noGrp="1"/>
          </p:cNvSpPr>
          <p:nvPr>
            <p:ph type="sldNum" sz="quarter" idx="11"/>
          </p:nvPr>
        </p:nvSpPr>
        <p:spPr/>
        <p:txBody>
          <a:bodyPr/>
          <a:lstStyle/>
          <a:p>
            <a:pPr>
              <a:defRPr/>
            </a:pPr>
            <a:fld id="{FE25F947-77F5-4CA6-8472-B4B2967773ED}" type="slidenum">
              <a:rPr lang="x-none" smtClean="0"/>
              <a:pPr>
                <a:defRPr/>
              </a:pPr>
              <a:t>79</a:t>
            </a:fld>
            <a:endParaRPr lang="en-US" dirty="0"/>
          </a:p>
        </p:txBody>
      </p:sp>
      <p:sp>
        <p:nvSpPr>
          <p:cNvPr id="14" name="Vertical Scroll 25">
            <a:extLst>
              <a:ext uri="{FF2B5EF4-FFF2-40B4-BE49-F238E27FC236}">
                <a16:creationId xmlns:a16="http://schemas.microsoft.com/office/drawing/2014/main" id="{AB47CF29-B07C-A86F-A09E-CAC0452B09B0}"/>
              </a:ext>
            </a:extLst>
          </p:cNvPr>
          <p:cNvSpPr/>
          <p:nvPr/>
        </p:nvSpPr>
        <p:spPr>
          <a:xfrm>
            <a:off x="6818372" y="3293745"/>
            <a:ext cx="1145304" cy="451485"/>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5F6D54FE-C0E1-5D49-13BE-0DC3D3128E10}"/>
              </a:ext>
            </a:extLst>
          </p:cNvPr>
          <p:cNvSpPr/>
          <p:nvPr/>
        </p:nvSpPr>
        <p:spPr>
          <a:xfrm>
            <a:off x="4912235" y="2347068"/>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928949AB-0305-B446-A535-C94C332CF6F5}"/>
              </a:ext>
            </a:extLst>
          </p:cNvPr>
          <p:cNvSpPr/>
          <p:nvPr/>
        </p:nvSpPr>
        <p:spPr>
          <a:xfrm>
            <a:off x="4912235" y="3745230"/>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C6B2B8A4-4C1B-1DA8-CB50-20C6C887586B}"/>
              </a:ext>
            </a:extLst>
          </p:cNvPr>
          <p:cNvSpPr/>
          <p:nvPr/>
        </p:nvSpPr>
        <p:spPr>
          <a:xfrm>
            <a:off x="4912235" y="514339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321795BB-A06A-3E5B-AADF-A3166F112DB0}"/>
              </a:ext>
            </a:extLst>
          </p:cNvPr>
          <p:cNvSpPr/>
          <p:nvPr/>
        </p:nvSpPr>
        <p:spPr>
          <a:xfrm>
            <a:off x="3297250" y="4171432"/>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7D96871F-0727-10C4-D620-76A7E10B300D}"/>
              </a:ext>
            </a:extLst>
          </p:cNvPr>
          <p:cNvSpPr/>
          <p:nvPr/>
        </p:nvSpPr>
        <p:spPr>
          <a:xfrm>
            <a:off x="3297250" y="2938354"/>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7" name="Vertical Scroll 25">
            <a:extLst>
              <a:ext uri="{FF2B5EF4-FFF2-40B4-BE49-F238E27FC236}">
                <a16:creationId xmlns:a16="http://schemas.microsoft.com/office/drawing/2014/main" id="{9AFEF869-D27A-0579-2B02-0B433396DE14}"/>
              </a:ext>
            </a:extLst>
          </p:cNvPr>
          <p:cNvSpPr/>
          <p:nvPr/>
        </p:nvSpPr>
        <p:spPr>
          <a:xfrm>
            <a:off x="1163265" y="499769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8" name="Vertical Scroll 25">
            <a:extLst>
              <a:ext uri="{FF2B5EF4-FFF2-40B4-BE49-F238E27FC236}">
                <a16:creationId xmlns:a16="http://schemas.microsoft.com/office/drawing/2014/main" id="{E9FCE2FB-12EC-7484-9957-7F1076D15DED}"/>
              </a:ext>
            </a:extLst>
          </p:cNvPr>
          <p:cNvSpPr/>
          <p:nvPr/>
        </p:nvSpPr>
        <p:spPr>
          <a:xfrm>
            <a:off x="1163265" y="399075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0" name="Vertical Scroll 25">
            <a:extLst>
              <a:ext uri="{FF2B5EF4-FFF2-40B4-BE49-F238E27FC236}">
                <a16:creationId xmlns:a16="http://schemas.microsoft.com/office/drawing/2014/main" id="{17592DF9-C517-9190-108A-D149105CD5A5}"/>
              </a:ext>
            </a:extLst>
          </p:cNvPr>
          <p:cNvSpPr/>
          <p:nvPr/>
        </p:nvSpPr>
        <p:spPr>
          <a:xfrm>
            <a:off x="1163265" y="2983807"/>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618CE839-4982-4AFD-FA08-70DBEC52F00B}"/>
              </a:ext>
            </a:extLst>
          </p:cNvPr>
          <p:cNvSpPr/>
          <p:nvPr/>
        </p:nvSpPr>
        <p:spPr>
          <a:xfrm>
            <a:off x="1163265" y="1976862"/>
            <a:ext cx="1145304" cy="639604"/>
          </a:xfrm>
          <a:prstGeom prst="verticalScroll">
            <a:avLst/>
          </a:prstGeom>
          <a:solidFill>
            <a:schemeClr val="bg2"/>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9403C288-CECC-5D12-2519-9192E4D74157}"/>
              </a:ext>
            </a:extLst>
          </p:cNvPr>
          <p:cNvCxnSpPr>
            <a:cxnSpLocks/>
            <a:stCxn id="9" idx="3"/>
            <a:endCxn id="14" idx="1"/>
          </p:cNvCxnSpPr>
          <p:nvPr/>
        </p:nvCxnSpPr>
        <p:spPr bwMode="auto">
          <a:xfrm>
            <a:off x="5977589" y="2666870"/>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FBCCC242-136E-70FE-5E68-4B2CA6F13742}"/>
              </a:ext>
            </a:extLst>
          </p:cNvPr>
          <p:cNvCxnSpPr>
            <a:cxnSpLocks/>
            <a:stCxn id="10" idx="3"/>
            <a:endCxn id="14" idx="1"/>
          </p:cNvCxnSpPr>
          <p:nvPr/>
        </p:nvCxnSpPr>
        <p:spPr bwMode="auto">
          <a:xfrm flipV="1">
            <a:off x="5977589" y="3519488"/>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0B162E1B-970B-7CA1-CB54-907C12719127}"/>
              </a:ext>
            </a:extLst>
          </p:cNvPr>
          <p:cNvCxnSpPr>
            <a:cxnSpLocks/>
            <a:stCxn id="11" idx="3"/>
            <a:endCxn id="14" idx="1"/>
          </p:cNvCxnSpPr>
          <p:nvPr/>
        </p:nvCxnSpPr>
        <p:spPr bwMode="auto">
          <a:xfrm flipV="1">
            <a:off x="5977589" y="3519488"/>
            <a:ext cx="897219"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A47DDEF7-724B-F721-9912-039FB38B3CAB}"/>
              </a:ext>
            </a:extLst>
          </p:cNvPr>
          <p:cNvCxnSpPr>
            <a:cxnSpLocks/>
            <a:stCxn id="16" idx="3"/>
            <a:endCxn id="11"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E0AD26BE-D55C-C343-9487-8E0B6862B1E1}"/>
              </a:ext>
            </a:extLst>
          </p:cNvPr>
          <p:cNvCxnSpPr>
            <a:cxnSpLocks/>
            <a:stCxn id="12" idx="3"/>
            <a:endCxn id="10" idx="1"/>
          </p:cNvCxnSpPr>
          <p:nvPr/>
        </p:nvCxnSpPr>
        <p:spPr bwMode="auto">
          <a:xfrm flipV="1">
            <a:off x="4362604" y="4065032"/>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425AE9CF-83C5-8CC9-0BBB-B1C2ED30F5EC}"/>
              </a:ext>
            </a:extLst>
          </p:cNvPr>
          <p:cNvSpPr>
            <a:spLocks noGrp="1"/>
          </p:cNvSpPr>
          <p:nvPr>
            <p:ph type="title"/>
          </p:nvPr>
        </p:nvSpPr>
        <p:spPr/>
        <p:txBody>
          <a:bodyPr/>
          <a:lstStyle/>
          <a:p>
            <a:r>
              <a:rPr lang="en-US" dirty="0">
                <a:solidFill>
                  <a:srgbClr val="FFFF00"/>
                </a:solidFill>
              </a:rPr>
              <a:t>Embrace the chaos</a:t>
            </a:r>
          </a:p>
        </p:txBody>
      </p:sp>
      <p:cxnSp>
        <p:nvCxnSpPr>
          <p:cNvPr id="39" name="Straight Arrow Connector 38">
            <a:extLst>
              <a:ext uri="{FF2B5EF4-FFF2-40B4-BE49-F238E27FC236}">
                <a16:creationId xmlns:a16="http://schemas.microsoft.com/office/drawing/2014/main" id="{86CC42D6-E4A6-E417-E01C-F4E12809E0EC}"/>
              </a:ext>
            </a:extLst>
          </p:cNvPr>
          <p:cNvCxnSpPr>
            <a:cxnSpLocks/>
            <a:stCxn id="15" idx="3"/>
            <a:endCxn id="9" idx="1"/>
          </p:cNvCxnSpPr>
          <p:nvPr/>
        </p:nvCxnSpPr>
        <p:spPr bwMode="auto">
          <a:xfrm flipV="1">
            <a:off x="4362604" y="2666870"/>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292CFF2E-962E-A131-B2D9-E93AE5906F26}"/>
              </a:ext>
            </a:extLst>
          </p:cNvPr>
          <p:cNvCxnSpPr>
            <a:cxnSpLocks/>
            <a:stCxn id="13" idx="3"/>
            <a:endCxn id="9" idx="1"/>
          </p:cNvCxnSpPr>
          <p:nvPr/>
        </p:nvCxnSpPr>
        <p:spPr bwMode="auto">
          <a:xfrm>
            <a:off x="4362604" y="2025078"/>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F27BDC53-08DE-D551-4873-8D40876A1F69}"/>
              </a:ext>
            </a:extLst>
          </p:cNvPr>
          <p:cNvCxnSpPr>
            <a:cxnSpLocks/>
            <a:stCxn id="21" idx="3"/>
            <a:endCxn id="13" idx="1"/>
          </p:cNvCxnSpPr>
          <p:nvPr/>
        </p:nvCxnSpPr>
        <p:spPr bwMode="auto">
          <a:xfrm flipV="1">
            <a:off x="2228619" y="2025078"/>
            <a:ext cx="1148582"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54327A29-02E3-2537-13F6-8FDED3B6271C}"/>
              </a:ext>
            </a:extLst>
          </p:cNvPr>
          <p:cNvCxnSpPr>
            <a:cxnSpLocks/>
            <a:stCxn id="20" idx="3"/>
            <a:endCxn id="15" idx="1"/>
          </p:cNvCxnSpPr>
          <p:nvPr/>
        </p:nvCxnSpPr>
        <p:spPr bwMode="auto">
          <a:xfrm flipV="1">
            <a:off x="2228619" y="3258156"/>
            <a:ext cx="1148582" cy="4545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D941DB42-1585-9949-33C3-6188B6C370D3}"/>
              </a:ext>
            </a:extLst>
          </p:cNvPr>
          <p:cNvCxnSpPr>
            <a:cxnSpLocks/>
            <a:stCxn id="18" idx="3"/>
          </p:cNvCxnSpPr>
          <p:nvPr/>
        </p:nvCxnSpPr>
        <p:spPr bwMode="auto">
          <a:xfrm flipV="1">
            <a:off x="2228619" y="3258156"/>
            <a:ext cx="1139303" cy="105239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862727EE-EF5B-9596-F929-1D061C88D1E4}"/>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C73103BD-ABDB-45F0-1356-1C4FB7D0D719}"/>
              </a:ext>
            </a:extLst>
          </p:cNvPr>
          <p:cNvCxnSpPr>
            <a:cxnSpLocks/>
            <a:stCxn id="21" idx="3"/>
            <a:endCxn id="15" idx="1"/>
          </p:cNvCxnSpPr>
          <p:nvPr/>
        </p:nvCxnSpPr>
        <p:spPr bwMode="auto">
          <a:xfrm>
            <a:off x="2228619" y="2296664"/>
            <a:ext cx="1148582" cy="9614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B3AEF35A-A84C-4694-379D-0CD08159EC5A}"/>
              </a:ext>
            </a:extLst>
          </p:cNvPr>
          <p:cNvCxnSpPr>
            <a:cxnSpLocks/>
            <a:stCxn id="21" idx="3"/>
            <a:endCxn id="12" idx="1"/>
          </p:cNvCxnSpPr>
          <p:nvPr/>
        </p:nvCxnSpPr>
        <p:spPr bwMode="auto">
          <a:xfrm>
            <a:off x="2228619" y="2296664"/>
            <a:ext cx="1148582" cy="219457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31A9B3D-A0EC-EF3C-E399-8AFD9769585E}"/>
              </a:ext>
            </a:extLst>
          </p:cNvPr>
          <p:cNvCxnSpPr>
            <a:cxnSpLocks/>
            <a:stCxn id="13" idx="3"/>
            <a:endCxn id="10" idx="1"/>
          </p:cNvCxnSpPr>
          <p:nvPr/>
        </p:nvCxnSpPr>
        <p:spPr bwMode="auto">
          <a:xfrm>
            <a:off x="4362604" y="2025078"/>
            <a:ext cx="629582"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B78D7D3E-5350-4560-C41B-8FFECA358C54}"/>
              </a:ext>
            </a:extLst>
          </p:cNvPr>
          <p:cNvCxnSpPr>
            <a:cxnSpLocks/>
            <a:stCxn id="20" idx="3"/>
            <a:endCxn id="13" idx="1"/>
          </p:cNvCxnSpPr>
          <p:nvPr/>
        </p:nvCxnSpPr>
        <p:spPr bwMode="auto">
          <a:xfrm flipV="1">
            <a:off x="2228619" y="2025078"/>
            <a:ext cx="1148582" cy="127853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D5181A85-C348-D6F5-0363-783C4C2F578B}"/>
              </a:ext>
            </a:extLst>
          </p:cNvPr>
          <p:cNvCxnSpPr>
            <a:cxnSpLocks/>
            <a:stCxn id="20" idx="3"/>
            <a:endCxn id="12" idx="1"/>
          </p:cNvCxnSpPr>
          <p:nvPr/>
        </p:nvCxnSpPr>
        <p:spPr bwMode="auto">
          <a:xfrm>
            <a:off x="2228619" y="3303609"/>
            <a:ext cx="1148582" cy="118762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99F454A8-C9D4-CBA6-9CBC-947CA69A6A2D}"/>
              </a:ext>
            </a:extLst>
          </p:cNvPr>
          <p:cNvCxnSpPr>
            <a:cxnSpLocks/>
            <a:stCxn id="18" idx="3"/>
            <a:endCxn id="16" idx="1"/>
          </p:cNvCxnSpPr>
          <p:nvPr/>
        </p:nvCxnSpPr>
        <p:spPr bwMode="auto">
          <a:xfrm>
            <a:off x="2228619" y="4310554"/>
            <a:ext cx="1148582" cy="141375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98AEEC69-C5C7-D736-93B3-8DD369C1EF7F}"/>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9E3AF552-A772-B73A-4058-D203DDD47F2D}"/>
              </a:ext>
            </a:extLst>
          </p:cNvPr>
          <p:cNvCxnSpPr>
            <a:cxnSpLocks/>
            <a:stCxn id="16" idx="3"/>
            <a:endCxn id="10" idx="1"/>
          </p:cNvCxnSpPr>
          <p:nvPr/>
        </p:nvCxnSpPr>
        <p:spPr bwMode="auto">
          <a:xfrm flipV="1">
            <a:off x="4362604" y="4065032"/>
            <a:ext cx="629582" cy="165928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78FC1C15-B7C9-A5AC-9C8C-0DACE20FB89F}"/>
              </a:ext>
            </a:extLst>
          </p:cNvPr>
          <p:cNvCxnSpPr>
            <a:cxnSpLocks/>
            <a:stCxn id="12" idx="3"/>
            <a:endCxn id="11" idx="1"/>
          </p:cNvCxnSpPr>
          <p:nvPr/>
        </p:nvCxnSpPr>
        <p:spPr bwMode="auto">
          <a:xfrm>
            <a:off x="4362604" y="4491234"/>
            <a:ext cx="629582" cy="97196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3D666611-DF83-F129-C72E-A90B36D6CF29}"/>
              </a:ext>
            </a:extLst>
          </p:cNvPr>
          <p:cNvCxnSpPr>
            <a:cxnSpLocks/>
            <a:stCxn id="17" idx="3"/>
            <a:endCxn id="15" idx="1"/>
          </p:cNvCxnSpPr>
          <p:nvPr/>
        </p:nvCxnSpPr>
        <p:spPr bwMode="auto">
          <a:xfrm flipV="1">
            <a:off x="2228619" y="3258156"/>
            <a:ext cx="1148582" cy="205934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02E8DDF6-F389-631D-4029-414EE8ADD8BD}"/>
              </a:ext>
            </a:extLst>
          </p:cNvPr>
          <p:cNvCxnSpPr>
            <a:cxnSpLocks/>
            <a:stCxn id="15" idx="3"/>
            <a:endCxn id="10" idx="1"/>
          </p:cNvCxnSpPr>
          <p:nvPr/>
        </p:nvCxnSpPr>
        <p:spPr bwMode="auto">
          <a:xfrm>
            <a:off x="4362604" y="3258156"/>
            <a:ext cx="629582" cy="80687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9" name="Speech Bubble: Rectangle with Corners Rounded 18">
            <a:extLst>
              <a:ext uri="{FF2B5EF4-FFF2-40B4-BE49-F238E27FC236}">
                <a16:creationId xmlns:a16="http://schemas.microsoft.com/office/drawing/2014/main" id="{6F776552-5165-B4CD-CA59-77A4D961111E}"/>
              </a:ext>
            </a:extLst>
          </p:cNvPr>
          <p:cNvSpPr/>
          <p:nvPr/>
        </p:nvSpPr>
        <p:spPr bwMode="auto">
          <a:xfrm>
            <a:off x="5212184" y="1369619"/>
            <a:ext cx="2789971" cy="1328023"/>
          </a:xfrm>
          <a:prstGeom prst="wedgeRoundRectCallout">
            <a:avLst>
              <a:gd name="adj1" fmla="val -81825"/>
              <a:gd name="adj2" fmla="val -2196"/>
              <a:gd name="adj3" fmla="val 16667"/>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There are at most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k</a:t>
            </a:r>
            <a:r>
              <a:rPr kumimoji="0" lang="en-US" sz="2400" b="0" u="none" strike="noStrike" cap="none" normalizeH="0" baseline="0" dirty="0">
                <a:ln>
                  <a:noFill/>
                </a:ln>
                <a:solidFill>
                  <a:srgbClr val="FFFF00"/>
                </a:solidFill>
                <a:effectLst/>
                <a:latin typeface="Arial" panose="020B0604020202020204" pitchFamily="34" charset="0"/>
                <a:cs typeface="Arial" panose="020B0604020202020204" pitchFamily="34" charset="0"/>
              </a:rPr>
              <a:t> blocks unknown to me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6" name="Vertical Scroll 25">
            <a:extLst>
              <a:ext uri="{FF2B5EF4-FFF2-40B4-BE49-F238E27FC236}">
                <a16:creationId xmlns:a16="http://schemas.microsoft.com/office/drawing/2014/main" id="{2DD642BB-91FD-EC08-28A9-EE6631BEFE0C}"/>
              </a:ext>
            </a:extLst>
          </p:cNvPr>
          <p:cNvSpPr/>
          <p:nvPr/>
        </p:nvSpPr>
        <p:spPr>
          <a:xfrm>
            <a:off x="3297250" y="5404510"/>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AC13E5CE-F882-6D97-A264-1EF7E32F4FE5}"/>
              </a:ext>
            </a:extLst>
          </p:cNvPr>
          <p:cNvSpPr/>
          <p:nvPr/>
        </p:nvSpPr>
        <p:spPr>
          <a:xfrm>
            <a:off x="3297250" y="1705276"/>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5495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0">
            <a:extLst>
              <a:ext uri="{FF2B5EF4-FFF2-40B4-BE49-F238E27FC236}">
                <a16:creationId xmlns:a16="http://schemas.microsoft.com/office/drawing/2014/main" id="{403493D7-5A35-48F5-DA5B-7B1C7634A850}"/>
              </a:ext>
            </a:extLst>
          </p:cNvPr>
          <p:cNvGrpSpPr>
            <a:grpSpLocks/>
          </p:cNvGrpSpPr>
          <p:nvPr/>
        </p:nvGrpSpPr>
        <p:grpSpPr bwMode="auto">
          <a:xfrm flipH="1">
            <a:off x="5657430" y="2605193"/>
            <a:ext cx="1447800" cy="1295400"/>
            <a:chOff x="3168" y="1824"/>
            <a:chExt cx="912" cy="816"/>
          </a:xfrm>
          <a:effectLst>
            <a:glow rad="139700">
              <a:schemeClr val="accent3">
                <a:satMod val="175000"/>
                <a:alpha val="40000"/>
              </a:schemeClr>
            </a:glow>
          </a:effectLst>
        </p:grpSpPr>
        <p:sp>
          <p:nvSpPr>
            <p:cNvPr id="11" name="Freeform 61">
              <a:extLst>
                <a:ext uri="{FF2B5EF4-FFF2-40B4-BE49-F238E27FC236}">
                  <a16:creationId xmlns:a16="http://schemas.microsoft.com/office/drawing/2014/main" id="{1EAF6D42-3FF1-6D8C-7CE9-23102AE5C4D0}"/>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2" name="Freeform 62">
              <a:extLst>
                <a:ext uri="{FF2B5EF4-FFF2-40B4-BE49-F238E27FC236}">
                  <a16:creationId xmlns:a16="http://schemas.microsoft.com/office/drawing/2014/main" id="{6C036F6C-9B18-C2AE-BAB7-8D57B72F712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3" name="Freeform 63">
              <a:extLst>
                <a:ext uri="{FF2B5EF4-FFF2-40B4-BE49-F238E27FC236}">
                  <a16:creationId xmlns:a16="http://schemas.microsoft.com/office/drawing/2014/main" id="{955081F9-5F0A-44BC-2F8A-4CE6CFF80021}"/>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4" name="Freeform 64">
              <a:extLst>
                <a:ext uri="{FF2B5EF4-FFF2-40B4-BE49-F238E27FC236}">
                  <a16:creationId xmlns:a16="http://schemas.microsoft.com/office/drawing/2014/main" id="{53555908-A478-9115-3544-983A865E8C68}"/>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1"/>
              </a:solidFill>
              <a:round/>
              <a:headEnd/>
              <a:tailEnd/>
            </a:ln>
          </p:spPr>
          <p:txBody>
            <a:bodyPr wrap="none" anchor="ctr"/>
            <a:lstStyle/>
            <a:p>
              <a:endParaRPr lang="en-US"/>
            </a:p>
          </p:txBody>
        </p:sp>
        <p:sp>
          <p:nvSpPr>
            <p:cNvPr id="15" name="Freeform 65">
              <a:extLst>
                <a:ext uri="{FF2B5EF4-FFF2-40B4-BE49-F238E27FC236}">
                  <a16:creationId xmlns:a16="http://schemas.microsoft.com/office/drawing/2014/main" id="{DB29BCF0-DDFE-F1B3-8E2F-3D38872B0E49}"/>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1"/>
              </a:solidFill>
              <a:round/>
              <a:headEnd/>
              <a:tailEnd/>
            </a:ln>
          </p:spPr>
          <p:txBody>
            <a:bodyPr wrap="none" anchor="ctr"/>
            <a:lstStyle/>
            <a:p>
              <a:endParaRPr lang="en-US"/>
            </a:p>
          </p:txBody>
        </p:sp>
        <p:sp>
          <p:nvSpPr>
            <p:cNvPr id="16" name="Freeform 66">
              <a:extLst>
                <a:ext uri="{FF2B5EF4-FFF2-40B4-BE49-F238E27FC236}">
                  <a16:creationId xmlns:a16="http://schemas.microsoft.com/office/drawing/2014/main" id="{4B30F24A-888D-697B-221E-F78D85DAE660}"/>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1"/>
              </a:solidFill>
              <a:round/>
              <a:headEnd/>
              <a:tailEnd/>
            </a:ln>
          </p:spPr>
          <p:txBody>
            <a:bodyPr wrap="none" anchor="ctr"/>
            <a:lstStyle/>
            <a:p>
              <a:endParaRPr lang="en-US"/>
            </a:p>
          </p:txBody>
        </p:sp>
        <p:sp>
          <p:nvSpPr>
            <p:cNvPr id="17" name="Freeform 67">
              <a:extLst>
                <a:ext uri="{FF2B5EF4-FFF2-40B4-BE49-F238E27FC236}">
                  <a16:creationId xmlns:a16="http://schemas.microsoft.com/office/drawing/2014/main" id="{9F2089E1-5892-E92B-227A-611A856CDC05}"/>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8" name="Freeform 68">
              <a:extLst>
                <a:ext uri="{FF2B5EF4-FFF2-40B4-BE49-F238E27FC236}">
                  <a16:creationId xmlns:a16="http://schemas.microsoft.com/office/drawing/2014/main" id="{9193D839-C42A-6A0C-51F0-A98887886C6D}"/>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9" name="Freeform 69">
              <a:extLst>
                <a:ext uri="{FF2B5EF4-FFF2-40B4-BE49-F238E27FC236}">
                  <a16:creationId xmlns:a16="http://schemas.microsoft.com/office/drawing/2014/main" id="{EC119F4A-9D91-2906-05ED-55D445B84041}"/>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sp>
        <p:nvSpPr>
          <p:cNvPr id="2" name="Title 1"/>
          <p:cNvSpPr>
            <a:spLocks noGrp="1"/>
          </p:cNvSpPr>
          <p:nvPr>
            <p:ph type="title"/>
          </p:nvPr>
        </p:nvSpPr>
        <p:spPr/>
        <p:txBody>
          <a:bodyPr/>
          <a:lstStyle/>
          <a:p>
            <a:r>
              <a:rPr lang="en-US" dirty="0">
                <a:solidFill>
                  <a:srgbClr val="FFFF00"/>
                </a:solidFill>
              </a:rPr>
              <a:t>He said, She said …</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8</a:t>
            </a:fld>
            <a:endParaRPr lang="en-US" dirty="0"/>
          </a:p>
        </p:txBody>
      </p:sp>
      <p:grpSp>
        <p:nvGrpSpPr>
          <p:cNvPr id="9" name="Group 39"/>
          <p:cNvGrpSpPr>
            <a:grpSpLocks/>
          </p:cNvGrpSpPr>
          <p:nvPr/>
        </p:nvGrpSpPr>
        <p:grpSpPr bwMode="auto">
          <a:xfrm>
            <a:off x="3867569" y="5143351"/>
            <a:ext cx="1146175" cy="1000125"/>
            <a:chOff x="1043" y="2546"/>
            <a:chExt cx="869" cy="740"/>
          </a:xfrm>
        </p:grpSpPr>
        <p:sp>
          <p:nvSpPr>
            <p:cNvPr id="35" name="Freeform 4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6" name="Freeform 41"/>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7" name="Freeform 4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8" name="Freeform 43"/>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9" name="AutoShape 44"/>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40" name="Rectangle 45"/>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41" name="Freeform 46"/>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2" name="Freeform 47"/>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dirty="0"/>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sp>
        <p:nvSpPr>
          <p:cNvPr id="96" name="Rounded Rectangular Callout 95"/>
          <p:cNvSpPr/>
          <p:nvPr/>
        </p:nvSpPr>
        <p:spPr bwMode="auto">
          <a:xfrm flipV="1">
            <a:off x="5886030" y="4687131"/>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grpSp>
        <p:nvGrpSpPr>
          <p:cNvPr id="112" name="Group 111"/>
          <p:cNvGrpSpPr/>
          <p:nvPr/>
        </p:nvGrpSpPr>
        <p:grpSpPr>
          <a:xfrm>
            <a:off x="6094570" y="4672178"/>
            <a:ext cx="2791355" cy="1253158"/>
            <a:chOff x="4939481" y="2653824"/>
            <a:chExt cx="2791355" cy="1253158"/>
          </a:xfrm>
        </p:grpSpPr>
        <p:grpSp>
          <p:nvGrpSpPr>
            <p:cNvPr id="113" name="Group 112"/>
            <p:cNvGrpSpPr/>
            <p:nvPr/>
          </p:nvGrpSpPr>
          <p:grpSpPr>
            <a:xfrm>
              <a:off x="5418730" y="2653824"/>
              <a:ext cx="1728020" cy="740938"/>
              <a:chOff x="6070194" y="2402934"/>
              <a:chExt cx="3061520" cy="1312715"/>
            </a:xfrm>
          </p:grpSpPr>
          <p:grpSp>
            <p:nvGrpSpPr>
              <p:cNvPr id="121" name="Group 60"/>
              <p:cNvGrpSpPr>
                <a:grpSpLocks/>
              </p:cNvGrpSpPr>
              <p:nvPr/>
            </p:nvGrpSpPr>
            <p:grpSpPr bwMode="auto">
              <a:xfrm flipH="1">
                <a:off x="7683914" y="2420249"/>
                <a:ext cx="1447800" cy="1295400"/>
                <a:chOff x="3168" y="1824"/>
                <a:chExt cx="912" cy="816"/>
              </a:xfrm>
            </p:grpSpPr>
            <p:sp>
              <p:nvSpPr>
                <p:cNvPr id="132"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3"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4"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5"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136"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137"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138"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9"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40"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22" name="Group 50"/>
              <p:cNvGrpSpPr>
                <a:grpSpLocks/>
              </p:cNvGrpSpPr>
              <p:nvPr/>
            </p:nvGrpSpPr>
            <p:grpSpPr bwMode="auto">
              <a:xfrm>
                <a:off x="6070194" y="2402934"/>
                <a:ext cx="1447800" cy="1295400"/>
                <a:chOff x="3168" y="1824"/>
                <a:chExt cx="912" cy="816"/>
              </a:xfrm>
            </p:grpSpPr>
            <p:sp>
              <p:nvSpPr>
                <p:cNvPr id="123"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4"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5"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6"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27"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28"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29"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0"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1"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sp>
          <p:nvSpPr>
            <p:cNvPr id="117" name="Rounded Rectangular Callout 116"/>
            <p:cNvSpPr/>
            <p:nvPr/>
          </p:nvSpPr>
          <p:spPr bwMode="auto">
            <a:xfrm>
              <a:off x="7079548" y="3384989"/>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18"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629" y="3456079"/>
              <a:ext cx="324836" cy="40844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9" name="Rounded Rectangular Callout 118"/>
            <p:cNvSpPr/>
            <p:nvPr/>
          </p:nvSpPr>
          <p:spPr bwMode="auto">
            <a:xfrm flipH="1">
              <a:off x="4939481" y="336705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0" name="Picture 2" descr="http://b2b.cbsimg.net/blogs/lemon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6892" y="3434703"/>
              <a:ext cx="513307" cy="38669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253497" y="4400734"/>
            <a:ext cx="3257969" cy="1575121"/>
            <a:chOff x="4611697" y="2843352"/>
            <a:chExt cx="3257969" cy="1575121"/>
          </a:xfrm>
        </p:grpSpPr>
        <p:sp>
          <p:nvSpPr>
            <p:cNvPr id="169" name="Rounded Rectangular Callout 168"/>
            <p:cNvSpPr/>
            <p:nvPr/>
          </p:nvSpPr>
          <p:spPr bwMode="auto">
            <a:xfrm flipH="1" flipV="1">
              <a:off x="4611697" y="2843352"/>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grpSp>
          <p:nvGrpSpPr>
            <p:cNvPr id="5" name="Group 4"/>
            <p:cNvGrpSpPr/>
            <p:nvPr/>
          </p:nvGrpSpPr>
          <p:grpSpPr>
            <a:xfrm>
              <a:off x="4825133" y="3009926"/>
              <a:ext cx="2791355" cy="1269288"/>
              <a:chOff x="448302" y="4174628"/>
              <a:chExt cx="2791355" cy="1269288"/>
            </a:xfrm>
          </p:grpSpPr>
          <p:grpSp>
            <p:nvGrpSpPr>
              <p:cNvPr id="142" name="Group 141"/>
              <p:cNvGrpSpPr/>
              <p:nvPr/>
            </p:nvGrpSpPr>
            <p:grpSpPr>
              <a:xfrm>
                <a:off x="927551" y="4174628"/>
                <a:ext cx="1728020" cy="740938"/>
                <a:chOff x="6070194" y="2402934"/>
                <a:chExt cx="3061520" cy="1312715"/>
              </a:xfrm>
            </p:grpSpPr>
            <p:grpSp>
              <p:nvGrpSpPr>
                <p:cNvPr id="147" name="Group 60"/>
                <p:cNvGrpSpPr>
                  <a:grpSpLocks/>
                </p:cNvGrpSpPr>
                <p:nvPr/>
              </p:nvGrpSpPr>
              <p:grpSpPr bwMode="auto">
                <a:xfrm flipH="1">
                  <a:off x="7683914" y="2420249"/>
                  <a:ext cx="1447800" cy="1295400"/>
                  <a:chOff x="3168" y="1824"/>
                  <a:chExt cx="912" cy="816"/>
                </a:xfrm>
              </p:grpSpPr>
              <p:sp>
                <p:nvSpPr>
                  <p:cNvPr id="158"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59"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60"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61"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162"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163"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164"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5"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6"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48" name="Group 50"/>
                <p:cNvGrpSpPr>
                  <a:grpSpLocks/>
                </p:cNvGrpSpPr>
                <p:nvPr/>
              </p:nvGrpSpPr>
              <p:grpSpPr bwMode="auto">
                <a:xfrm>
                  <a:off x="6070194" y="2402934"/>
                  <a:ext cx="1447800" cy="1295400"/>
                  <a:chOff x="3168" y="1824"/>
                  <a:chExt cx="912" cy="816"/>
                </a:xfrm>
              </p:grpSpPr>
              <p:sp>
                <p:nvSpPr>
                  <p:cNvPr id="149"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50"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51"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52"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53"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54"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55"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56"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57"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sp>
            <p:nvSpPr>
              <p:cNvPr id="143" name="Rounded Rectangular Callout 142"/>
              <p:cNvSpPr/>
              <p:nvPr/>
            </p:nvSpPr>
            <p:spPr bwMode="auto">
              <a:xfrm>
                <a:off x="2588369" y="490579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45" name="Rounded Rectangular Callout 144"/>
              <p:cNvSpPr/>
              <p:nvPr/>
            </p:nvSpPr>
            <p:spPr bwMode="auto">
              <a:xfrm flipH="1">
                <a:off x="448302" y="488785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67"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717" y="4956223"/>
                <a:ext cx="371834" cy="4211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8" name="Picture 6" descr="http://nicholaswmin.github.io/slotMachine/img/bananaFrui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4719" y="4832602"/>
                <a:ext cx="611314" cy="61131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grpSp>
      <p:sp>
        <p:nvSpPr>
          <p:cNvPr id="170" name="Freeform 169"/>
          <p:cNvSpPr/>
          <p:nvPr/>
        </p:nvSpPr>
        <p:spPr bwMode="auto">
          <a:xfrm>
            <a:off x="1362456" y="21860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sp>
        <p:nvSpPr>
          <p:cNvPr id="8" name="Donut 7"/>
          <p:cNvSpPr/>
          <p:nvPr/>
        </p:nvSpPr>
        <p:spPr bwMode="auto">
          <a:xfrm>
            <a:off x="5714842" y="2709641"/>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 name="Cloud Callout 9"/>
          <p:cNvSpPr/>
          <p:nvPr/>
        </p:nvSpPr>
        <p:spPr bwMode="auto">
          <a:xfrm>
            <a:off x="4408636" y="4203885"/>
            <a:ext cx="748579" cy="674264"/>
          </a:xfrm>
          <a:prstGeom prst="cloudCallout">
            <a:avLst>
              <a:gd name="adj1" fmla="val -45263"/>
              <a:gd name="adj2" fmla="val 101489"/>
            </a:avLst>
          </a:prstGeom>
          <a:noFill/>
          <a:ln w="38100">
            <a:solidFill>
              <a:srgbClr val="7030A0"/>
            </a:solidFill>
            <a:round/>
            <a:headEnd/>
            <a:tailEnd/>
          </a:ln>
          <a:effectLst/>
        </p:spPr>
        <p:txBody>
          <a:bodyPr wrap="none" rtlCol="0" anchor="ctr"/>
          <a:lstStyle/>
          <a:p>
            <a:pPr algn="ctr"/>
            <a:r>
              <a:rPr lang="en-US" sz="2400" dirty="0">
                <a:solidFill>
                  <a:srgbClr val="FFFF00"/>
                </a:solidFill>
                <a:latin typeface="Arial" pitchFamily="34" charset="0"/>
                <a:cs typeface="Arial" pitchFamily="34" charset="0"/>
              </a:rPr>
              <a:t>???</a:t>
            </a:r>
          </a:p>
        </p:txBody>
      </p:sp>
      <p:grpSp>
        <p:nvGrpSpPr>
          <p:cNvPr id="20" name="Group 50">
            <a:extLst>
              <a:ext uri="{FF2B5EF4-FFF2-40B4-BE49-F238E27FC236}">
                <a16:creationId xmlns:a16="http://schemas.microsoft.com/office/drawing/2014/main" id="{8BEA69EE-78A1-9A15-31B9-FB23FDAF229C}"/>
              </a:ext>
            </a:extLst>
          </p:cNvPr>
          <p:cNvGrpSpPr>
            <a:grpSpLocks/>
          </p:cNvGrpSpPr>
          <p:nvPr/>
        </p:nvGrpSpPr>
        <p:grpSpPr bwMode="auto">
          <a:xfrm>
            <a:off x="1660650" y="2490893"/>
            <a:ext cx="1447800" cy="1295400"/>
            <a:chOff x="3168" y="1824"/>
            <a:chExt cx="912" cy="816"/>
          </a:xfrm>
          <a:effectLst>
            <a:glow rad="139700">
              <a:schemeClr val="accent3">
                <a:satMod val="175000"/>
                <a:alpha val="40000"/>
              </a:schemeClr>
            </a:glow>
          </a:effectLst>
        </p:grpSpPr>
        <p:sp>
          <p:nvSpPr>
            <p:cNvPr id="21" name="Freeform 51">
              <a:extLst>
                <a:ext uri="{FF2B5EF4-FFF2-40B4-BE49-F238E27FC236}">
                  <a16:creationId xmlns:a16="http://schemas.microsoft.com/office/drawing/2014/main" id="{78F391CF-B75B-B042-9778-97A4BC3DC4EB}"/>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22" name="Freeform 52">
              <a:extLst>
                <a:ext uri="{FF2B5EF4-FFF2-40B4-BE49-F238E27FC236}">
                  <a16:creationId xmlns:a16="http://schemas.microsoft.com/office/drawing/2014/main" id="{4D3057D8-8E6E-6A44-D4D5-531E6A743387}"/>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23" name="Freeform 53">
              <a:extLst>
                <a:ext uri="{FF2B5EF4-FFF2-40B4-BE49-F238E27FC236}">
                  <a16:creationId xmlns:a16="http://schemas.microsoft.com/office/drawing/2014/main" id="{F7C5142E-80AD-821E-516E-5514E8E6A4A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24" name="Freeform 54">
              <a:extLst>
                <a:ext uri="{FF2B5EF4-FFF2-40B4-BE49-F238E27FC236}">
                  <a16:creationId xmlns:a16="http://schemas.microsoft.com/office/drawing/2014/main" id="{4EC356D9-28EA-4AD3-D1E8-245F454A8236}"/>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a:p>
          </p:txBody>
        </p:sp>
        <p:sp>
          <p:nvSpPr>
            <p:cNvPr id="25" name="Freeform 55">
              <a:extLst>
                <a:ext uri="{FF2B5EF4-FFF2-40B4-BE49-F238E27FC236}">
                  <a16:creationId xmlns:a16="http://schemas.microsoft.com/office/drawing/2014/main" id="{5E580C69-222E-73C7-BC8A-997A8F141E8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a:p>
          </p:txBody>
        </p:sp>
        <p:sp>
          <p:nvSpPr>
            <p:cNvPr id="26" name="Freeform 56">
              <a:extLst>
                <a:ext uri="{FF2B5EF4-FFF2-40B4-BE49-F238E27FC236}">
                  <a16:creationId xmlns:a16="http://schemas.microsoft.com/office/drawing/2014/main" id="{2B6F813E-DBC6-0CAB-C413-77A3ACC8E6F9}"/>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a:p>
          </p:txBody>
        </p:sp>
        <p:sp>
          <p:nvSpPr>
            <p:cNvPr id="27" name="Freeform 57">
              <a:extLst>
                <a:ext uri="{FF2B5EF4-FFF2-40B4-BE49-F238E27FC236}">
                  <a16:creationId xmlns:a16="http://schemas.microsoft.com/office/drawing/2014/main" id="{1464790E-7158-0870-B6B2-3171211F8B86}"/>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28" name="Freeform 58">
              <a:extLst>
                <a:ext uri="{FF2B5EF4-FFF2-40B4-BE49-F238E27FC236}">
                  <a16:creationId xmlns:a16="http://schemas.microsoft.com/office/drawing/2014/main" id="{0051BFE2-9277-733B-A428-37FA9FFC2B1E}"/>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29" name="Freeform 59">
              <a:extLst>
                <a:ext uri="{FF2B5EF4-FFF2-40B4-BE49-F238E27FC236}">
                  <a16:creationId xmlns:a16="http://schemas.microsoft.com/office/drawing/2014/main" id="{483DD5F1-BC43-FE52-E4B8-8CE909328A69}"/>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spTree>
    <p:extLst>
      <p:ext uri="{BB962C8B-B14F-4D97-AF65-F5344CB8AC3E}">
        <p14:creationId xmlns:p14="http://schemas.microsoft.com/office/powerpoint/2010/main" val="30347265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AC89D-D807-9686-D7DE-0FEFAAABFBA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E0C822F-FC22-EB80-9A3D-D0A8B70E3C3C}"/>
              </a:ext>
            </a:extLst>
          </p:cNvPr>
          <p:cNvSpPr>
            <a:spLocks noGrp="1"/>
          </p:cNvSpPr>
          <p:nvPr>
            <p:ph type="title"/>
          </p:nvPr>
        </p:nvSpPr>
        <p:spPr/>
        <p:txBody>
          <a:bodyPr/>
          <a:lstStyle/>
          <a:p>
            <a:r>
              <a:rPr lang="en-US" dirty="0">
                <a:solidFill>
                  <a:srgbClr val="FFFF00"/>
                </a:solidFill>
              </a:rPr>
              <a:t>Which </a:t>
            </a:r>
            <a:r>
              <a:rPr lang="en-US" i="1" dirty="0">
                <a:solidFill>
                  <a:srgbClr val="FFFF00"/>
                </a:solidFill>
              </a:rPr>
              <a:t>k?</a:t>
            </a:r>
            <a:endParaRPr lang="en-US" dirty="0">
              <a:solidFill>
                <a:srgbClr val="FFFF00"/>
              </a:solidFill>
            </a:endParaRPr>
          </a:p>
        </p:txBody>
      </p:sp>
      <p:sp>
        <p:nvSpPr>
          <p:cNvPr id="2" name="Slide Number Placeholder 1">
            <a:extLst>
              <a:ext uri="{FF2B5EF4-FFF2-40B4-BE49-F238E27FC236}">
                <a16:creationId xmlns:a16="http://schemas.microsoft.com/office/drawing/2014/main" id="{59190436-A358-1D49-3A0B-E69E4358A152}"/>
              </a:ext>
            </a:extLst>
          </p:cNvPr>
          <p:cNvSpPr>
            <a:spLocks noGrp="1"/>
          </p:cNvSpPr>
          <p:nvPr>
            <p:ph type="sldNum" sz="quarter" idx="11"/>
          </p:nvPr>
        </p:nvSpPr>
        <p:spPr/>
        <p:txBody>
          <a:bodyPr/>
          <a:lstStyle/>
          <a:p>
            <a:pPr>
              <a:defRPr/>
            </a:pPr>
            <a:fld id="{FE25F947-77F5-4CA6-8472-B4B2967773ED}" type="slidenum">
              <a:rPr lang="x-none" smtClean="0"/>
              <a:pPr>
                <a:defRPr/>
              </a:pPr>
              <a:t>80</a:t>
            </a:fld>
            <a:endParaRPr lang="en-US" dirty="0"/>
          </a:p>
        </p:txBody>
      </p:sp>
      <p:sp>
        <p:nvSpPr>
          <p:cNvPr id="15" name="TextBox 14">
            <a:extLst>
              <a:ext uri="{FF2B5EF4-FFF2-40B4-BE49-F238E27FC236}">
                <a16:creationId xmlns:a16="http://schemas.microsoft.com/office/drawing/2014/main" id="{C9F401D6-527E-E830-B346-5F9EA87C6E71}"/>
              </a:ext>
            </a:extLst>
          </p:cNvPr>
          <p:cNvSpPr txBox="1"/>
          <p:nvPr/>
        </p:nvSpPr>
        <p:spPr bwMode="auto">
          <a:xfrm>
            <a:off x="5767528" y="4241547"/>
            <a:ext cx="97334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 = 3</a:t>
            </a:r>
          </a:p>
        </p:txBody>
      </p:sp>
      <p:sp>
        <p:nvSpPr>
          <p:cNvPr id="16" name="TextBox 3">
            <a:extLst>
              <a:ext uri="{FF2B5EF4-FFF2-40B4-BE49-F238E27FC236}">
                <a16:creationId xmlns:a16="http://schemas.microsoft.com/office/drawing/2014/main" id="{A3A39EC6-6BCC-D4F4-A98C-65C1E6FCD194}"/>
              </a:ext>
            </a:extLst>
          </p:cNvPr>
          <p:cNvSpPr txBox="1"/>
          <p:nvPr/>
        </p:nvSpPr>
        <p:spPr bwMode="auto">
          <a:xfrm>
            <a:off x="1556388" y="4241547"/>
            <a:ext cx="973343"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 = 0</a:t>
            </a:r>
          </a:p>
        </p:txBody>
      </p:sp>
      <p:grpSp>
        <p:nvGrpSpPr>
          <p:cNvPr id="29" name="Group 28">
            <a:extLst>
              <a:ext uri="{FF2B5EF4-FFF2-40B4-BE49-F238E27FC236}">
                <a16:creationId xmlns:a16="http://schemas.microsoft.com/office/drawing/2014/main" id="{E81A3492-E06B-138D-D187-0E9CB9E60BDE}"/>
              </a:ext>
            </a:extLst>
          </p:cNvPr>
          <p:cNvGrpSpPr/>
          <p:nvPr/>
        </p:nvGrpSpPr>
        <p:grpSpPr>
          <a:xfrm>
            <a:off x="1058102" y="2861251"/>
            <a:ext cx="3321017" cy="682049"/>
            <a:chOff x="3788569" y="3343355"/>
            <a:chExt cx="4339365" cy="639604"/>
          </a:xfrm>
        </p:grpSpPr>
        <p:sp>
          <p:nvSpPr>
            <p:cNvPr id="19" name="Vertical Scroll 25">
              <a:extLst>
                <a:ext uri="{FF2B5EF4-FFF2-40B4-BE49-F238E27FC236}">
                  <a16:creationId xmlns:a16="http://schemas.microsoft.com/office/drawing/2014/main" id="{2530DEC3-ECE9-35AF-0EB9-1735A06F25E5}"/>
                </a:ext>
              </a:extLst>
            </p:cNvPr>
            <p:cNvSpPr/>
            <p:nvPr/>
          </p:nvSpPr>
          <p:spPr>
            <a:xfrm>
              <a:off x="3788569" y="3343355"/>
              <a:ext cx="1145304" cy="639604"/>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0" name="Straight Arrow Connector 19">
              <a:extLst>
                <a:ext uri="{FF2B5EF4-FFF2-40B4-BE49-F238E27FC236}">
                  <a16:creationId xmlns:a16="http://schemas.microsoft.com/office/drawing/2014/main" id="{B45FEF88-40B4-8AF2-0716-384095073FA9}"/>
                </a:ext>
              </a:extLst>
            </p:cNvPr>
            <p:cNvCxnSpPr>
              <a:cxnSpLocks/>
            </p:cNvCxnSpPr>
            <p:nvPr/>
          </p:nvCxnSpPr>
          <p:spPr bwMode="auto">
            <a:xfrm>
              <a:off x="4880499" y="3663157"/>
              <a:ext cx="390107" cy="0"/>
            </a:xfrm>
            <a:prstGeom prst="straightConnector1">
              <a:avLst/>
            </a:prstGeom>
            <a:solidFill>
              <a:srgbClr val="FFFFCC"/>
            </a:solidFill>
            <a:ln w="76200" cap="flat" cmpd="sng" algn="ctr">
              <a:solidFill>
                <a:srgbClr val="3399FF"/>
              </a:solidFill>
              <a:prstDash val="solid"/>
              <a:round/>
              <a:headEnd type="none" w="med" len="med"/>
              <a:tailEnd type="triangle"/>
            </a:ln>
            <a:effectLst/>
          </p:spPr>
        </p:cxnSp>
        <p:sp>
          <p:nvSpPr>
            <p:cNvPr id="21" name="Vertical Scroll 25">
              <a:extLst>
                <a:ext uri="{FF2B5EF4-FFF2-40B4-BE49-F238E27FC236}">
                  <a16:creationId xmlns:a16="http://schemas.microsoft.com/office/drawing/2014/main" id="{EDB125F9-BBD8-5287-DDE7-4473BC2300A8}"/>
                </a:ext>
              </a:extLst>
            </p:cNvPr>
            <p:cNvSpPr/>
            <p:nvPr/>
          </p:nvSpPr>
          <p:spPr>
            <a:xfrm>
              <a:off x="5217232" y="3343355"/>
              <a:ext cx="1145304" cy="639604"/>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2" name="Vertical Scroll 25">
              <a:extLst>
                <a:ext uri="{FF2B5EF4-FFF2-40B4-BE49-F238E27FC236}">
                  <a16:creationId xmlns:a16="http://schemas.microsoft.com/office/drawing/2014/main" id="{D369C3A3-5AF8-7157-5BCB-FF45AAD1EE85}"/>
                </a:ext>
              </a:extLst>
            </p:cNvPr>
            <p:cNvSpPr/>
            <p:nvPr/>
          </p:nvSpPr>
          <p:spPr>
            <a:xfrm>
              <a:off x="6645895" y="3343355"/>
              <a:ext cx="1145304" cy="639604"/>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3" name="Straight Arrow Connector 22">
              <a:extLst>
                <a:ext uri="{FF2B5EF4-FFF2-40B4-BE49-F238E27FC236}">
                  <a16:creationId xmlns:a16="http://schemas.microsoft.com/office/drawing/2014/main" id="{E3E35EAB-CDF9-BDD5-B3E9-295F3F3172A8}"/>
                </a:ext>
              </a:extLst>
            </p:cNvPr>
            <p:cNvCxnSpPr>
              <a:cxnSpLocks/>
            </p:cNvCxnSpPr>
            <p:nvPr/>
          </p:nvCxnSpPr>
          <p:spPr bwMode="auto">
            <a:xfrm>
              <a:off x="6309162" y="3663157"/>
              <a:ext cx="390107" cy="0"/>
            </a:xfrm>
            <a:prstGeom prst="straightConnector1">
              <a:avLst/>
            </a:prstGeom>
            <a:solidFill>
              <a:srgbClr val="FFFFCC"/>
            </a:solidFill>
            <a:ln w="76200" cap="flat" cmpd="sng" algn="ctr">
              <a:solidFill>
                <a:srgbClr val="3399FF"/>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DC7A0B12-1250-58A6-5EF5-8F4995CAC7B1}"/>
                </a:ext>
              </a:extLst>
            </p:cNvPr>
            <p:cNvCxnSpPr>
              <a:cxnSpLocks/>
            </p:cNvCxnSpPr>
            <p:nvPr/>
          </p:nvCxnSpPr>
          <p:spPr bwMode="auto">
            <a:xfrm>
              <a:off x="7737827" y="3663157"/>
              <a:ext cx="390107" cy="0"/>
            </a:xfrm>
            <a:prstGeom prst="straightConnector1">
              <a:avLst/>
            </a:prstGeom>
            <a:solidFill>
              <a:srgbClr val="FFFFCC"/>
            </a:solidFill>
            <a:ln w="76200" cap="flat" cmpd="sng" algn="ctr">
              <a:solidFill>
                <a:srgbClr val="3399FF"/>
              </a:solidFill>
              <a:prstDash val="solid"/>
              <a:round/>
              <a:headEnd type="none" w="med" len="med"/>
              <a:tailEnd type="triangle"/>
            </a:ln>
            <a:effectLst/>
          </p:spPr>
        </p:cxnSp>
      </p:grpSp>
      <p:grpSp>
        <p:nvGrpSpPr>
          <p:cNvPr id="32" name="Group 31">
            <a:extLst>
              <a:ext uri="{FF2B5EF4-FFF2-40B4-BE49-F238E27FC236}">
                <a16:creationId xmlns:a16="http://schemas.microsoft.com/office/drawing/2014/main" id="{10A12383-6735-DAA8-E8C0-0E9446016693}"/>
              </a:ext>
            </a:extLst>
          </p:cNvPr>
          <p:cNvGrpSpPr/>
          <p:nvPr/>
        </p:nvGrpSpPr>
        <p:grpSpPr>
          <a:xfrm>
            <a:off x="4916241" y="1701778"/>
            <a:ext cx="3634563" cy="2318945"/>
            <a:chOff x="1163265" y="1705276"/>
            <a:chExt cx="6800411" cy="4338838"/>
          </a:xfrm>
        </p:grpSpPr>
        <p:sp>
          <p:nvSpPr>
            <p:cNvPr id="33" name="Vertical Scroll 25">
              <a:extLst>
                <a:ext uri="{FF2B5EF4-FFF2-40B4-BE49-F238E27FC236}">
                  <a16:creationId xmlns:a16="http://schemas.microsoft.com/office/drawing/2014/main" id="{067062F3-7ABD-7256-DBC1-ECAF3B674EE1}"/>
                </a:ext>
              </a:extLst>
            </p:cNvPr>
            <p:cNvSpPr/>
            <p:nvPr/>
          </p:nvSpPr>
          <p:spPr>
            <a:xfrm>
              <a:off x="6818372" y="3293745"/>
              <a:ext cx="1145304" cy="451485"/>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1800" dirty="0">
                <a:solidFill>
                  <a:srgbClr val="FFFF00"/>
                </a:solidFill>
                <a:latin typeface="Calibri" panose="020F0502020204030204" pitchFamily="34" charset="0"/>
                <a:cs typeface="Calibri" panose="020F0502020204030204" pitchFamily="34" charset="0"/>
              </a:endParaRPr>
            </a:p>
          </p:txBody>
        </p:sp>
        <p:sp>
          <p:nvSpPr>
            <p:cNvPr id="34" name="Vertical Scroll 25">
              <a:extLst>
                <a:ext uri="{FF2B5EF4-FFF2-40B4-BE49-F238E27FC236}">
                  <a16:creationId xmlns:a16="http://schemas.microsoft.com/office/drawing/2014/main" id="{12F627D8-3A4E-54FC-2275-632ABA1ECAC1}"/>
                </a:ext>
              </a:extLst>
            </p:cNvPr>
            <p:cNvSpPr/>
            <p:nvPr/>
          </p:nvSpPr>
          <p:spPr>
            <a:xfrm>
              <a:off x="4912235" y="2347068"/>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5" name="Vertical Scroll 25">
              <a:extLst>
                <a:ext uri="{FF2B5EF4-FFF2-40B4-BE49-F238E27FC236}">
                  <a16:creationId xmlns:a16="http://schemas.microsoft.com/office/drawing/2014/main" id="{ECA379CA-6CAC-12E0-0648-4491F5640EDC}"/>
                </a:ext>
              </a:extLst>
            </p:cNvPr>
            <p:cNvSpPr/>
            <p:nvPr/>
          </p:nvSpPr>
          <p:spPr>
            <a:xfrm>
              <a:off x="4912235" y="3745230"/>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6" name="Vertical Scroll 25">
              <a:extLst>
                <a:ext uri="{FF2B5EF4-FFF2-40B4-BE49-F238E27FC236}">
                  <a16:creationId xmlns:a16="http://schemas.microsoft.com/office/drawing/2014/main" id="{2EE7D23E-CE3E-AB90-641B-41BE1054B744}"/>
                </a:ext>
              </a:extLst>
            </p:cNvPr>
            <p:cNvSpPr/>
            <p:nvPr/>
          </p:nvSpPr>
          <p:spPr>
            <a:xfrm>
              <a:off x="4912235" y="5143392"/>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7" name="Vertical Scroll 25">
              <a:extLst>
                <a:ext uri="{FF2B5EF4-FFF2-40B4-BE49-F238E27FC236}">
                  <a16:creationId xmlns:a16="http://schemas.microsoft.com/office/drawing/2014/main" id="{1B0FF698-B66A-4A7C-8124-00C12EDAD9BA}"/>
                </a:ext>
              </a:extLst>
            </p:cNvPr>
            <p:cNvSpPr/>
            <p:nvPr/>
          </p:nvSpPr>
          <p:spPr>
            <a:xfrm>
              <a:off x="3297250" y="4171432"/>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8" name="Vertical Scroll 25">
              <a:extLst>
                <a:ext uri="{FF2B5EF4-FFF2-40B4-BE49-F238E27FC236}">
                  <a16:creationId xmlns:a16="http://schemas.microsoft.com/office/drawing/2014/main" id="{BE4C1E99-96DD-4313-F5CA-F4693F251D30}"/>
                </a:ext>
              </a:extLst>
            </p:cNvPr>
            <p:cNvSpPr/>
            <p:nvPr/>
          </p:nvSpPr>
          <p:spPr>
            <a:xfrm>
              <a:off x="3297250" y="2938354"/>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9" name="Vertical Scroll 25">
              <a:extLst>
                <a:ext uri="{FF2B5EF4-FFF2-40B4-BE49-F238E27FC236}">
                  <a16:creationId xmlns:a16="http://schemas.microsoft.com/office/drawing/2014/main" id="{301173FC-7021-7F51-D9BF-693C74E89E68}"/>
                </a:ext>
              </a:extLst>
            </p:cNvPr>
            <p:cNvSpPr/>
            <p:nvPr/>
          </p:nvSpPr>
          <p:spPr>
            <a:xfrm>
              <a:off x="1163265" y="4997697"/>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0" name="Vertical Scroll 25">
              <a:extLst>
                <a:ext uri="{FF2B5EF4-FFF2-40B4-BE49-F238E27FC236}">
                  <a16:creationId xmlns:a16="http://schemas.microsoft.com/office/drawing/2014/main" id="{8452C139-2EE0-7F42-E1BF-C1390A070468}"/>
                </a:ext>
              </a:extLst>
            </p:cNvPr>
            <p:cNvSpPr/>
            <p:nvPr/>
          </p:nvSpPr>
          <p:spPr>
            <a:xfrm>
              <a:off x="1163265" y="3990752"/>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1" name="Vertical Scroll 25">
              <a:extLst>
                <a:ext uri="{FF2B5EF4-FFF2-40B4-BE49-F238E27FC236}">
                  <a16:creationId xmlns:a16="http://schemas.microsoft.com/office/drawing/2014/main" id="{FDBEC6A0-9DFE-F495-4E01-9F838F2727D0}"/>
                </a:ext>
              </a:extLst>
            </p:cNvPr>
            <p:cNvSpPr/>
            <p:nvPr/>
          </p:nvSpPr>
          <p:spPr>
            <a:xfrm>
              <a:off x="1163265" y="2983807"/>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2" name="Vertical Scroll 25">
              <a:extLst>
                <a:ext uri="{FF2B5EF4-FFF2-40B4-BE49-F238E27FC236}">
                  <a16:creationId xmlns:a16="http://schemas.microsoft.com/office/drawing/2014/main" id="{1678E0A7-2D80-35AD-793A-0B9D5524ACD2}"/>
                </a:ext>
              </a:extLst>
            </p:cNvPr>
            <p:cNvSpPr/>
            <p:nvPr/>
          </p:nvSpPr>
          <p:spPr>
            <a:xfrm>
              <a:off x="1163265" y="1976862"/>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43" name="Straight Arrow Connector 42">
              <a:extLst>
                <a:ext uri="{FF2B5EF4-FFF2-40B4-BE49-F238E27FC236}">
                  <a16:creationId xmlns:a16="http://schemas.microsoft.com/office/drawing/2014/main" id="{051A06E0-03BD-F892-DDBB-B20AAFDB553C}"/>
                </a:ext>
              </a:extLst>
            </p:cNvPr>
            <p:cNvCxnSpPr>
              <a:cxnSpLocks/>
              <a:stCxn id="34" idx="3"/>
              <a:endCxn id="33" idx="1"/>
            </p:cNvCxnSpPr>
            <p:nvPr/>
          </p:nvCxnSpPr>
          <p:spPr bwMode="auto">
            <a:xfrm>
              <a:off x="5977589" y="2666870"/>
              <a:ext cx="897219" cy="85261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332CBB8B-53F2-1BD7-E309-590E938EDAFF}"/>
                </a:ext>
              </a:extLst>
            </p:cNvPr>
            <p:cNvCxnSpPr>
              <a:cxnSpLocks/>
              <a:stCxn id="35" idx="3"/>
              <a:endCxn id="33" idx="1"/>
            </p:cNvCxnSpPr>
            <p:nvPr/>
          </p:nvCxnSpPr>
          <p:spPr bwMode="auto">
            <a:xfrm flipV="1">
              <a:off x="5977589" y="3519488"/>
              <a:ext cx="897219" cy="545544"/>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7756F2A7-7847-1FA1-96C4-392B42EAFB1B}"/>
                </a:ext>
              </a:extLst>
            </p:cNvPr>
            <p:cNvCxnSpPr>
              <a:cxnSpLocks/>
              <a:stCxn id="36" idx="3"/>
              <a:endCxn id="33" idx="1"/>
            </p:cNvCxnSpPr>
            <p:nvPr/>
          </p:nvCxnSpPr>
          <p:spPr bwMode="auto">
            <a:xfrm flipV="1">
              <a:off x="5977589" y="3519488"/>
              <a:ext cx="897219" cy="194370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1E39E5CF-56E5-C3D0-062B-012A8DC476F0}"/>
                </a:ext>
              </a:extLst>
            </p:cNvPr>
            <p:cNvCxnSpPr>
              <a:cxnSpLocks/>
              <a:stCxn id="65" idx="3"/>
              <a:endCxn id="36" idx="1"/>
            </p:cNvCxnSpPr>
            <p:nvPr/>
          </p:nvCxnSpPr>
          <p:spPr bwMode="auto">
            <a:xfrm flipV="1">
              <a:off x="4362604" y="5463194"/>
              <a:ext cx="629582" cy="26111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28CAD481-76EA-935A-EB76-ABC5863F130C}"/>
                </a:ext>
              </a:extLst>
            </p:cNvPr>
            <p:cNvCxnSpPr>
              <a:cxnSpLocks/>
              <a:stCxn id="37" idx="3"/>
              <a:endCxn id="35" idx="1"/>
            </p:cNvCxnSpPr>
            <p:nvPr/>
          </p:nvCxnSpPr>
          <p:spPr bwMode="auto">
            <a:xfrm flipV="1">
              <a:off x="4362604" y="4065032"/>
              <a:ext cx="629582" cy="426202"/>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DE6DACCF-42A0-685C-A0FA-A91777EADD01}"/>
                </a:ext>
              </a:extLst>
            </p:cNvPr>
            <p:cNvCxnSpPr>
              <a:cxnSpLocks/>
              <a:stCxn id="38" idx="3"/>
              <a:endCxn id="34" idx="1"/>
            </p:cNvCxnSpPr>
            <p:nvPr/>
          </p:nvCxnSpPr>
          <p:spPr bwMode="auto">
            <a:xfrm flipV="1">
              <a:off x="4362604" y="2666870"/>
              <a:ext cx="629582" cy="59128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4B8CE6B0-3542-9D0A-596D-FD3DD821F5DF}"/>
                </a:ext>
              </a:extLst>
            </p:cNvPr>
            <p:cNvCxnSpPr>
              <a:cxnSpLocks/>
              <a:stCxn id="66" idx="3"/>
              <a:endCxn id="34" idx="1"/>
            </p:cNvCxnSpPr>
            <p:nvPr/>
          </p:nvCxnSpPr>
          <p:spPr bwMode="auto">
            <a:xfrm>
              <a:off x="4362604" y="2025078"/>
              <a:ext cx="629582" cy="641792"/>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B31D3CB8-4EEE-BC2F-2FB0-2D42E243921F}"/>
                </a:ext>
              </a:extLst>
            </p:cNvPr>
            <p:cNvCxnSpPr>
              <a:cxnSpLocks/>
              <a:stCxn id="42" idx="3"/>
              <a:endCxn id="66" idx="1"/>
            </p:cNvCxnSpPr>
            <p:nvPr/>
          </p:nvCxnSpPr>
          <p:spPr bwMode="auto">
            <a:xfrm flipV="1">
              <a:off x="2228619" y="2025078"/>
              <a:ext cx="1148582" cy="27158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6D38A199-090F-66EA-07BE-4670827133A5}"/>
                </a:ext>
              </a:extLst>
            </p:cNvPr>
            <p:cNvCxnSpPr>
              <a:cxnSpLocks/>
              <a:stCxn id="41" idx="3"/>
              <a:endCxn id="38" idx="1"/>
            </p:cNvCxnSpPr>
            <p:nvPr/>
          </p:nvCxnSpPr>
          <p:spPr bwMode="auto">
            <a:xfrm flipV="1">
              <a:off x="2228619" y="3258156"/>
              <a:ext cx="1148582" cy="45453"/>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38A3BB9A-99AE-2DD0-AD85-B60A923F4922}"/>
                </a:ext>
              </a:extLst>
            </p:cNvPr>
            <p:cNvCxnSpPr>
              <a:cxnSpLocks/>
              <a:stCxn id="40" idx="3"/>
            </p:cNvCxnSpPr>
            <p:nvPr/>
          </p:nvCxnSpPr>
          <p:spPr bwMode="auto">
            <a:xfrm flipV="1">
              <a:off x="2228619" y="3258156"/>
              <a:ext cx="1139303" cy="105239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F6B9968F-65C6-8E20-5F9F-93447A3D038C}"/>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EA75FF5F-0DFD-5345-D6FC-BE9AFA335A79}"/>
                </a:ext>
              </a:extLst>
            </p:cNvPr>
            <p:cNvCxnSpPr>
              <a:cxnSpLocks/>
              <a:stCxn id="42" idx="3"/>
              <a:endCxn id="38" idx="1"/>
            </p:cNvCxnSpPr>
            <p:nvPr/>
          </p:nvCxnSpPr>
          <p:spPr bwMode="auto">
            <a:xfrm>
              <a:off x="2228619" y="2296664"/>
              <a:ext cx="1148582" cy="961492"/>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A829F263-5EFF-FFB2-48F9-FC428221F3F1}"/>
                </a:ext>
              </a:extLst>
            </p:cNvPr>
            <p:cNvCxnSpPr>
              <a:cxnSpLocks/>
              <a:stCxn id="42" idx="3"/>
            </p:cNvCxnSpPr>
            <p:nvPr/>
          </p:nvCxnSpPr>
          <p:spPr bwMode="auto">
            <a:xfrm>
              <a:off x="2228619" y="2296664"/>
              <a:ext cx="1181367" cy="2274745"/>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id="{69FF2AA5-0FF7-DF55-D08D-29DCBD03010E}"/>
                </a:ext>
              </a:extLst>
            </p:cNvPr>
            <p:cNvCxnSpPr>
              <a:cxnSpLocks/>
              <a:stCxn id="66" idx="3"/>
              <a:endCxn id="35" idx="1"/>
            </p:cNvCxnSpPr>
            <p:nvPr/>
          </p:nvCxnSpPr>
          <p:spPr bwMode="auto">
            <a:xfrm>
              <a:off x="4362604" y="2025078"/>
              <a:ext cx="629582" cy="2039954"/>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34237372-1BDA-8CD6-694F-1791982A4311}"/>
                </a:ext>
              </a:extLst>
            </p:cNvPr>
            <p:cNvCxnSpPr>
              <a:cxnSpLocks/>
              <a:stCxn id="41" idx="3"/>
              <a:endCxn id="66" idx="1"/>
            </p:cNvCxnSpPr>
            <p:nvPr/>
          </p:nvCxnSpPr>
          <p:spPr bwMode="auto">
            <a:xfrm flipV="1">
              <a:off x="2228619" y="2025078"/>
              <a:ext cx="1148582" cy="1278531"/>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DE98CB87-587D-C395-12E9-1494BA1B0A28}"/>
                </a:ext>
              </a:extLst>
            </p:cNvPr>
            <p:cNvCxnSpPr>
              <a:cxnSpLocks/>
              <a:stCxn id="41" idx="3"/>
            </p:cNvCxnSpPr>
            <p:nvPr/>
          </p:nvCxnSpPr>
          <p:spPr bwMode="auto">
            <a:xfrm>
              <a:off x="2228619" y="3303609"/>
              <a:ext cx="1119579" cy="1394474"/>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E74F0D24-322C-0018-2B82-F9F9D7F685CB}"/>
                </a:ext>
              </a:extLst>
            </p:cNvPr>
            <p:cNvCxnSpPr>
              <a:cxnSpLocks/>
              <a:stCxn id="40" idx="3"/>
              <a:endCxn id="65" idx="1"/>
            </p:cNvCxnSpPr>
            <p:nvPr/>
          </p:nvCxnSpPr>
          <p:spPr bwMode="auto">
            <a:xfrm>
              <a:off x="2228619" y="4310554"/>
              <a:ext cx="1148582" cy="141375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60" name="Straight Arrow Connector 59">
              <a:extLst>
                <a:ext uri="{FF2B5EF4-FFF2-40B4-BE49-F238E27FC236}">
                  <a16:creationId xmlns:a16="http://schemas.microsoft.com/office/drawing/2014/main" id="{5BF6506A-9E70-447F-FA21-67E7DA22EBE5}"/>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5C85A60F-A2E5-F74C-9EDC-36CAB09AEA5B}"/>
                </a:ext>
              </a:extLst>
            </p:cNvPr>
            <p:cNvCxnSpPr>
              <a:cxnSpLocks/>
              <a:stCxn id="65" idx="3"/>
              <a:endCxn id="35" idx="1"/>
            </p:cNvCxnSpPr>
            <p:nvPr/>
          </p:nvCxnSpPr>
          <p:spPr bwMode="auto">
            <a:xfrm flipV="1">
              <a:off x="4362604" y="4065032"/>
              <a:ext cx="629582" cy="1659280"/>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62" name="Straight Arrow Connector 61">
              <a:extLst>
                <a:ext uri="{FF2B5EF4-FFF2-40B4-BE49-F238E27FC236}">
                  <a16:creationId xmlns:a16="http://schemas.microsoft.com/office/drawing/2014/main" id="{702D98E9-5F01-6A60-7862-6AD2B935701B}"/>
                </a:ext>
              </a:extLst>
            </p:cNvPr>
            <p:cNvCxnSpPr>
              <a:cxnSpLocks/>
              <a:stCxn id="37" idx="3"/>
              <a:endCxn id="36" idx="1"/>
            </p:cNvCxnSpPr>
            <p:nvPr/>
          </p:nvCxnSpPr>
          <p:spPr bwMode="auto">
            <a:xfrm>
              <a:off x="4362604" y="4491234"/>
              <a:ext cx="629582" cy="971960"/>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63" name="Straight Arrow Connector 62">
              <a:extLst>
                <a:ext uri="{FF2B5EF4-FFF2-40B4-BE49-F238E27FC236}">
                  <a16:creationId xmlns:a16="http://schemas.microsoft.com/office/drawing/2014/main" id="{F31E9A6D-B3DA-49D0-FAEC-30B549140182}"/>
                </a:ext>
              </a:extLst>
            </p:cNvPr>
            <p:cNvCxnSpPr>
              <a:cxnSpLocks/>
              <a:stCxn id="39" idx="3"/>
              <a:endCxn id="38" idx="1"/>
            </p:cNvCxnSpPr>
            <p:nvPr/>
          </p:nvCxnSpPr>
          <p:spPr bwMode="auto">
            <a:xfrm flipV="1">
              <a:off x="2228619" y="3258156"/>
              <a:ext cx="1148582" cy="2059343"/>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64" name="Straight Arrow Connector 63">
              <a:extLst>
                <a:ext uri="{FF2B5EF4-FFF2-40B4-BE49-F238E27FC236}">
                  <a16:creationId xmlns:a16="http://schemas.microsoft.com/office/drawing/2014/main" id="{07BF9969-A881-910F-A8D0-F0D38FF5460E}"/>
                </a:ext>
              </a:extLst>
            </p:cNvPr>
            <p:cNvCxnSpPr>
              <a:cxnSpLocks/>
              <a:stCxn id="38" idx="3"/>
              <a:endCxn id="35" idx="1"/>
            </p:cNvCxnSpPr>
            <p:nvPr/>
          </p:nvCxnSpPr>
          <p:spPr bwMode="auto">
            <a:xfrm>
              <a:off x="4362604" y="3258156"/>
              <a:ext cx="629582" cy="80687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sp>
          <p:nvSpPr>
            <p:cNvPr id="65" name="Vertical Scroll 25">
              <a:extLst>
                <a:ext uri="{FF2B5EF4-FFF2-40B4-BE49-F238E27FC236}">
                  <a16:creationId xmlns:a16="http://schemas.microsoft.com/office/drawing/2014/main" id="{7AB8B6FC-AEA4-9301-2FB1-81AEB60F12AD}"/>
                </a:ext>
              </a:extLst>
            </p:cNvPr>
            <p:cNvSpPr/>
            <p:nvPr/>
          </p:nvSpPr>
          <p:spPr>
            <a:xfrm>
              <a:off x="3297250" y="5404510"/>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6" name="Vertical Scroll 25">
              <a:extLst>
                <a:ext uri="{FF2B5EF4-FFF2-40B4-BE49-F238E27FC236}">
                  <a16:creationId xmlns:a16="http://schemas.microsoft.com/office/drawing/2014/main" id="{7AA66AE6-4B79-651A-B35F-34F30E455671}"/>
                </a:ext>
              </a:extLst>
            </p:cNvPr>
            <p:cNvSpPr/>
            <p:nvPr/>
          </p:nvSpPr>
          <p:spPr>
            <a:xfrm>
              <a:off x="3297250" y="1705276"/>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6878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9B98B-5ADF-7B75-3463-8699860931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34AF27-14B1-DF33-1F1F-BE158316CF69}"/>
              </a:ext>
            </a:extLst>
          </p:cNvPr>
          <p:cNvSpPr>
            <a:spLocks noGrp="1"/>
          </p:cNvSpPr>
          <p:nvPr>
            <p:ph type="sldNum" sz="quarter" idx="11"/>
          </p:nvPr>
        </p:nvSpPr>
        <p:spPr/>
        <p:txBody>
          <a:bodyPr/>
          <a:lstStyle/>
          <a:p>
            <a:pPr>
              <a:defRPr/>
            </a:pPr>
            <a:fld id="{FE25F947-77F5-4CA6-8472-B4B2967773ED}" type="slidenum">
              <a:rPr lang="x-none" smtClean="0"/>
              <a:pPr>
                <a:defRPr/>
              </a:pPr>
              <a:t>81</a:t>
            </a:fld>
            <a:endParaRPr lang="en-US" dirty="0"/>
          </a:p>
        </p:txBody>
      </p:sp>
      <p:sp>
        <p:nvSpPr>
          <p:cNvPr id="6" name="Title 5">
            <a:extLst>
              <a:ext uri="{FF2B5EF4-FFF2-40B4-BE49-F238E27FC236}">
                <a16:creationId xmlns:a16="http://schemas.microsoft.com/office/drawing/2014/main" id="{88A2F5C5-7FF6-73A8-7183-86D9FB10ABE1}"/>
              </a:ext>
            </a:extLst>
          </p:cNvPr>
          <p:cNvSpPr>
            <a:spLocks noGrp="1"/>
          </p:cNvSpPr>
          <p:nvPr>
            <p:ph type="title"/>
          </p:nvPr>
        </p:nvSpPr>
        <p:spPr/>
        <p:txBody>
          <a:bodyPr/>
          <a:lstStyle/>
          <a:p>
            <a:r>
              <a:rPr lang="en-US" dirty="0">
                <a:solidFill>
                  <a:srgbClr val="FFFF00"/>
                </a:solidFill>
              </a:rPr>
              <a:t>Double Spending Attempted</a:t>
            </a:r>
          </a:p>
        </p:txBody>
      </p:sp>
      <p:sp>
        <p:nvSpPr>
          <p:cNvPr id="14" name="Vertical Scroll 25">
            <a:extLst>
              <a:ext uri="{FF2B5EF4-FFF2-40B4-BE49-F238E27FC236}">
                <a16:creationId xmlns:a16="http://schemas.microsoft.com/office/drawing/2014/main" id="{52F7037B-4CC2-760D-ECED-7F8893419BE3}"/>
              </a:ext>
            </a:extLst>
          </p:cNvPr>
          <p:cNvSpPr/>
          <p:nvPr/>
        </p:nvSpPr>
        <p:spPr>
          <a:xfrm>
            <a:off x="6089710" y="3908107"/>
            <a:ext cx="1145304" cy="451485"/>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Arial" panose="020B0604020202020204" pitchFamily="34" charset="0"/>
                <a:cs typeface="Arial" panose="020B0604020202020204" pitchFamily="34" charset="0"/>
              </a:rPr>
              <a:t>genesis</a:t>
            </a:r>
          </a:p>
        </p:txBody>
      </p:sp>
      <p:sp>
        <p:nvSpPr>
          <p:cNvPr id="9" name="Vertical Scroll 25">
            <a:extLst>
              <a:ext uri="{FF2B5EF4-FFF2-40B4-BE49-F238E27FC236}">
                <a16:creationId xmlns:a16="http://schemas.microsoft.com/office/drawing/2014/main" id="{D3DDEAD9-16CE-09B2-6DC1-0382A6D6D443}"/>
              </a:ext>
            </a:extLst>
          </p:cNvPr>
          <p:cNvSpPr/>
          <p:nvPr/>
        </p:nvSpPr>
        <p:spPr>
          <a:xfrm>
            <a:off x="4183573" y="296143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D8C83575-226D-1DBE-C954-6E04B8EAE26D}"/>
              </a:ext>
            </a:extLst>
          </p:cNvPr>
          <p:cNvSpPr/>
          <p:nvPr/>
        </p:nvSpPr>
        <p:spPr>
          <a:xfrm>
            <a:off x="4183573" y="435959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0E4CE5F9-DB2B-6443-575D-712D2F0C649A}"/>
              </a:ext>
            </a:extLst>
          </p:cNvPr>
          <p:cNvSpPr/>
          <p:nvPr/>
        </p:nvSpPr>
        <p:spPr>
          <a:xfrm>
            <a:off x="2568588" y="4785794"/>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3789584A-4B60-185F-B756-55676D69F1BF}"/>
              </a:ext>
            </a:extLst>
          </p:cNvPr>
          <p:cNvSpPr/>
          <p:nvPr/>
        </p:nvSpPr>
        <p:spPr>
          <a:xfrm>
            <a:off x="2568588" y="3552716"/>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4A5F2DDA-5DD6-C422-9F1A-83760D733F96}"/>
              </a:ext>
            </a:extLst>
          </p:cNvPr>
          <p:cNvCxnSpPr>
            <a:cxnSpLocks/>
            <a:stCxn id="9" idx="3"/>
            <a:endCxn id="14" idx="1"/>
          </p:cNvCxnSpPr>
          <p:nvPr/>
        </p:nvCxnSpPr>
        <p:spPr bwMode="auto">
          <a:xfrm>
            <a:off x="5248927" y="3281232"/>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A1B8FB3C-789E-2407-2188-797ADB289926}"/>
              </a:ext>
            </a:extLst>
          </p:cNvPr>
          <p:cNvCxnSpPr>
            <a:cxnSpLocks/>
            <a:stCxn id="10" idx="3"/>
            <a:endCxn id="14" idx="1"/>
          </p:cNvCxnSpPr>
          <p:nvPr/>
        </p:nvCxnSpPr>
        <p:spPr bwMode="auto">
          <a:xfrm flipV="1">
            <a:off x="5248927" y="4133850"/>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1009026C-9F00-BF0B-988B-A0E17D53D550}"/>
              </a:ext>
            </a:extLst>
          </p:cNvPr>
          <p:cNvCxnSpPr>
            <a:cxnSpLocks/>
            <a:stCxn id="12" idx="3"/>
            <a:endCxn id="10" idx="1"/>
          </p:cNvCxnSpPr>
          <p:nvPr/>
        </p:nvCxnSpPr>
        <p:spPr bwMode="auto">
          <a:xfrm flipV="1">
            <a:off x="3633942" y="4679394"/>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2A0CF5BD-E5F6-6027-D37A-7B4A7D9EA5C2}"/>
              </a:ext>
            </a:extLst>
          </p:cNvPr>
          <p:cNvCxnSpPr>
            <a:cxnSpLocks/>
            <a:stCxn id="15" idx="3"/>
            <a:endCxn id="9" idx="1"/>
          </p:cNvCxnSpPr>
          <p:nvPr/>
        </p:nvCxnSpPr>
        <p:spPr bwMode="auto">
          <a:xfrm flipV="1">
            <a:off x="3633942" y="3281232"/>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BD68B68A-3A7C-1133-97A8-18FBA31A81DA}"/>
              </a:ext>
            </a:extLst>
          </p:cNvPr>
          <p:cNvCxnSpPr>
            <a:cxnSpLocks/>
            <a:stCxn id="13" idx="3"/>
            <a:endCxn id="9" idx="1"/>
          </p:cNvCxnSpPr>
          <p:nvPr/>
        </p:nvCxnSpPr>
        <p:spPr bwMode="auto">
          <a:xfrm>
            <a:off x="3633942" y="2639440"/>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0F02611-D16B-8E86-B959-A0CB1392F36F}"/>
              </a:ext>
            </a:extLst>
          </p:cNvPr>
          <p:cNvCxnSpPr>
            <a:cxnSpLocks/>
            <a:stCxn id="13" idx="3"/>
            <a:endCxn id="10" idx="1"/>
          </p:cNvCxnSpPr>
          <p:nvPr/>
        </p:nvCxnSpPr>
        <p:spPr bwMode="auto">
          <a:xfrm>
            <a:off x="3633942" y="2639440"/>
            <a:ext cx="629582"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356F7A24-698B-2A0F-38FC-23B30E073165}"/>
              </a:ext>
            </a:extLst>
          </p:cNvPr>
          <p:cNvCxnSpPr>
            <a:cxnSpLocks/>
            <a:stCxn id="15" idx="3"/>
            <a:endCxn id="10" idx="1"/>
          </p:cNvCxnSpPr>
          <p:nvPr/>
        </p:nvCxnSpPr>
        <p:spPr bwMode="auto">
          <a:xfrm>
            <a:off x="3633942" y="3872518"/>
            <a:ext cx="629582" cy="80687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3" name="Vertical Scroll 25">
            <a:extLst>
              <a:ext uri="{FF2B5EF4-FFF2-40B4-BE49-F238E27FC236}">
                <a16:creationId xmlns:a16="http://schemas.microsoft.com/office/drawing/2014/main" id="{2CFAA6F0-4247-5E89-658F-EBC7F68E890C}"/>
              </a:ext>
            </a:extLst>
          </p:cNvPr>
          <p:cNvSpPr/>
          <p:nvPr/>
        </p:nvSpPr>
        <p:spPr>
          <a:xfrm>
            <a:off x="2568588" y="2319638"/>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1" name="Speech Bubble: Rectangle with Corners Rounded 30">
            <a:extLst>
              <a:ext uri="{FF2B5EF4-FFF2-40B4-BE49-F238E27FC236}">
                <a16:creationId xmlns:a16="http://schemas.microsoft.com/office/drawing/2014/main" id="{30A9E837-EE3A-860C-8AEF-3FD839E409A2}"/>
              </a:ext>
            </a:extLst>
          </p:cNvPr>
          <p:cNvSpPr/>
          <p:nvPr/>
        </p:nvSpPr>
        <p:spPr bwMode="auto">
          <a:xfrm>
            <a:off x="587387" y="1893052"/>
            <a:ext cx="1981201" cy="442674"/>
          </a:xfrm>
          <a:prstGeom prst="wedgeRoundRectCallout">
            <a:avLst>
              <a:gd name="adj1" fmla="val 72987"/>
              <a:gd name="adj2" fmla="val 130061"/>
              <a:gd name="adj3" fmla="val 16667"/>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Bob</a:t>
            </a:r>
          </a:p>
        </p:txBody>
      </p:sp>
      <p:sp>
        <p:nvSpPr>
          <p:cNvPr id="34" name="Speech Bubble: Rectangle with Corners Rounded 33">
            <a:extLst>
              <a:ext uri="{FF2B5EF4-FFF2-40B4-BE49-F238E27FC236}">
                <a16:creationId xmlns:a16="http://schemas.microsoft.com/office/drawing/2014/main" id="{E711CB24-684D-DB2B-FD26-62ACCCBB2A20}"/>
              </a:ext>
            </a:extLst>
          </p:cNvPr>
          <p:cNvSpPr/>
          <p:nvPr/>
        </p:nvSpPr>
        <p:spPr bwMode="auto">
          <a:xfrm>
            <a:off x="314326" y="4300938"/>
            <a:ext cx="2156632" cy="442674"/>
          </a:xfrm>
          <a:prstGeom prst="wedgeRoundRectCallout">
            <a:avLst>
              <a:gd name="adj1" fmla="val 72987"/>
              <a:gd name="adj2" fmla="val 130061"/>
              <a:gd name="adj3" fmla="val 16667"/>
            </a:avLst>
          </a:prstGeom>
          <a:solidFill>
            <a:schemeClr val="bg2"/>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Carol</a:t>
            </a:r>
          </a:p>
        </p:txBody>
      </p:sp>
    </p:spTree>
    <p:extLst>
      <p:ext uri="{BB962C8B-B14F-4D97-AF65-F5344CB8AC3E}">
        <p14:creationId xmlns:p14="http://schemas.microsoft.com/office/powerpoint/2010/main" val="3670424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E1808-3F99-E5A2-3B12-14240C0CA08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8FF003-8F35-2890-8243-DF1EEF153AB3}"/>
              </a:ext>
            </a:extLst>
          </p:cNvPr>
          <p:cNvSpPr>
            <a:spLocks noGrp="1"/>
          </p:cNvSpPr>
          <p:nvPr>
            <p:ph type="sldNum" sz="quarter" idx="11"/>
          </p:nvPr>
        </p:nvSpPr>
        <p:spPr/>
        <p:txBody>
          <a:bodyPr/>
          <a:lstStyle/>
          <a:p>
            <a:pPr>
              <a:defRPr/>
            </a:pPr>
            <a:fld id="{FE25F947-77F5-4CA6-8472-B4B2967773ED}" type="slidenum">
              <a:rPr lang="x-none" smtClean="0"/>
              <a:pPr>
                <a:defRPr/>
              </a:pPr>
              <a:t>82</a:t>
            </a:fld>
            <a:endParaRPr lang="en-US" dirty="0"/>
          </a:p>
        </p:txBody>
      </p:sp>
      <p:sp>
        <p:nvSpPr>
          <p:cNvPr id="6" name="Title 5">
            <a:extLst>
              <a:ext uri="{FF2B5EF4-FFF2-40B4-BE49-F238E27FC236}">
                <a16:creationId xmlns:a16="http://schemas.microsoft.com/office/drawing/2014/main" id="{19241D93-4708-7C45-8E6D-9EEFF684D29B}"/>
              </a:ext>
            </a:extLst>
          </p:cNvPr>
          <p:cNvSpPr>
            <a:spLocks noGrp="1"/>
          </p:cNvSpPr>
          <p:nvPr>
            <p:ph type="title"/>
          </p:nvPr>
        </p:nvSpPr>
        <p:spPr/>
        <p:txBody>
          <a:bodyPr/>
          <a:lstStyle/>
          <a:p>
            <a:r>
              <a:rPr lang="en-US" dirty="0">
                <a:solidFill>
                  <a:srgbClr val="FFFF00"/>
                </a:solidFill>
              </a:rPr>
              <a:t>Double Spending Foiled by (eventual) total ordering</a:t>
            </a:r>
          </a:p>
        </p:txBody>
      </p:sp>
      <p:sp>
        <p:nvSpPr>
          <p:cNvPr id="14" name="Vertical Scroll 25">
            <a:extLst>
              <a:ext uri="{FF2B5EF4-FFF2-40B4-BE49-F238E27FC236}">
                <a16:creationId xmlns:a16="http://schemas.microsoft.com/office/drawing/2014/main" id="{76381A91-D0B1-2B8D-4481-C24D3DB54898}"/>
              </a:ext>
            </a:extLst>
          </p:cNvPr>
          <p:cNvSpPr/>
          <p:nvPr/>
        </p:nvSpPr>
        <p:spPr>
          <a:xfrm>
            <a:off x="7505700" y="3429000"/>
            <a:ext cx="1145304" cy="451485"/>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Arial" panose="020B0604020202020204" pitchFamily="34" charset="0"/>
                <a:cs typeface="Arial" panose="020B0604020202020204" pitchFamily="34" charset="0"/>
              </a:rPr>
              <a:t>genesis</a:t>
            </a:r>
          </a:p>
        </p:txBody>
      </p:sp>
      <p:sp>
        <p:nvSpPr>
          <p:cNvPr id="9" name="Vertical Scroll 25">
            <a:extLst>
              <a:ext uri="{FF2B5EF4-FFF2-40B4-BE49-F238E27FC236}">
                <a16:creationId xmlns:a16="http://schemas.microsoft.com/office/drawing/2014/main" id="{AD333D11-3289-799C-EC94-DB30F6801CDF}"/>
              </a:ext>
            </a:extLst>
          </p:cNvPr>
          <p:cNvSpPr/>
          <p:nvPr/>
        </p:nvSpPr>
        <p:spPr>
          <a:xfrm>
            <a:off x="4592152" y="333494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74C8201E-393F-83C4-D3EF-06AB2DE635F1}"/>
              </a:ext>
            </a:extLst>
          </p:cNvPr>
          <p:cNvSpPr/>
          <p:nvPr/>
        </p:nvSpPr>
        <p:spPr>
          <a:xfrm>
            <a:off x="6048925" y="333494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2" name="Vertical Scroll 25">
            <a:extLst>
              <a:ext uri="{FF2B5EF4-FFF2-40B4-BE49-F238E27FC236}">
                <a16:creationId xmlns:a16="http://schemas.microsoft.com/office/drawing/2014/main" id="{03355561-6C88-4758-E970-5644389A0322}"/>
              </a:ext>
            </a:extLst>
          </p:cNvPr>
          <p:cNvSpPr/>
          <p:nvPr/>
        </p:nvSpPr>
        <p:spPr>
          <a:xfrm>
            <a:off x="221833" y="3334940"/>
            <a:ext cx="1145304" cy="639604"/>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5" name="Vertical Scroll 25">
            <a:extLst>
              <a:ext uri="{FF2B5EF4-FFF2-40B4-BE49-F238E27FC236}">
                <a16:creationId xmlns:a16="http://schemas.microsoft.com/office/drawing/2014/main" id="{DCE0CEDE-A507-5A97-F31E-66A2DD2FD2B2}"/>
              </a:ext>
            </a:extLst>
          </p:cNvPr>
          <p:cNvSpPr/>
          <p:nvPr/>
        </p:nvSpPr>
        <p:spPr>
          <a:xfrm>
            <a:off x="1678606" y="333494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8A02C9A-57CA-017D-D178-CF9E170D9605}"/>
              </a:ext>
            </a:extLst>
          </p:cNvPr>
          <p:cNvCxnSpPr>
            <a:cxnSpLocks/>
            <a:stCxn id="10" idx="3"/>
            <a:endCxn id="14" idx="1"/>
          </p:cNvCxnSpPr>
          <p:nvPr/>
        </p:nvCxnSpPr>
        <p:spPr bwMode="auto">
          <a:xfrm>
            <a:off x="7114279" y="3654742"/>
            <a:ext cx="447857"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BD55A99B-F0B0-E0C2-B430-C34F1BBD2382}"/>
              </a:ext>
            </a:extLst>
          </p:cNvPr>
          <p:cNvCxnSpPr>
            <a:cxnSpLocks/>
            <a:stCxn id="13" idx="3"/>
            <a:endCxn id="9" idx="1"/>
          </p:cNvCxnSpPr>
          <p:nvPr/>
        </p:nvCxnSpPr>
        <p:spPr bwMode="auto">
          <a:xfrm>
            <a:off x="4200733" y="3654742"/>
            <a:ext cx="47137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31FA8C87-6341-A3AD-FE5B-398FFE72B0FC}"/>
              </a:ext>
            </a:extLst>
          </p:cNvPr>
          <p:cNvCxnSpPr>
            <a:cxnSpLocks/>
            <a:stCxn id="13" idx="3"/>
            <a:endCxn id="9" idx="1"/>
          </p:cNvCxnSpPr>
          <p:nvPr/>
        </p:nvCxnSpPr>
        <p:spPr bwMode="auto">
          <a:xfrm>
            <a:off x="4200733" y="3654742"/>
            <a:ext cx="47137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B35FAEC8-53BE-3719-0078-9E0AFA41C7BC}"/>
              </a:ext>
            </a:extLst>
          </p:cNvPr>
          <p:cNvCxnSpPr>
            <a:cxnSpLocks/>
            <a:stCxn id="9" idx="3"/>
            <a:endCxn id="10" idx="1"/>
          </p:cNvCxnSpPr>
          <p:nvPr/>
        </p:nvCxnSpPr>
        <p:spPr bwMode="auto">
          <a:xfrm>
            <a:off x="5657506" y="3654742"/>
            <a:ext cx="47137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13" name="Vertical Scroll 25">
            <a:extLst>
              <a:ext uri="{FF2B5EF4-FFF2-40B4-BE49-F238E27FC236}">
                <a16:creationId xmlns:a16="http://schemas.microsoft.com/office/drawing/2014/main" id="{898DCC1B-EAD7-E788-B6F8-40BF0D4D040E}"/>
              </a:ext>
            </a:extLst>
          </p:cNvPr>
          <p:cNvSpPr/>
          <p:nvPr/>
        </p:nvSpPr>
        <p:spPr>
          <a:xfrm>
            <a:off x="3135379" y="3334940"/>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5F328B6B-0815-9A05-966C-6245ADED3488}"/>
              </a:ext>
            </a:extLst>
          </p:cNvPr>
          <p:cNvCxnSpPr>
            <a:cxnSpLocks/>
            <a:stCxn id="12" idx="3"/>
            <a:endCxn id="15" idx="1"/>
          </p:cNvCxnSpPr>
          <p:nvPr/>
        </p:nvCxnSpPr>
        <p:spPr bwMode="auto">
          <a:xfrm>
            <a:off x="1287187" y="3654742"/>
            <a:ext cx="47137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1B37F6DA-4553-A46E-B3E5-A918A9B6CCCE}"/>
              </a:ext>
            </a:extLst>
          </p:cNvPr>
          <p:cNvCxnSpPr>
            <a:cxnSpLocks/>
            <a:stCxn id="15" idx="3"/>
            <a:endCxn id="13" idx="1"/>
          </p:cNvCxnSpPr>
          <p:nvPr/>
        </p:nvCxnSpPr>
        <p:spPr bwMode="auto">
          <a:xfrm>
            <a:off x="2743960" y="3654742"/>
            <a:ext cx="47137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1" name="Speech Bubble: Rectangle with Corners Rounded 40">
            <a:extLst>
              <a:ext uri="{FF2B5EF4-FFF2-40B4-BE49-F238E27FC236}">
                <a16:creationId xmlns:a16="http://schemas.microsoft.com/office/drawing/2014/main" id="{2D4CE120-8199-0554-ABED-E6F3B11BFED9}"/>
              </a:ext>
            </a:extLst>
          </p:cNvPr>
          <p:cNvSpPr/>
          <p:nvPr/>
        </p:nvSpPr>
        <p:spPr bwMode="auto">
          <a:xfrm>
            <a:off x="2455217" y="2148126"/>
            <a:ext cx="1981201" cy="442674"/>
          </a:xfrm>
          <a:prstGeom prst="wedgeRoundRectCallout">
            <a:avLst>
              <a:gd name="adj1" fmla="val 14574"/>
              <a:gd name="adj2" fmla="val 191384"/>
              <a:gd name="adj3" fmla="val 16667"/>
            </a:avLst>
          </a:prstGeom>
          <a:solidFill>
            <a:schemeClr val="bg2"/>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Bob</a:t>
            </a:r>
          </a:p>
        </p:txBody>
      </p:sp>
      <p:sp>
        <p:nvSpPr>
          <p:cNvPr id="42" name="Speech Bubble: Rectangle with Corners Rounded 41">
            <a:extLst>
              <a:ext uri="{FF2B5EF4-FFF2-40B4-BE49-F238E27FC236}">
                <a16:creationId xmlns:a16="http://schemas.microsoft.com/office/drawing/2014/main" id="{1C0CD65F-7FCD-06B8-FBFA-E6672CD652A1}"/>
              </a:ext>
            </a:extLst>
          </p:cNvPr>
          <p:cNvSpPr/>
          <p:nvPr/>
        </p:nvSpPr>
        <p:spPr bwMode="auto">
          <a:xfrm>
            <a:off x="208871" y="2260997"/>
            <a:ext cx="2156632" cy="442674"/>
          </a:xfrm>
          <a:prstGeom prst="wedgeRoundRectCallout">
            <a:avLst>
              <a:gd name="adj1" fmla="val -21087"/>
              <a:gd name="adj2" fmla="val 160723"/>
              <a:gd name="adj3" fmla="val 16667"/>
            </a:avLst>
          </a:prstGeom>
          <a:solidFill>
            <a:schemeClr val="bg2"/>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Carol</a:t>
            </a:r>
          </a:p>
        </p:txBody>
      </p:sp>
      <p:sp>
        <p:nvSpPr>
          <p:cNvPr id="43" name="Explosion: 14 Points 42">
            <a:extLst>
              <a:ext uri="{FF2B5EF4-FFF2-40B4-BE49-F238E27FC236}">
                <a16:creationId xmlns:a16="http://schemas.microsoft.com/office/drawing/2014/main" id="{964684A3-FC32-8ACD-C579-BFA7EE7DA987}"/>
              </a:ext>
            </a:extLst>
          </p:cNvPr>
          <p:cNvSpPr/>
          <p:nvPr/>
        </p:nvSpPr>
        <p:spPr>
          <a:xfrm>
            <a:off x="-89636" y="2548532"/>
            <a:ext cx="2340894" cy="899279"/>
          </a:xfrm>
          <a:prstGeom prst="irregularSeal2">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0000"/>
                </a:solidFill>
                <a:latin typeface="Arial" panose="020B0604020202020204" pitchFamily="34" charset="0"/>
                <a:cs typeface="Arial" panose="020B0604020202020204" pitchFamily="34" charset="0"/>
              </a:rPr>
              <a:t>invalid</a:t>
            </a:r>
          </a:p>
        </p:txBody>
      </p:sp>
    </p:spTree>
    <p:extLst>
      <p:ext uri="{BB962C8B-B14F-4D97-AF65-F5344CB8AC3E}">
        <p14:creationId xmlns:p14="http://schemas.microsoft.com/office/powerpoint/2010/main" val="3085042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116A4-B322-96A9-8932-374E43BD445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672A648-0AC5-48C3-23F8-DE9049ABC6BA}"/>
              </a:ext>
            </a:extLst>
          </p:cNvPr>
          <p:cNvSpPr>
            <a:spLocks noGrp="1"/>
          </p:cNvSpPr>
          <p:nvPr>
            <p:ph type="title"/>
          </p:nvPr>
        </p:nvSpPr>
        <p:spPr/>
        <p:txBody>
          <a:bodyPr/>
          <a:lstStyle/>
          <a:p>
            <a:r>
              <a:rPr lang="en-US" dirty="0">
                <a:solidFill>
                  <a:srgbClr val="FFFF00"/>
                </a:solidFill>
              </a:rPr>
              <a:t>Present, Past, Future</a:t>
            </a:r>
          </a:p>
        </p:txBody>
      </p:sp>
      <p:sp>
        <p:nvSpPr>
          <p:cNvPr id="2" name="Slide Number Placeholder 1">
            <a:extLst>
              <a:ext uri="{FF2B5EF4-FFF2-40B4-BE49-F238E27FC236}">
                <a16:creationId xmlns:a16="http://schemas.microsoft.com/office/drawing/2014/main" id="{CFAEDECD-5472-151B-89A8-31551862C47D}"/>
              </a:ext>
            </a:extLst>
          </p:cNvPr>
          <p:cNvSpPr>
            <a:spLocks noGrp="1"/>
          </p:cNvSpPr>
          <p:nvPr>
            <p:ph type="sldNum" sz="quarter" idx="11"/>
          </p:nvPr>
        </p:nvSpPr>
        <p:spPr/>
        <p:txBody>
          <a:bodyPr/>
          <a:lstStyle/>
          <a:p>
            <a:pPr>
              <a:defRPr/>
            </a:pPr>
            <a:fld id="{FE25F947-77F5-4CA6-8472-B4B2967773ED}" type="slidenum">
              <a:rPr lang="x-none" smtClean="0"/>
              <a:pPr>
                <a:defRPr/>
              </a:pPr>
              <a:t>83</a:t>
            </a:fld>
            <a:endParaRPr lang="en-US" dirty="0"/>
          </a:p>
        </p:txBody>
      </p:sp>
      <p:sp>
        <p:nvSpPr>
          <p:cNvPr id="15" name="Vertical Scroll 25">
            <a:extLst>
              <a:ext uri="{FF2B5EF4-FFF2-40B4-BE49-F238E27FC236}">
                <a16:creationId xmlns:a16="http://schemas.microsoft.com/office/drawing/2014/main" id="{69282050-F6DC-96DA-4374-F8A8999FCEDF}"/>
              </a:ext>
            </a:extLst>
          </p:cNvPr>
          <p:cNvSpPr/>
          <p:nvPr/>
        </p:nvSpPr>
        <p:spPr>
          <a:xfrm>
            <a:off x="6818372" y="3293745"/>
            <a:ext cx="1145304" cy="451485"/>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1800" dirty="0">
              <a:solidFill>
                <a:srgbClr val="FFFF00"/>
              </a:solidFill>
              <a:latin typeface="Calibri" panose="020F0502020204030204" pitchFamily="34" charset="0"/>
              <a:cs typeface="Calibri" panose="020F0502020204030204" pitchFamily="34" charset="0"/>
            </a:endParaRPr>
          </a:p>
        </p:txBody>
      </p:sp>
      <p:sp>
        <p:nvSpPr>
          <p:cNvPr id="16" name="Vertical Scroll 25">
            <a:extLst>
              <a:ext uri="{FF2B5EF4-FFF2-40B4-BE49-F238E27FC236}">
                <a16:creationId xmlns:a16="http://schemas.microsoft.com/office/drawing/2014/main" id="{77CD0E9D-8A06-400B-3F85-1BC5BDA745D7}"/>
              </a:ext>
            </a:extLst>
          </p:cNvPr>
          <p:cNvSpPr/>
          <p:nvPr/>
        </p:nvSpPr>
        <p:spPr>
          <a:xfrm>
            <a:off x="4912235" y="2347068"/>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7" name="Vertical Scroll 25">
            <a:extLst>
              <a:ext uri="{FF2B5EF4-FFF2-40B4-BE49-F238E27FC236}">
                <a16:creationId xmlns:a16="http://schemas.microsoft.com/office/drawing/2014/main" id="{4566A220-08A9-2FE5-E4C0-965433639096}"/>
              </a:ext>
            </a:extLst>
          </p:cNvPr>
          <p:cNvSpPr/>
          <p:nvPr/>
        </p:nvSpPr>
        <p:spPr>
          <a:xfrm>
            <a:off x="4912235" y="374523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8" name="Vertical Scroll 25">
            <a:extLst>
              <a:ext uri="{FF2B5EF4-FFF2-40B4-BE49-F238E27FC236}">
                <a16:creationId xmlns:a16="http://schemas.microsoft.com/office/drawing/2014/main" id="{9E4EFAFF-471B-134A-6CE4-7C1A61CA2577}"/>
              </a:ext>
            </a:extLst>
          </p:cNvPr>
          <p:cNvSpPr/>
          <p:nvPr/>
        </p:nvSpPr>
        <p:spPr>
          <a:xfrm>
            <a:off x="4912235" y="514339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9" name="Vertical Scroll 25">
            <a:extLst>
              <a:ext uri="{FF2B5EF4-FFF2-40B4-BE49-F238E27FC236}">
                <a16:creationId xmlns:a16="http://schemas.microsoft.com/office/drawing/2014/main" id="{3929BD0F-9D7F-1669-73BF-C256CBF32565}"/>
              </a:ext>
            </a:extLst>
          </p:cNvPr>
          <p:cNvSpPr/>
          <p:nvPr/>
        </p:nvSpPr>
        <p:spPr>
          <a:xfrm>
            <a:off x="3297250" y="417143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EBA28E13-A01D-B060-829A-1354F3B34084}"/>
              </a:ext>
            </a:extLst>
          </p:cNvPr>
          <p:cNvSpPr/>
          <p:nvPr/>
        </p:nvSpPr>
        <p:spPr>
          <a:xfrm>
            <a:off x="1163265" y="507294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2" name="Vertical Scroll 25">
            <a:extLst>
              <a:ext uri="{FF2B5EF4-FFF2-40B4-BE49-F238E27FC236}">
                <a16:creationId xmlns:a16="http://schemas.microsoft.com/office/drawing/2014/main" id="{6056630F-E205-4A09-BC6C-EDB2E2A61572}"/>
              </a:ext>
            </a:extLst>
          </p:cNvPr>
          <p:cNvSpPr/>
          <p:nvPr/>
        </p:nvSpPr>
        <p:spPr>
          <a:xfrm>
            <a:off x="1163265" y="406599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3" name="Vertical Scroll 25">
            <a:extLst>
              <a:ext uri="{FF2B5EF4-FFF2-40B4-BE49-F238E27FC236}">
                <a16:creationId xmlns:a16="http://schemas.microsoft.com/office/drawing/2014/main" id="{D9F0BD3F-AD47-1254-BF98-A0FBADF6E648}"/>
              </a:ext>
            </a:extLst>
          </p:cNvPr>
          <p:cNvSpPr/>
          <p:nvPr/>
        </p:nvSpPr>
        <p:spPr>
          <a:xfrm>
            <a:off x="1163265" y="305905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4" name="Vertical Scroll 25">
            <a:extLst>
              <a:ext uri="{FF2B5EF4-FFF2-40B4-BE49-F238E27FC236}">
                <a16:creationId xmlns:a16="http://schemas.microsoft.com/office/drawing/2014/main" id="{1876E2F2-74A3-1854-80AD-ADF375F7212D}"/>
              </a:ext>
            </a:extLst>
          </p:cNvPr>
          <p:cNvSpPr/>
          <p:nvPr/>
        </p:nvSpPr>
        <p:spPr>
          <a:xfrm>
            <a:off x="1163265" y="205210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cxnSp>
        <p:nvCxnSpPr>
          <p:cNvPr id="25" name="Straight Arrow Connector 24">
            <a:extLst>
              <a:ext uri="{FF2B5EF4-FFF2-40B4-BE49-F238E27FC236}">
                <a16:creationId xmlns:a16="http://schemas.microsoft.com/office/drawing/2014/main" id="{E9867D4A-5ABE-8E9C-76E4-39EF622FCD02}"/>
              </a:ext>
            </a:extLst>
          </p:cNvPr>
          <p:cNvCxnSpPr>
            <a:cxnSpLocks/>
            <a:stCxn id="16" idx="3"/>
            <a:endCxn id="15" idx="1"/>
          </p:cNvCxnSpPr>
          <p:nvPr/>
        </p:nvCxnSpPr>
        <p:spPr bwMode="auto">
          <a:xfrm>
            <a:off x="5977589" y="2666870"/>
            <a:ext cx="897219" cy="8526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5D53AA87-B309-9C3E-D567-44F206419F37}"/>
              </a:ext>
            </a:extLst>
          </p:cNvPr>
          <p:cNvCxnSpPr>
            <a:cxnSpLocks/>
            <a:stCxn id="17" idx="3"/>
            <a:endCxn id="15" idx="1"/>
          </p:cNvCxnSpPr>
          <p:nvPr/>
        </p:nvCxnSpPr>
        <p:spPr bwMode="auto">
          <a:xfrm flipV="1">
            <a:off x="5977589" y="3519488"/>
            <a:ext cx="897219" cy="54554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27034013-0041-2F8D-E99A-01FC2DD6F8D9}"/>
              </a:ext>
            </a:extLst>
          </p:cNvPr>
          <p:cNvCxnSpPr>
            <a:cxnSpLocks/>
            <a:stCxn id="18" idx="3"/>
            <a:endCxn id="15" idx="1"/>
          </p:cNvCxnSpPr>
          <p:nvPr/>
        </p:nvCxnSpPr>
        <p:spPr bwMode="auto">
          <a:xfrm flipV="1">
            <a:off x="5977589" y="3519488"/>
            <a:ext cx="897219"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010A2FF4-40ED-5AF7-6BF4-88C56332337E}"/>
              </a:ext>
            </a:extLst>
          </p:cNvPr>
          <p:cNvCxnSpPr>
            <a:cxnSpLocks/>
            <a:stCxn id="47" idx="3"/>
            <a:endCxn id="18"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6B2B9006-B5BF-5F04-8430-2B212001D4DB}"/>
              </a:ext>
            </a:extLst>
          </p:cNvPr>
          <p:cNvCxnSpPr>
            <a:cxnSpLocks/>
            <a:stCxn id="19" idx="3"/>
            <a:endCxn id="17" idx="1"/>
          </p:cNvCxnSpPr>
          <p:nvPr/>
        </p:nvCxnSpPr>
        <p:spPr bwMode="auto">
          <a:xfrm flipV="1">
            <a:off x="4362604" y="4065032"/>
            <a:ext cx="629582"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3A8F0136-EF4C-B0ED-39E1-2AD98C26D31B}"/>
              </a:ext>
            </a:extLst>
          </p:cNvPr>
          <p:cNvCxnSpPr>
            <a:cxnSpLocks/>
            <a:endCxn id="16" idx="1"/>
          </p:cNvCxnSpPr>
          <p:nvPr/>
        </p:nvCxnSpPr>
        <p:spPr bwMode="auto">
          <a:xfrm flipV="1">
            <a:off x="4362604" y="2666870"/>
            <a:ext cx="629582" cy="5912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1B6AE70D-4AEF-858A-D6F4-3DE589685C0E}"/>
              </a:ext>
            </a:extLst>
          </p:cNvPr>
          <p:cNvCxnSpPr>
            <a:cxnSpLocks/>
            <a:stCxn id="48" idx="3"/>
            <a:endCxn id="16" idx="1"/>
          </p:cNvCxnSpPr>
          <p:nvPr/>
        </p:nvCxnSpPr>
        <p:spPr bwMode="auto">
          <a:xfrm>
            <a:off x="4362604" y="2025078"/>
            <a:ext cx="629582"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1926D421-CA56-2BC3-9354-D8A737227F8D}"/>
              </a:ext>
            </a:extLst>
          </p:cNvPr>
          <p:cNvCxnSpPr>
            <a:cxnSpLocks/>
            <a:stCxn id="24" idx="3"/>
            <a:endCxn id="48" idx="1"/>
          </p:cNvCxnSpPr>
          <p:nvPr/>
        </p:nvCxnSpPr>
        <p:spPr bwMode="auto">
          <a:xfrm flipV="1">
            <a:off x="2247430" y="2025078"/>
            <a:ext cx="1129771"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8E6A5726-479B-ED1D-FBC6-CECACED983AD}"/>
              </a:ext>
            </a:extLst>
          </p:cNvPr>
          <p:cNvCxnSpPr>
            <a:cxnSpLocks/>
            <a:stCxn id="23" idx="3"/>
          </p:cNvCxnSpPr>
          <p:nvPr/>
        </p:nvCxnSpPr>
        <p:spPr bwMode="auto">
          <a:xfrm flipV="1">
            <a:off x="2247430" y="3258156"/>
            <a:ext cx="1129771" cy="4545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7446419F-105C-2FCD-4435-02460476363D}"/>
              </a:ext>
            </a:extLst>
          </p:cNvPr>
          <p:cNvCxnSpPr>
            <a:cxnSpLocks/>
            <a:stCxn id="22" idx="3"/>
          </p:cNvCxnSpPr>
          <p:nvPr/>
        </p:nvCxnSpPr>
        <p:spPr bwMode="auto">
          <a:xfrm flipV="1">
            <a:off x="2247430" y="3258156"/>
            <a:ext cx="1120492" cy="1052398"/>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25E7C6EE-76EA-5576-6AB8-F7CFCAC0BAA2}"/>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1A3B0EDC-16BF-E5E8-0B19-6D495685C33A}"/>
              </a:ext>
            </a:extLst>
          </p:cNvPr>
          <p:cNvCxnSpPr>
            <a:cxnSpLocks/>
            <a:stCxn id="24" idx="3"/>
          </p:cNvCxnSpPr>
          <p:nvPr/>
        </p:nvCxnSpPr>
        <p:spPr bwMode="auto">
          <a:xfrm>
            <a:off x="2247430" y="2296664"/>
            <a:ext cx="1129771" cy="961492"/>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5DF4699E-D596-4157-BF6D-23982CAA2B7A}"/>
              </a:ext>
            </a:extLst>
          </p:cNvPr>
          <p:cNvCxnSpPr>
            <a:cxnSpLocks/>
            <a:stCxn id="24" idx="3"/>
          </p:cNvCxnSpPr>
          <p:nvPr/>
        </p:nvCxnSpPr>
        <p:spPr bwMode="auto">
          <a:xfrm>
            <a:off x="2247430" y="2296664"/>
            <a:ext cx="1162556" cy="227474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C23DB718-91D6-2125-4A92-835E5D576064}"/>
              </a:ext>
            </a:extLst>
          </p:cNvPr>
          <p:cNvCxnSpPr>
            <a:cxnSpLocks/>
            <a:stCxn id="48" idx="3"/>
            <a:endCxn id="17" idx="1"/>
          </p:cNvCxnSpPr>
          <p:nvPr/>
        </p:nvCxnSpPr>
        <p:spPr bwMode="auto">
          <a:xfrm>
            <a:off x="4362604" y="2025078"/>
            <a:ext cx="629582"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8EBB3F72-A714-7145-952D-50FE0AAC9C66}"/>
              </a:ext>
            </a:extLst>
          </p:cNvPr>
          <p:cNvCxnSpPr>
            <a:cxnSpLocks/>
            <a:stCxn id="23" idx="3"/>
            <a:endCxn id="48" idx="1"/>
          </p:cNvCxnSpPr>
          <p:nvPr/>
        </p:nvCxnSpPr>
        <p:spPr bwMode="auto">
          <a:xfrm flipV="1">
            <a:off x="2247430" y="2025078"/>
            <a:ext cx="1129771" cy="127853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B6EB0BF5-5123-1CE1-AD4C-2C07D9A34D54}"/>
              </a:ext>
            </a:extLst>
          </p:cNvPr>
          <p:cNvCxnSpPr>
            <a:cxnSpLocks/>
            <a:stCxn id="23" idx="3"/>
          </p:cNvCxnSpPr>
          <p:nvPr/>
        </p:nvCxnSpPr>
        <p:spPr bwMode="auto">
          <a:xfrm>
            <a:off x="2247430" y="3303609"/>
            <a:ext cx="1100768" cy="139447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606E2A51-DB30-FE46-044E-5FC5C33E0D6A}"/>
              </a:ext>
            </a:extLst>
          </p:cNvPr>
          <p:cNvCxnSpPr>
            <a:cxnSpLocks/>
            <a:stCxn id="22" idx="3"/>
            <a:endCxn id="47" idx="1"/>
          </p:cNvCxnSpPr>
          <p:nvPr/>
        </p:nvCxnSpPr>
        <p:spPr bwMode="auto">
          <a:xfrm>
            <a:off x="2247430" y="4310554"/>
            <a:ext cx="1129771" cy="141375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5BD086F3-6A8C-D8B7-BB0B-CA1C77841F5F}"/>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74FA9810-7A55-108D-2701-56CC6A66EE48}"/>
              </a:ext>
            </a:extLst>
          </p:cNvPr>
          <p:cNvCxnSpPr>
            <a:cxnSpLocks/>
            <a:stCxn id="47" idx="3"/>
            <a:endCxn id="17" idx="1"/>
          </p:cNvCxnSpPr>
          <p:nvPr/>
        </p:nvCxnSpPr>
        <p:spPr bwMode="auto">
          <a:xfrm flipV="1">
            <a:off x="4362604" y="4065032"/>
            <a:ext cx="629582" cy="165928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43EDE055-BFB1-44CD-FDAD-5286BCC7893F}"/>
              </a:ext>
            </a:extLst>
          </p:cNvPr>
          <p:cNvCxnSpPr>
            <a:cxnSpLocks/>
            <a:stCxn id="19" idx="3"/>
            <a:endCxn id="18" idx="1"/>
          </p:cNvCxnSpPr>
          <p:nvPr/>
        </p:nvCxnSpPr>
        <p:spPr bwMode="auto">
          <a:xfrm>
            <a:off x="4362604" y="4491234"/>
            <a:ext cx="629582" cy="97196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EA782C96-4406-7E17-E5E5-6EEC48B5BC91}"/>
              </a:ext>
            </a:extLst>
          </p:cNvPr>
          <p:cNvCxnSpPr>
            <a:cxnSpLocks/>
            <a:stCxn id="21" idx="3"/>
          </p:cNvCxnSpPr>
          <p:nvPr/>
        </p:nvCxnSpPr>
        <p:spPr bwMode="auto">
          <a:xfrm flipV="1">
            <a:off x="2247430" y="3258156"/>
            <a:ext cx="1129771" cy="205934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72EB90FC-939F-F723-D1C3-7A9D8524CD6C}"/>
              </a:ext>
            </a:extLst>
          </p:cNvPr>
          <p:cNvCxnSpPr>
            <a:cxnSpLocks/>
            <a:endCxn id="17" idx="1"/>
          </p:cNvCxnSpPr>
          <p:nvPr/>
        </p:nvCxnSpPr>
        <p:spPr bwMode="auto">
          <a:xfrm>
            <a:off x="4362604" y="3258156"/>
            <a:ext cx="629582" cy="80687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47" name="Vertical Scroll 25">
            <a:extLst>
              <a:ext uri="{FF2B5EF4-FFF2-40B4-BE49-F238E27FC236}">
                <a16:creationId xmlns:a16="http://schemas.microsoft.com/office/drawing/2014/main" id="{5335D269-5C9A-4910-2E81-5F22ABCE37C7}"/>
              </a:ext>
            </a:extLst>
          </p:cNvPr>
          <p:cNvSpPr/>
          <p:nvPr/>
        </p:nvSpPr>
        <p:spPr>
          <a:xfrm>
            <a:off x="3297250" y="540451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8" name="Vertical Scroll 25">
            <a:extLst>
              <a:ext uri="{FF2B5EF4-FFF2-40B4-BE49-F238E27FC236}">
                <a16:creationId xmlns:a16="http://schemas.microsoft.com/office/drawing/2014/main" id="{5A167237-C66E-71C4-CA0C-3E57BFBD6B6C}"/>
              </a:ext>
            </a:extLst>
          </p:cNvPr>
          <p:cNvSpPr/>
          <p:nvPr/>
        </p:nvSpPr>
        <p:spPr>
          <a:xfrm>
            <a:off x="3297250" y="1705276"/>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2" name="TextBox 3">
            <a:extLst>
              <a:ext uri="{FF2B5EF4-FFF2-40B4-BE49-F238E27FC236}">
                <a16:creationId xmlns:a16="http://schemas.microsoft.com/office/drawing/2014/main" id="{2F309C3D-6DF0-83FD-1DFF-3C9937E8AB32}"/>
              </a:ext>
            </a:extLst>
          </p:cNvPr>
          <p:cNvSpPr txBox="1"/>
          <p:nvPr/>
        </p:nvSpPr>
        <p:spPr bwMode="auto">
          <a:xfrm>
            <a:off x="608462" y="1175097"/>
            <a:ext cx="2105063"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Future cone</a:t>
            </a:r>
            <a:endParaRPr lang="en-US" sz="2800" dirty="0">
              <a:solidFill>
                <a:srgbClr val="FFFF00"/>
              </a:solidFill>
              <a:latin typeface="Arial" panose="020B0604020202020204" pitchFamily="34" charset="0"/>
              <a:cs typeface="Arial" panose="020B0604020202020204" pitchFamily="34" charset="0"/>
            </a:endParaRPr>
          </a:p>
        </p:txBody>
      </p:sp>
      <p:sp>
        <p:nvSpPr>
          <p:cNvPr id="53" name="Vertical Scroll 25">
            <a:extLst>
              <a:ext uri="{FF2B5EF4-FFF2-40B4-BE49-F238E27FC236}">
                <a16:creationId xmlns:a16="http://schemas.microsoft.com/office/drawing/2014/main" id="{DF8F0E81-53E0-40B6-F204-C1EEA04FC49C}"/>
              </a:ext>
            </a:extLst>
          </p:cNvPr>
          <p:cNvSpPr/>
          <p:nvPr/>
        </p:nvSpPr>
        <p:spPr>
          <a:xfrm>
            <a:off x="3297250" y="3013601"/>
            <a:ext cx="1145304" cy="489109"/>
          </a:xfrm>
          <a:prstGeom prst="verticalScroll">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chemeClr val="bg1"/>
                </a:solidFill>
                <a:latin typeface="Arial" panose="020B0604020202020204" pitchFamily="34" charset="0"/>
                <a:cs typeface="Arial" panose="020B0604020202020204" pitchFamily="34" charset="0"/>
              </a:rPr>
              <a:t>block</a:t>
            </a:r>
          </a:p>
        </p:txBody>
      </p:sp>
    </p:spTree>
    <p:extLst>
      <p:ext uri="{BB962C8B-B14F-4D97-AF65-F5344CB8AC3E}">
        <p14:creationId xmlns:p14="http://schemas.microsoft.com/office/powerpoint/2010/main" val="1968018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44874-70A2-C038-29D2-2AE642316E6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3B9A3CF-02E9-F5E6-9E67-4C817C2F7A6B}"/>
              </a:ext>
            </a:extLst>
          </p:cNvPr>
          <p:cNvSpPr>
            <a:spLocks noGrp="1"/>
          </p:cNvSpPr>
          <p:nvPr>
            <p:ph type="title"/>
          </p:nvPr>
        </p:nvSpPr>
        <p:spPr/>
        <p:txBody>
          <a:bodyPr/>
          <a:lstStyle/>
          <a:p>
            <a:r>
              <a:rPr lang="en-US" dirty="0">
                <a:solidFill>
                  <a:srgbClr val="FFFF00"/>
                </a:solidFill>
              </a:rPr>
              <a:t>Present, Past, Future</a:t>
            </a:r>
          </a:p>
        </p:txBody>
      </p:sp>
      <p:sp>
        <p:nvSpPr>
          <p:cNvPr id="2" name="Slide Number Placeholder 1">
            <a:extLst>
              <a:ext uri="{FF2B5EF4-FFF2-40B4-BE49-F238E27FC236}">
                <a16:creationId xmlns:a16="http://schemas.microsoft.com/office/drawing/2014/main" id="{72E23479-1454-1E9C-CBC1-C2ADDAFB60D6}"/>
              </a:ext>
            </a:extLst>
          </p:cNvPr>
          <p:cNvSpPr>
            <a:spLocks noGrp="1"/>
          </p:cNvSpPr>
          <p:nvPr>
            <p:ph type="sldNum" sz="quarter" idx="11"/>
          </p:nvPr>
        </p:nvSpPr>
        <p:spPr/>
        <p:txBody>
          <a:bodyPr/>
          <a:lstStyle/>
          <a:p>
            <a:pPr>
              <a:defRPr/>
            </a:pPr>
            <a:fld id="{FE25F947-77F5-4CA6-8472-B4B2967773ED}" type="slidenum">
              <a:rPr lang="x-none" smtClean="0"/>
              <a:pPr>
                <a:defRPr/>
              </a:pPr>
              <a:t>84</a:t>
            </a:fld>
            <a:endParaRPr lang="en-US" dirty="0"/>
          </a:p>
        </p:txBody>
      </p:sp>
      <p:sp>
        <p:nvSpPr>
          <p:cNvPr id="15" name="Vertical Scroll 25">
            <a:extLst>
              <a:ext uri="{FF2B5EF4-FFF2-40B4-BE49-F238E27FC236}">
                <a16:creationId xmlns:a16="http://schemas.microsoft.com/office/drawing/2014/main" id="{25CFF9AB-FCFB-EB24-5DDD-C8571E8BD2C8}"/>
              </a:ext>
            </a:extLst>
          </p:cNvPr>
          <p:cNvSpPr/>
          <p:nvPr/>
        </p:nvSpPr>
        <p:spPr>
          <a:xfrm>
            <a:off x="6818372" y="3274933"/>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6" name="Vertical Scroll 25">
            <a:extLst>
              <a:ext uri="{FF2B5EF4-FFF2-40B4-BE49-F238E27FC236}">
                <a16:creationId xmlns:a16="http://schemas.microsoft.com/office/drawing/2014/main" id="{8DEF334D-AD11-90DB-7A43-A17F6C8B82D6}"/>
              </a:ext>
            </a:extLst>
          </p:cNvPr>
          <p:cNvSpPr/>
          <p:nvPr/>
        </p:nvSpPr>
        <p:spPr>
          <a:xfrm>
            <a:off x="4912235" y="2422315"/>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7" name="Vertical Scroll 25">
            <a:extLst>
              <a:ext uri="{FF2B5EF4-FFF2-40B4-BE49-F238E27FC236}">
                <a16:creationId xmlns:a16="http://schemas.microsoft.com/office/drawing/2014/main" id="{1ED6FA68-C3E6-F1C1-5717-FEF766E48523}"/>
              </a:ext>
            </a:extLst>
          </p:cNvPr>
          <p:cNvSpPr/>
          <p:nvPr/>
        </p:nvSpPr>
        <p:spPr>
          <a:xfrm>
            <a:off x="4912235" y="3820477"/>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8" name="Vertical Scroll 25">
            <a:extLst>
              <a:ext uri="{FF2B5EF4-FFF2-40B4-BE49-F238E27FC236}">
                <a16:creationId xmlns:a16="http://schemas.microsoft.com/office/drawing/2014/main" id="{67551F33-FDB5-3212-5C85-109F4F321E8A}"/>
              </a:ext>
            </a:extLst>
          </p:cNvPr>
          <p:cNvSpPr/>
          <p:nvPr/>
        </p:nvSpPr>
        <p:spPr>
          <a:xfrm>
            <a:off x="4912235" y="514339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9" name="Vertical Scroll 25">
            <a:extLst>
              <a:ext uri="{FF2B5EF4-FFF2-40B4-BE49-F238E27FC236}">
                <a16:creationId xmlns:a16="http://schemas.microsoft.com/office/drawing/2014/main" id="{211D5408-9EDB-61DF-2009-6F3994AE9217}"/>
              </a:ext>
            </a:extLst>
          </p:cNvPr>
          <p:cNvSpPr/>
          <p:nvPr/>
        </p:nvSpPr>
        <p:spPr>
          <a:xfrm>
            <a:off x="3297250" y="4171432"/>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1" name="Vertical Scroll 25">
            <a:extLst>
              <a:ext uri="{FF2B5EF4-FFF2-40B4-BE49-F238E27FC236}">
                <a16:creationId xmlns:a16="http://schemas.microsoft.com/office/drawing/2014/main" id="{26E286B8-A71F-0CAC-C929-F5B32741D204}"/>
              </a:ext>
            </a:extLst>
          </p:cNvPr>
          <p:cNvSpPr/>
          <p:nvPr/>
        </p:nvSpPr>
        <p:spPr>
          <a:xfrm>
            <a:off x="1163265" y="507294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2" name="Vertical Scroll 25">
            <a:extLst>
              <a:ext uri="{FF2B5EF4-FFF2-40B4-BE49-F238E27FC236}">
                <a16:creationId xmlns:a16="http://schemas.microsoft.com/office/drawing/2014/main" id="{ECD24368-A317-11F8-AE53-4A5B1428FEE6}"/>
              </a:ext>
            </a:extLst>
          </p:cNvPr>
          <p:cNvSpPr/>
          <p:nvPr/>
        </p:nvSpPr>
        <p:spPr>
          <a:xfrm>
            <a:off x="1163265" y="406599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3" name="Vertical Scroll 25">
            <a:extLst>
              <a:ext uri="{FF2B5EF4-FFF2-40B4-BE49-F238E27FC236}">
                <a16:creationId xmlns:a16="http://schemas.microsoft.com/office/drawing/2014/main" id="{AB082AC9-0C6B-586A-C9C2-6FD6EAAB6D49}"/>
              </a:ext>
            </a:extLst>
          </p:cNvPr>
          <p:cNvSpPr/>
          <p:nvPr/>
        </p:nvSpPr>
        <p:spPr>
          <a:xfrm>
            <a:off x="1163265" y="305905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4" name="Vertical Scroll 25">
            <a:extLst>
              <a:ext uri="{FF2B5EF4-FFF2-40B4-BE49-F238E27FC236}">
                <a16:creationId xmlns:a16="http://schemas.microsoft.com/office/drawing/2014/main" id="{B26A2846-4DE9-BE5A-1A39-8BCD1B5A779D}"/>
              </a:ext>
            </a:extLst>
          </p:cNvPr>
          <p:cNvSpPr/>
          <p:nvPr/>
        </p:nvSpPr>
        <p:spPr>
          <a:xfrm>
            <a:off x="1163265" y="205210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cxnSp>
        <p:nvCxnSpPr>
          <p:cNvPr id="25" name="Straight Arrow Connector 24">
            <a:extLst>
              <a:ext uri="{FF2B5EF4-FFF2-40B4-BE49-F238E27FC236}">
                <a16:creationId xmlns:a16="http://schemas.microsoft.com/office/drawing/2014/main" id="{DDCA7B1A-AF64-45B8-BE12-8C4EB25F3D0F}"/>
              </a:ext>
            </a:extLst>
          </p:cNvPr>
          <p:cNvCxnSpPr>
            <a:cxnSpLocks/>
            <a:stCxn id="16" idx="3"/>
            <a:endCxn id="15" idx="1"/>
          </p:cNvCxnSpPr>
          <p:nvPr/>
        </p:nvCxnSpPr>
        <p:spPr bwMode="auto">
          <a:xfrm>
            <a:off x="5996400" y="2666870"/>
            <a:ext cx="883111" cy="85261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69D01C1E-FD8C-7CC3-18A2-05C12EC07EE3}"/>
              </a:ext>
            </a:extLst>
          </p:cNvPr>
          <p:cNvCxnSpPr>
            <a:cxnSpLocks/>
            <a:stCxn id="17" idx="3"/>
            <a:endCxn id="15" idx="1"/>
          </p:cNvCxnSpPr>
          <p:nvPr/>
        </p:nvCxnSpPr>
        <p:spPr bwMode="auto">
          <a:xfrm flipV="1">
            <a:off x="5996400" y="3519488"/>
            <a:ext cx="883111" cy="545544"/>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5778349C-78E2-38DA-741A-3746DA6C1439}"/>
              </a:ext>
            </a:extLst>
          </p:cNvPr>
          <p:cNvCxnSpPr>
            <a:cxnSpLocks/>
            <a:stCxn id="18" idx="3"/>
            <a:endCxn id="15" idx="1"/>
          </p:cNvCxnSpPr>
          <p:nvPr/>
        </p:nvCxnSpPr>
        <p:spPr bwMode="auto">
          <a:xfrm flipV="1">
            <a:off x="5977589" y="3519488"/>
            <a:ext cx="901922"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0BD655FA-CB9D-3F87-58B8-9A89B770C9FF}"/>
              </a:ext>
            </a:extLst>
          </p:cNvPr>
          <p:cNvCxnSpPr>
            <a:cxnSpLocks/>
            <a:stCxn id="47" idx="3"/>
            <a:endCxn id="18"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19B38022-B07E-5796-1D5D-03FB416F9034}"/>
              </a:ext>
            </a:extLst>
          </p:cNvPr>
          <p:cNvCxnSpPr>
            <a:cxnSpLocks/>
            <a:stCxn id="19" idx="3"/>
            <a:endCxn id="17" idx="1"/>
          </p:cNvCxnSpPr>
          <p:nvPr/>
        </p:nvCxnSpPr>
        <p:spPr bwMode="auto">
          <a:xfrm flipV="1">
            <a:off x="4362604" y="4065032"/>
            <a:ext cx="610770"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CD3C37F7-C86E-F27F-389C-C44C3A74712B}"/>
              </a:ext>
            </a:extLst>
          </p:cNvPr>
          <p:cNvCxnSpPr>
            <a:cxnSpLocks/>
            <a:endCxn id="16" idx="1"/>
          </p:cNvCxnSpPr>
          <p:nvPr/>
        </p:nvCxnSpPr>
        <p:spPr bwMode="auto">
          <a:xfrm flipV="1">
            <a:off x="4362604" y="2666870"/>
            <a:ext cx="610770" cy="59128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D92C9B75-266F-D395-698B-6ADE9AFEDFE3}"/>
              </a:ext>
            </a:extLst>
          </p:cNvPr>
          <p:cNvCxnSpPr>
            <a:cxnSpLocks/>
            <a:stCxn id="48" idx="3"/>
            <a:endCxn id="16" idx="1"/>
          </p:cNvCxnSpPr>
          <p:nvPr/>
        </p:nvCxnSpPr>
        <p:spPr bwMode="auto">
          <a:xfrm>
            <a:off x="4362604" y="2025078"/>
            <a:ext cx="610770"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EDD1924D-DCE0-DE5D-3C8B-9563E99A079E}"/>
              </a:ext>
            </a:extLst>
          </p:cNvPr>
          <p:cNvCxnSpPr>
            <a:cxnSpLocks/>
            <a:stCxn id="24" idx="3"/>
            <a:endCxn id="48" idx="1"/>
          </p:cNvCxnSpPr>
          <p:nvPr/>
        </p:nvCxnSpPr>
        <p:spPr bwMode="auto">
          <a:xfrm flipV="1">
            <a:off x="2247430" y="2025078"/>
            <a:ext cx="1129771"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A1F192B2-D0EC-7968-1450-1F416FDF593E}"/>
              </a:ext>
            </a:extLst>
          </p:cNvPr>
          <p:cNvCxnSpPr>
            <a:cxnSpLocks/>
            <a:stCxn id="23" idx="3"/>
          </p:cNvCxnSpPr>
          <p:nvPr/>
        </p:nvCxnSpPr>
        <p:spPr bwMode="auto">
          <a:xfrm flipV="1">
            <a:off x="2247430" y="3258156"/>
            <a:ext cx="1129771" cy="4545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F323993B-6E2A-D041-68AF-29D5AAEEA7F6}"/>
              </a:ext>
            </a:extLst>
          </p:cNvPr>
          <p:cNvCxnSpPr>
            <a:cxnSpLocks/>
            <a:stCxn id="22" idx="3"/>
          </p:cNvCxnSpPr>
          <p:nvPr/>
        </p:nvCxnSpPr>
        <p:spPr bwMode="auto">
          <a:xfrm flipV="1">
            <a:off x="2247430" y="3258156"/>
            <a:ext cx="1120492" cy="1052398"/>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11CF695C-A31A-5467-72C3-05FAE6E4B061}"/>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74ABA69A-EC89-2C5C-6AF1-C9D2876EFF20}"/>
              </a:ext>
            </a:extLst>
          </p:cNvPr>
          <p:cNvCxnSpPr>
            <a:cxnSpLocks/>
            <a:stCxn id="24" idx="3"/>
          </p:cNvCxnSpPr>
          <p:nvPr/>
        </p:nvCxnSpPr>
        <p:spPr bwMode="auto">
          <a:xfrm>
            <a:off x="2247430" y="2296664"/>
            <a:ext cx="1129771" cy="961492"/>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563D115-7BC3-D7BC-1BCC-EB1A42A5CE0C}"/>
              </a:ext>
            </a:extLst>
          </p:cNvPr>
          <p:cNvCxnSpPr>
            <a:cxnSpLocks/>
            <a:stCxn id="24" idx="3"/>
          </p:cNvCxnSpPr>
          <p:nvPr/>
        </p:nvCxnSpPr>
        <p:spPr bwMode="auto">
          <a:xfrm>
            <a:off x="2247430" y="2296664"/>
            <a:ext cx="1162556" cy="227474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01A2E9B7-3538-0030-EC80-02C3D58E007C}"/>
              </a:ext>
            </a:extLst>
          </p:cNvPr>
          <p:cNvCxnSpPr>
            <a:cxnSpLocks/>
            <a:stCxn id="48" idx="3"/>
            <a:endCxn id="17" idx="1"/>
          </p:cNvCxnSpPr>
          <p:nvPr/>
        </p:nvCxnSpPr>
        <p:spPr bwMode="auto">
          <a:xfrm>
            <a:off x="4362604" y="2025078"/>
            <a:ext cx="610770"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E7789260-5FD2-107F-806A-BDC1E05BB21E}"/>
              </a:ext>
            </a:extLst>
          </p:cNvPr>
          <p:cNvCxnSpPr>
            <a:cxnSpLocks/>
            <a:stCxn id="23" idx="3"/>
            <a:endCxn id="48" idx="1"/>
          </p:cNvCxnSpPr>
          <p:nvPr/>
        </p:nvCxnSpPr>
        <p:spPr bwMode="auto">
          <a:xfrm flipV="1">
            <a:off x="2247430" y="2025078"/>
            <a:ext cx="1129771" cy="127853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421759B3-4C9F-EF8D-4F0B-126FE905B44A}"/>
              </a:ext>
            </a:extLst>
          </p:cNvPr>
          <p:cNvCxnSpPr>
            <a:cxnSpLocks/>
            <a:stCxn id="23" idx="3"/>
          </p:cNvCxnSpPr>
          <p:nvPr/>
        </p:nvCxnSpPr>
        <p:spPr bwMode="auto">
          <a:xfrm>
            <a:off x="2247430" y="3303609"/>
            <a:ext cx="1100768" cy="139447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F8F64B23-35B3-7170-3225-C8891B8DFE16}"/>
              </a:ext>
            </a:extLst>
          </p:cNvPr>
          <p:cNvCxnSpPr>
            <a:cxnSpLocks/>
            <a:stCxn id="22" idx="3"/>
            <a:endCxn id="47" idx="1"/>
          </p:cNvCxnSpPr>
          <p:nvPr/>
        </p:nvCxnSpPr>
        <p:spPr bwMode="auto">
          <a:xfrm>
            <a:off x="2247430" y="4310554"/>
            <a:ext cx="1129771" cy="141375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694E24E6-FA47-93E9-C67B-56F6E09DA4BC}"/>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52B25DF9-EB5E-C639-18A4-C1A68B462A79}"/>
              </a:ext>
            </a:extLst>
          </p:cNvPr>
          <p:cNvCxnSpPr>
            <a:cxnSpLocks/>
            <a:stCxn id="47" idx="3"/>
            <a:endCxn id="17" idx="1"/>
          </p:cNvCxnSpPr>
          <p:nvPr/>
        </p:nvCxnSpPr>
        <p:spPr bwMode="auto">
          <a:xfrm flipV="1">
            <a:off x="4362604" y="4065032"/>
            <a:ext cx="610770" cy="165928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6278EF25-E524-46FC-2CC3-F2B539D17A87}"/>
              </a:ext>
            </a:extLst>
          </p:cNvPr>
          <p:cNvCxnSpPr>
            <a:cxnSpLocks/>
            <a:stCxn id="19" idx="3"/>
            <a:endCxn id="18" idx="1"/>
          </p:cNvCxnSpPr>
          <p:nvPr/>
        </p:nvCxnSpPr>
        <p:spPr bwMode="auto">
          <a:xfrm>
            <a:off x="4362604" y="4491234"/>
            <a:ext cx="629582" cy="97196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1852F897-322C-150A-83BE-84769C51F3AF}"/>
              </a:ext>
            </a:extLst>
          </p:cNvPr>
          <p:cNvCxnSpPr>
            <a:cxnSpLocks/>
            <a:stCxn id="21" idx="3"/>
          </p:cNvCxnSpPr>
          <p:nvPr/>
        </p:nvCxnSpPr>
        <p:spPr bwMode="auto">
          <a:xfrm flipV="1">
            <a:off x="2247430" y="3258156"/>
            <a:ext cx="1129771" cy="205934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9B4AB1AD-2953-8525-C7B5-99B9B30F0C0A}"/>
              </a:ext>
            </a:extLst>
          </p:cNvPr>
          <p:cNvCxnSpPr>
            <a:cxnSpLocks/>
            <a:endCxn id="17" idx="1"/>
          </p:cNvCxnSpPr>
          <p:nvPr/>
        </p:nvCxnSpPr>
        <p:spPr bwMode="auto">
          <a:xfrm>
            <a:off x="4362604" y="3258156"/>
            <a:ext cx="610770" cy="80687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sp>
        <p:nvSpPr>
          <p:cNvPr id="47" name="Vertical Scroll 25">
            <a:extLst>
              <a:ext uri="{FF2B5EF4-FFF2-40B4-BE49-F238E27FC236}">
                <a16:creationId xmlns:a16="http://schemas.microsoft.com/office/drawing/2014/main" id="{F880E198-2E1C-2776-24DD-4DA436DE87EC}"/>
              </a:ext>
            </a:extLst>
          </p:cNvPr>
          <p:cNvSpPr/>
          <p:nvPr/>
        </p:nvSpPr>
        <p:spPr>
          <a:xfrm>
            <a:off x="3297250" y="540451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8" name="Vertical Scroll 25">
            <a:extLst>
              <a:ext uri="{FF2B5EF4-FFF2-40B4-BE49-F238E27FC236}">
                <a16:creationId xmlns:a16="http://schemas.microsoft.com/office/drawing/2014/main" id="{23D1F1FD-4880-9FD3-ED7A-1075CE1CA53B}"/>
              </a:ext>
            </a:extLst>
          </p:cNvPr>
          <p:cNvSpPr/>
          <p:nvPr/>
        </p:nvSpPr>
        <p:spPr>
          <a:xfrm>
            <a:off x="3297250" y="1705276"/>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 name="TextBox 3">
            <a:extLst>
              <a:ext uri="{FF2B5EF4-FFF2-40B4-BE49-F238E27FC236}">
                <a16:creationId xmlns:a16="http://schemas.microsoft.com/office/drawing/2014/main" id="{945AFFBE-9A6E-AE48-65D4-D18C97882B13}"/>
              </a:ext>
            </a:extLst>
          </p:cNvPr>
          <p:cNvSpPr txBox="1"/>
          <p:nvPr/>
        </p:nvSpPr>
        <p:spPr bwMode="auto">
          <a:xfrm>
            <a:off x="608462" y="1175097"/>
            <a:ext cx="2105063"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Future cone</a:t>
            </a:r>
            <a:endParaRPr lang="en-US" sz="2800"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4EB3FE-F25A-91EA-5040-452E234962B6}"/>
              </a:ext>
            </a:extLst>
          </p:cNvPr>
          <p:cNvSpPr txBox="1"/>
          <p:nvPr/>
        </p:nvSpPr>
        <p:spPr bwMode="auto">
          <a:xfrm>
            <a:off x="6553200" y="1175097"/>
            <a:ext cx="178286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Past cone</a:t>
            </a:r>
            <a:endParaRPr lang="en-US" sz="2800" dirty="0">
              <a:solidFill>
                <a:srgbClr val="FFFF00"/>
              </a:solidFill>
              <a:latin typeface="Arial" panose="020B0604020202020204" pitchFamily="34" charset="0"/>
              <a:cs typeface="Arial" panose="020B0604020202020204" pitchFamily="34" charset="0"/>
            </a:endParaRPr>
          </a:p>
        </p:txBody>
      </p:sp>
      <p:sp>
        <p:nvSpPr>
          <p:cNvPr id="5" name="Vertical Scroll 25">
            <a:extLst>
              <a:ext uri="{FF2B5EF4-FFF2-40B4-BE49-F238E27FC236}">
                <a16:creationId xmlns:a16="http://schemas.microsoft.com/office/drawing/2014/main" id="{3E042087-42EE-432D-C6F8-F87AC9A4D389}"/>
              </a:ext>
            </a:extLst>
          </p:cNvPr>
          <p:cNvSpPr/>
          <p:nvPr/>
        </p:nvSpPr>
        <p:spPr>
          <a:xfrm>
            <a:off x="3297250" y="3013601"/>
            <a:ext cx="1145304" cy="489109"/>
          </a:xfrm>
          <a:prstGeom prst="verticalScroll">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chemeClr val="bg1"/>
                </a:solidFill>
                <a:latin typeface="Arial" panose="020B0604020202020204" pitchFamily="34" charset="0"/>
                <a:cs typeface="Arial" panose="020B0604020202020204" pitchFamily="34" charset="0"/>
              </a:rPr>
              <a:t>block</a:t>
            </a:r>
          </a:p>
        </p:txBody>
      </p:sp>
    </p:spTree>
    <p:extLst>
      <p:ext uri="{BB962C8B-B14F-4D97-AF65-F5344CB8AC3E}">
        <p14:creationId xmlns:p14="http://schemas.microsoft.com/office/powerpoint/2010/main" val="22777304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AC4EF-BF6E-C62D-FE59-AD94099590C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9A4B836-2F1D-5218-C1B1-AC5AB6A8FF44}"/>
              </a:ext>
            </a:extLst>
          </p:cNvPr>
          <p:cNvSpPr>
            <a:spLocks noGrp="1"/>
          </p:cNvSpPr>
          <p:nvPr>
            <p:ph type="title"/>
          </p:nvPr>
        </p:nvSpPr>
        <p:spPr/>
        <p:txBody>
          <a:bodyPr/>
          <a:lstStyle/>
          <a:p>
            <a:r>
              <a:rPr lang="en-US" dirty="0">
                <a:solidFill>
                  <a:srgbClr val="FFFF00"/>
                </a:solidFill>
              </a:rPr>
              <a:t>Present, Past, Future</a:t>
            </a:r>
          </a:p>
        </p:txBody>
      </p:sp>
      <p:sp>
        <p:nvSpPr>
          <p:cNvPr id="2" name="Slide Number Placeholder 1">
            <a:extLst>
              <a:ext uri="{FF2B5EF4-FFF2-40B4-BE49-F238E27FC236}">
                <a16:creationId xmlns:a16="http://schemas.microsoft.com/office/drawing/2014/main" id="{4D45B967-C2AD-87C4-07E0-BFAFBD95AC9D}"/>
              </a:ext>
            </a:extLst>
          </p:cNvPr>
          <p:cNvSpPr>
            <a:spLocks noGrp="1"/>
          </p:cNvSpPr>
          <p:nvPr>
            <p:ph type="sldNum" sz="quarter" idx="11"/>
          </p:nvPr>
        </p:nvSpPr>
        <p:spPr/>
        <p:txBody>
          <a:bodyPr/>
          <a:lstStyle/>
          <a:p>
            <a:pPr>
              <a:defRPr/>
            </a:pPr>
            <a:fld id="{FE25F947-77F5-4CA6-8472-B4B2967773ED}" type="slidenum">
              <a:rPr lang="x-none" smtClean="0"/>
              <a:pPr>
                <a:defRPr/>
              </a:pPr>
              <a:t>85</a:t>
            </a:fld>
            <a:endParaRPr lang="en-US" dirty="0"/>
          </a:p>
        </p:txBody>
      </p:sp>
      <p:sp>
        <p:nvSpPr>
          <p:cNvPr id="15" name="Vertical Scroll 25">
            <a:extLst>
              <a:ext uri="{FF2B5EF4-FFF2-40B4-BE49-F238E27FC236}">
                <a16:creationId xmlns:a16="http://schemas.microsoft.com/office/drawing/2014/main" id="{01AF55F3-FC81-6B27-0A89-84A0C6C38D4E}"/>
              </a:ext>
            </a:extLst>
          </p:cNvPr>
          <p:cNvSpPr/>
          <p:nvPr/>
        </p:nvSpPr>
        <p:spPr>
          <a:xfrm>
            <a:off x="6818372" y="3274933"/>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6" name="Vertical Scroll 25">
            <a:extLst>
              <a:ext uri="{FF2B5EF4-FFF2-40B4-BE49-F238E27FC236}">
                <a16:creationId xmlns:a16="http://schemas.microsoft.com/office/drawing/2014/main" id="{7B9821BE-19AD-9E2B-DFC5-1ADDDCFD3B37}"/>
              </a:ext>
            </a:extLst>
          </p:cNvPr>
          <p:cNvSpPr/>
          <p:nvPr/>
        </p:nvSpPr>
        <p:spPr>
          <a:xfrm>
            <a:off x="4912235" y="2422315"/>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7" name="Vertical Scroll 25">
            <a:extLst>
              <a:ext uri="{FF2B5EF4-FFF2-40B4-BE49-F238E27FC236}">
                <a16:creationId xmlns:a16="http://schemas.microsoft.com/office/drawing/2014/main" id="{32546A41-67F1-31C5-959B-EE1BD7B8DB65}"/>
              </a:ext>
            </a:extLst>
          </p:cNvPr>
          <p:cNvSpPr/>
          <p:nvPr/>
        </p:nvSpPr>
        <p:spPr>
          <a:xfrm>
            <a:off x="4912235" y="3820477"/>
            <a:ext cx="1145304" cy="489109"/>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66FF"/>
                </a:solidFill>
                <a:latin typeface="Arial" panose="020B0604020202020204" pitchFamily="34" charset="0"/>
                <a:cs typeface="Arial" panose="020B0604020202020204" pitchFamily="34" charset="0"/>
              </a:rPr>
              <a:t>past</a:t>
            </a:r>
          </a:p>
        </p:txBody>
      </p:sp>
      <p:sp>
        <p:nvSpPr>
          <p:cNvPr id="18" name="Vertical Scroll 25">
            <a:extLst>
              <a:ext uri="{FF2B5EF4-FFF2-40B4-BE49-F238E27FC236}">
                <a16:creationId xmlns:a16="http://schemas.microsoft.com/office/drawing/2014/main" id="{A7981FC2-4A9A-3DF7-0FFF-01222D16F51D}"/>
              </a:ext>
            </a:extLst>
          </p:cNvPr>
          <p:cNvSpPr/>
          <p:nvPr/>
        </p:nvSpPr>
        <p:spPr>
          <a:xfrm>
            <a:off x="4912235" y="5143392"/>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9" name="Vertical Scroll 25">
            <a:extLst>
              <a:ext uri="{FF2B5EF4-FFF2-40B4-BE49-F238E27FC236}">
                <a16:creationId xmlns:a16="http://schemas.microsoft.com/office/drawing/2014/main" id="{D3A1D374-8E10-B240-EEED-74A85D29DF1D}"/>
              </a:ext>
            </a:extLst>
          </p:cNvPr>
          <p:cNvSpPr/>
          <p:nvPr/>
        </p:nvSpPr>
        <p:spPr>
          <a:xfrm>
            <a:off x="3297250" y="4171432"/>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0" name="Vertical Scroll 25">
            <a:extLst>
              <a:ext uri="{FF2B5EF4-FFF2-40B4-BE49-F238E27FC236}">
                <a16:creationId xmlns:a16="http://schemas.microsoft.com/office/drawing/2014/main" id="{D28ADE8C-E6BE-8B77-896A-D96B799FB37C}"/>
              </a:ext>
            </a:extLst>
          </p:cNvPr>
          <p:cNvSpPr/>
          <p:nvPr/>
        </p:nvSpPr>
        <p:spPr>
          <a:xfrm>
            <a:off x="3297250" y="3013601"/>
            <a:ext cx="1145304" cy="489109"/>
          </a:xfrm>
          <a:prstGeom prst="verticalScroll">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chemeClr val="bg1"/>
                </a:solidFill>
                <a:latin typeface="Arial" panose="020B0604020202020204" pitchFamily="34" charset="0"/>
                <a:cs typeface="Arial" panose="020B0604020202020204" pitchFamily="34" charset="0"/>
              </a:rPr>
              <a:t>block</a:t>
            </a:r>
          </a:p>
        </p:txBody>
      </p:sp>
      <p:sp>
        <p:nvSpPr>
          <p:cNvPr id="21" name="Vertical Scroll 25">
            <a:extLst>
              <a:ext uri="{FF2B5EF4-FFF2-40B4-BE49-F238E27FC236}">
                <a16:creationId xmlns:a16="http://schemas.microsoft.com/office/drawing/2014/main" id="{91F7A808-CCBD-8416-EDA8-68224CB8766B}"/>
              </a:ext>
            </a:extLst>
          </p:cNvPr>
          <p:cNvSpPr/>
          <p:nvPr/>
        </p:nvSpPr>
        <p:spPr>
          <a:xfrm>
            <a:off x="1163265" y="507294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2" name="Vertical Scroll 25">
            <a:extLst>
              <a:ext uri="{FF2B5EF4-FFF2-40B4-BE49-F238E27FC236}">
                <a16:creationId xmlns:a16="http://schemas.microsoft.com/office/drawing/2014/main" id="{4BE97446-AD8E-5729-152A-D478F147764B}"/>
              </a:ext>
            </a:extLst>
          </p:cNvPr>
          <p:cNvSpPr/>
          <p:nvPr/>
        </p:nvSpPr>
        <p:spPr>
          <a:xfrm>
            <a:off x="1163265" y="406599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3" name="Vertical Scroll 25">
            <a:extLst>
              <a:ext uri="{FF2B5EF4-FFF2-40B4-BE49-F238E27FC236}">
                <a16:creationId xmlns:a16="http://schemas.microsoft.com/office/drawing/2014/main" id="{62831349-3602-E4B6-3166-CAC74DBC05E6}"/>
              </a:ext>
            </a:extLst>
          </p:cNvPr>
          <p:cNvSpPr/>
          <p:nvPr/>
        </p:nvSpPr>
        <p:spPr>
          <a:xfrm>
            <a:off x="1163265" y="3059054"/>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sp>
        <p:nvSpPr>
          <p:cNvPr id="24" name="Vertical Scroll 25">
            <a:extLst>
              <a:ext uri="{FF2B5EF4-FFF2-40B4-BE49-F238E27FC236}">
                <a16:creationId xmlns:a16="http://schemas.microsoft.com/office/drawing/2014/main" id="{8A5AA6A6-E45C-076E-5303-B0A52FFA8004}"/>
              </a:ext>
            </a:extLst>
          </p:cNvPr>
          <p:cNvSpPr/>
          <p:nvPr/>
        </p:nvSpPr>
        <p:spPr>
          <a:xfrm>
            <a:off x="1163265" y="2052109"/>
            <a:ext cx="1145304" cy="489109"/>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0070C0"/>
                </a:solidFill>
                <a:latin typeface="Arial" panose="020B0604020202020204" pitchFamily="34" charset="0"/>
                <a:cs typeface="Arial" panose="020B0604020202020204" pitchFamily="34" charset="0"/>
              </a:rPr>
              <a:t>future</a:t>
            </a:r>
          </a:p>
        </p:txBody>
      </p:sp>
      <p:cxnSp>
        <p:nvCxnSpPr>
          <p:cNvPr id="25" name="Straight Arrow Connector 24">
            <a:extLst>
              <a:ext uri="{FF2B5EF4-FFF2-40B4-BE49-F238E27FC236}">
                <a16:creationId xmlns:a16="http://schemas.microsoft.com/office/drawing/2014/main" id="{3D6F62FE-B60B-7177-9F51-03B58D66E206}"/>
              </a:ext>
            </a:extLst>
          </p:cNvPr>
          <p:cNvCxnSpPr>
            <a:cxnSpLocks/>
            <a:stCxn id="16" idx="3"/>
            <a:endCxn id="15" idx="1"/>
          </p:cNvCxnSpPr>
          <p:nvPr/>
        </p:nvCxnSpPr>
        <p:spPr bwMode="auto">
          <a:xfrm>
            <a:off x="5996400" y="2666870"/>
            <a:ext cx="883111" cy="852618"/>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180BC63A-9AB9-9F9C-3FAB-A7F2EA0AE319}"/>
              </a:ext>
            </a:extLst>
          </p:cNvPr>
          <p:cNvCxnSpPr>
            <a:cxnSpLocks/>
            <a:stCxn id="17" idx="3"/>
            <a:endCxn id="15" idx="1"/>
          </p:cNvCxnSpPr>
          <p:nvPr/>
        </p:nvCxnSpPr>
        <p:spPr bwMode="auto">
          <a:xfrm flipV="1">
            <a:off x="5996400" y="3519488"/>
            <a:ext cx="883111" cy="545544"/>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CFDEFE25-16EF-8C1C-7E51-C40190456C87}"/>
              </a:ext>
            </a:extLst>
          </p:cNvPr>
          <p:cNvCxnSpPr>
            <a:cxnSpLocks/>
            <a:stCxn id="18" idx="3"/>
            <a:endCxn id="15" idx="1"/>
          </p:cNvCxnSpPr>
          <p:nvPr/>
        </p:nvCxnSpPr>
        <p:spPr bwMode="auto">
          <a:xfrm flipV="1">
            <a:off x="5977589" y="3519488"/>
            <a:ext cx="901922" cy="194370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5A5148F9-20A3-C61E-A2B6-F98DBB6B7C3E}"/>
              </a:ext>
            </a:extLst>
          </p:cNvPr>
          <p:cNvCxnSpPr>
            <a:cxnSpLocks/>
            <a:stCxn id="47" idx="3"/>
            <a:endCxn id="18" idx="1"/>
          </p:cNvCxnSpPr>
          <p:nvPr/>
        </p:nvCxnSpPr>
        <p:spPr bwMode="auto">
          <a:xfrm flipV="1">
            <a:off x="4362604" y="5463194"/>
            <a:ext cx="629582" cy="26111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720C125F-F994-91C0-8FF9-32F2241F8DBC}"/>
              </a:ext>
            </a:extLst>
          </p:cNvPr>
          <p:cNvCxnSpPr>
            <a:cxnSpLocks/>
            <a:stCxn id="19" idx="3"/>
            <a:endCxn id="17" idx="1"/>
          </p:cNvCxnSpPr>
          <p:nvPr/>
        </p:nvCxnSpPr>
        <p:spPr bwMode="auto">
          <a:xfrm flipV="1">
            <a:off x="4362604" y="4065032"/>
            <a:ext cx="610770" cy="42620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75464515-1B3D-8384-C409-139B01D1FCE8}"/>
              </a:ext>
            </a:extLst>
          </p:cNvPr>
          <p:cNvCxnSpPr>
            <a:cxnSpLocks/>
            <a:stCxn id="20" idx="3"/>
            <a:endCxn id="16" idx="1"/>
          </p:cNvCxnSpPr>
          <p:nvPr/>
        </p:nvCxnSpPr>
        <p:spPr bwMode="auto">
          <a:xfrm flipV="1">
            <a:off x="4381415" y="2666870"/>
            <a:ext cx="591959" cy="59128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A76E6DA9-DD25-9D60-DF7E-462BD03DDBE6}"/>
              </a:ext>
            </a:extLst>
          </p:cNvPr>
          <p:cNvCxnSpPr>
            <a:cxnSpLocks/>
            <a:stCxn id="48" idx="3"/>
            <a:endCxn id="16" idx="1"/>
          </p:cNvCxnSpPr>
          <p:nvPr/>
        </p:nvCxnSpPr>
        <p:spPr bwMode="auto">
          <a:xfrm>
            <a:off x="4362604" y="2025078"/>
            <a:ext cx="610770" cy="641792"/>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F18CD246-8287-90AF-78A4-114AD9E27D8C}"/>
              </a:ext>
            </a:extLst>
          </p:cNvPr>
          <p:cNvCxnSpPr>
            <a:cxnSpLocks/>
            <a:stCxn id="24" idx="3"/>
            <a:endCxn id="48" idx="1"/>
          </p:cNvCxnSpPr>
          <p:nvPr/>
        </p:nvCxnSpPr>
        <p:spPr bwMode="auto">
          <a:xfrm flipV="1">
            <a:off x="2247430" y="2025078"/>
            <a:ext cx="1129771" cy="27158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EF01A0CF-FCBF-C9A8-9702-C28AF1364DBC}"/>
              </a:ext>
            </a:extLst>
          </p:cNvPr>
          <p:cNvCxnSpPr>
            <a:cxnSpLocks/>
            <a:stCxn id="23" idx="3"/>
            <a:endCxn id="20" idx="1"/>
          </p:cNvCxnSpPr>
          <p:nvPr/>
        </p:nvCxnSpPr>
        <p:spPr bwMode="auto">
          <a:xfrm flipV="1">
            <a:off x="2247430" y="3258156"/>
            <a:ext cx="1110959" cy="4545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F57C6CD2-4723-84E6-B0BA-E20224D98D60}"/>
              </a:ext>
            </a:extLst>
          </p:cNvPr>
          <p:cNvCxnSpPr>
            <a:cxnSpLocks/>
            <a:stCxn id="22" idx="3"/>
          </p:cNvCxnSpPr>
          <p:nvPr/>
        </p:nvCxnSpPr>
        <p:spPr bwMode="auto">
          <a:xfrm flipV="1">
            <a:off x="2247430" y="3258156"/>
            <a:ext cx="1120492" cy="1052398"/>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11B73199-3907-9A7C-1DC7-290970E4C953}"/>
              </a:ext>
            </a:extLst>
          </p:cNvPr>
          <p:cNvCxnSpPr>
            <a:cxnSpLocks/>
          </p:cNvCxnSpPr>
          <p:nvPr/>
        </p:nvCxnSpPr>
        <p:spPr bwMode="auto">
          <a:xfrm>
            <a:off x="2243379" y="5360738"/>
            <a:ext cx="1148582" cy="406813"/>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CCBAE685-FED2-1D4C-930E-E46CCA9A7E4E}"/>
              </a:ext>
            </a:extLst>
          </p:cNvPr>
          <p:cNvCxnSpPr>
            <a:cxnSpLocks/>
            <a:stCxn id="24" idx="3"/>
            <a:endCxn id="20" idx="1"/>
          </p:cNvCxnSpPr>
          <p:nvPr/>
        </p:nvCxnSpPr>
        <p:spPr bwMode="auto">
          <a:xfrm>
            <a:off x="2247430" y="2296664"/>
            <a:ext cx="1110959" cy="961492"/>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522B1328-CE33-97BD-973A-6AD321F83C11}"/>
              </a:ext>
            </a:extLst>
          </p:cNvPr>
          <p:cNvCxnSpPr>
            <a:cxnSpLocks/>
            <a:stCxn id="24" idx="3"/>
          </p:cNvCxnSpPr>
          <p:nvPr/>
        </p:nvCxnSpPr>
        <p:spPr bwMode="auto">
          <a:xfrm>
            <a:off x="2247430" y="2296664"/>
            <a:ext cx="1162556" cy="227474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01152D67-3188-6E63-D5D0-F6C5AAD393C7}"/>
              </a:ext>
            </a:extLst>
          </p:cNvPr>
          <p:cNvCxnSpPr>
            <a:cxnSpLocks/>
            <a:stCxn id="48" idx="3"/>
            <a:endCxn id="17" idx="1"/>
          </p:cNvCxnSpPr>
          <p:nvPr/>
        </p:nvCxnSpPr>
        <p:spPr bwMode="auto">
          <a:xfrm>
            <a:off x="4362604" y="2025078"/>
            <a:ext cx="610770" cy="203995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0DF4030E-2E13-A4B7-B490-0C3D4194CCAF}"/>
              </a:ext>
            </a:extLst>
          </p:cNvPr>
          <p:cNvCxnSpPr>
            <a:cxnSpLocks/>
            <a:stCxn id="23" idx="3"/>
            <a:endCxn id="48" idx="1"/>
          </p:cNvCxnSpPr>
          <p:nvPr/>
        </p:nvCxnSpPr>
        <p:spPr bwMode="auto">
          <a:xfrm flipV="1">
            <a:off x="2247430" y="2025078"/>
            <a:ext cx="1129771" cy="127853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AB4291CF-EDBD-6B36-5865-8114EC0886BC}"/>
              </a:ext>
            </a:extLst>
          </p:cNvPr>
          <p:cNvCxnSpPr>
            <a:cxnSpLocks/>
            <a:stCxn id="23" idx="3"/>
          </p:cNvCxnSpPr>
          <p:nvPr/>
        </p:nvCxnSpPr>
        <p:spPr bwMode="auto">
          <a:xfrm>
            <a:off x="2247430" y="3303609"/>
            <a:ext cx="1100768" cy="139447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3F21E07E-BF44-0C87-6183-A72E0D143680}"/>
              </a:ext>
            </a:extLst>
          </p:cNvPr>
          <p:cNvCxnSpPr>
            <a:cxnSpLocks/>
            <a:stCxn id="22" idx="3"/>
            <a:endCxn id="47" idx="1"/>
          </p:cNvCxnSpPr>
          <p:nvPr/>
        </p:nvCxnSpPr>
        <p:spPr bwMode="auto">
          <a:xfrm>
            <a:off x="2247430" y="4310554"/>
            <a:ext cx="1129771" cy="1413758"/>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8BFF0F94-4230-8D56-3FB8-BF31734EB55B}"/>
              </a:ext>
            </a:extLst>
          </p:cNvPr>
          <p:cNvCxnSpPr>
            <a:cxnSpLocks/>
          </p:cNvCxnSpPr>
          <p:nvPr/>
        </p:nvCxnSpPr>
        <p:spPr bwMode="auto">
          <a:xfrm flipV="1">
            <a:off x="2228619" y="4735852"/>
            <a:ext cx="1139303" cy="581647"/>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395C70E9-B756-3545-4D23-5A82E265E6AF}"/>
              </a:ext>
            </a:extLst>
          </p:cNvPr>
          <p:cNvCxnSpPr>
            <a:cxnSpLocks/>
            <a:stCxn id="47" idx="3"/>
            <a:endCxn id="17" idx="1"/>
          </p:cNvCxnSpPr>
          <p:nvPr/>
        </p:nvCxnSpPr>
        <p:spPr bwMode="auto">
          <a:xfrm flipV="1">
            <a:off x="4362604" y="4065032"/>
            <a:ext cx="610770" cy="165928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7092447D-1719-AB5F-2C28-25980C56BE21}"/>
              </a:ext>
            </a:extLst>
          </p:cNvPr>
          <p:cNvCxnSpPr>
            <a:cxnSpLocks/>
            <a:stCxn id="19" idx="3"/>
            <a:endCxn id="18" idx="1"/>
          </p:cNvCxnSpPr>
          <p:nvPr/>
        </p:nvCxnSpPr>
        <p:spPr bwMode="auto">
          <a:xfrm>
            <a:off x="4362604" y="4491234"/>
            <a:ext cx="629582" cy="97196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62AE77E5-BE16-BB68-EEC4-2491FB60A389}"/>
              </a:ext>
            </a:extLst>
          </p:cNvPr>
          <p:cNvCxnSpPr>
            <a:cxnSpLocks/>
            <a:stCxn id="21" idx="3"/>
            <a:endCxn id="20" idx="1"/>
          </p:cNvCxnSpPr>
          <p:nvPr/>
        </p:nvCxnSpPr>
        <p:spPr bwMode="auto">
          <a:xfrm flipV="1">
            <a:off x="2247430" y="3258156"/>
            <a:ext cx="1110959" cy="2059343"/>
          </a:xfrm>
          <a:prstGeom prst="straightConnector1">
            <a:avLst/>
          </a:prstGeom>
          <a:solidFill>
            <a:srgbClr val="FFFFCC"/>
          </a:solidFill>
          <a:ln w="38100" cap="flat" cmpd="sng" algn="ctr">
            <a:solidFill>
              <a:srgbClr val="00B0F0"/>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3DC199B6-0A6E-F420-77D9-A09FFEC30B9E}"/>
              </a:ext>
            </a:extLst>
          </p:cNvPr>
          <p:cNvCxnSpPr>
            <a:cxnSpLocks/>
            <a:stCxn id="20" idx="3"/>
            <a:endCxn id="17" idx="1"/>
          </p:cNvCxnSpPr>
          <p:nvPr/>
        </p:nvCxnSpPr>
        <p:spPr bwMode="auto">
          <a:xfrm>
            <a:off x="4381415" y="3258156"/>
            <a:ext cx="591959" cy="806876"/>
          </a:xfrm>
          <a:prstGeom prst="straightConnector1">
            <a:avLst/>
          </a:prstGeom>
          <a:solidFill>
            <a:srgbClr val="FFFFCC"/>
          </a:solidFill>
          <a:ln w="38100" cap="flat" cmpd="sng" algn="ctr">
            <a:solidFill>
              <a:srgbClr val="FF66FF"/>
            </a:solidFill>
            <a:prstDash val="solid"/>
            <a:round/>
            <a:headEnd type="none" w="med" len="med"/>
            <a:tailEnd type="triangle"/>
          </a:ln>
          <a:effectLst/>
        </p:spPr>
      </p:cxnSp>
      <p:sp>
        <p:nvSpPr>
          <p:cNvPr id="47" name="Vertical Scroll 25">
            <a:extLst>
              <a:ext uri="{FF2B5EF4-FFF2-40B4-BE49-F238E27FC236}">
                <a16:creationId xmlns:a16="http://schemas.microsoft.com/office/drawing/2014/main" id="{61D56B9A-CA8D-0A42-BE16-9F305D483367}"/>
              </a:ext>
            </a:extLst>
          </p:cNvPr>
          <p:cNvSpPr/>
          <p:nvPr/>
        </p:nvSpPr>
        <p:spPr>
          <a:xfrm>
            <a:off x="3297250" y="5404510"/>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48" name="Vertical Scroll 25">
            <a:extLst>
              <a:ext uri="{FF2B5EF4-FFF2-40B4-BE49-F238E27FC236}">
                <a16:creationId xmlns:a16="http://schemas.microsoft.com/office/drawing/2014/main" id="{C2EF0DC8-9932-339A-E789-E13A75F6A7A7}"/>
              </a:ext>
            </a:extLst>
          </p:cNvPr>
          <p:cNvSpPr/>
          <p:nvPr/>
        </p:nvSpPr>
        <p:spPr>
          <a:xfrm>
            <a:off x="3297250" y="1705276"/>
            <a:ext cx="1145304" cy="639604"/>
          </a:xfrm>
          <a:prstGeom prst="verticalScroll">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3" name="TextBox 3">
            <a:extLst>
              <a:ext uri="{FF2B5EF4-FFF2-40B4-BE49-F238E27FC236}">
                <a16:creationId xmlns:a16="http://schemas.microsoft.com/office/drawing/2014/main" id="{D58FA59C-640B-344D-B6C9-B5996673BB83}"/>
              </a:ext>
            </a:extLst>
          </p:cNvPr>
          <p:cNvSpPr txBox="1"/>
          <p:nvPr/>
        </p:nvSpPr>
        <p:spPr bwMode="auto">
          <a:xfrm>
            <a:off x="608462" y="1175097"/>
            <a:ext cx="2105063" cy="523220"/>
          </a:xfrm>
          <a:prstGeom prst="rect">
            <a:avLst/>
          </a:prstGeom>
          <a:solidFill>
            <a:schemeClr val="bg1"/>
          </a:solidFill>
          <a:ln w="76200">
            <a:solidFill>
              <a:srgbClr val="3399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Future cone</a:t>
            </a:r>
            <a:endParaRPr lang="en-US" sz="2800"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D05DA0-92EC-EC56-162A-408BA9012DCE}"/>
              </a:ext>
            </a:extLst>
          </p:cNvPr>
          <p:cNvSpPr txBox="1"/>
          <p:nvPr/>
        </p:nvSpPr>
        <p:spPr bwMode="auto">
          <a:xfrm>
            <a:off x="6553200" y="1175097"/>
            <a:ext cx="178286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rgbClr val="FFFF00"/>
                </a:solidFill>
                <a:latin typeface="Arial" panose="020B0604020202020204" pitchFamily="34" charset="0"/>
                <a:cs typeface="Arial" panose="020B0604020202020204" pitchFamily="34" charset="0"/>
              </a:rPr>
              <a:t>Past cone</a:t>
            </a:r>
            <a:endParaRPr lang="en-US" sz="2800"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75A2F4A-2195-75FB-D01B-D3C3C8B010D7}"/>
              </a:ext>
            </a:extLst>
          </p:cNvPr>
          <p:cNvSpPr txBox="1"/>
          <p:nvPr/>
        </p:nvSpPr>
        <p:spPr bwMode="auto">
          <a:xfrm>
            <a:off x="4623962" y="6035390"/>
            <a:ext cx="161454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err="1">
                <a:solidFill>
                  <a:srgbClr val="FFFF00"/>
                </a:solidFill>
                <a:latin typeface="Arial" panose="020B0604020202020204" pitchFamily="34" charset="0"/>
                <a:cs typeface="Arial" panose="020B0604020202020204" pitchFamily="34" charset="0"/>
              </a:rPr>
              <a:t>Anticone</a:t>
            </a:r>
            <a:r>
              <a:rPr lang="en-US" sz="2800" i="1" dirty="0">
                <a:solidFill>
                  <a:srgbClr val="FFFF00"/>
                </a:solidFill>
                <a:latin typeface="Arial" panose="020B0604020202020204" pitchFamily="34" charset="0"/>
                <a:cs typeface="Arial" panose="020B0604020202020204" pitchFamily="34" charset="0"/>
              </a:rPr>
              <a:t> </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6238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F43C1-9391-98A6-B8D3-09181C04C40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E13A3C2-F879-648C-E337-08FEBC9A0A24}"/>
              </a:ext>
            </a:extLst>
          </p:cNvPr>
          <p:cNvSpPr>
            <a:spLocks noGrp="1"/>
          </p:cNvSpPr>
          <p:nvPr>
            <p:ph type="title"/>
          </p:nvPr>
        </p:nvSpPr>
        <p:spPr/>
        <p:txBody>
          <a:bodyPr/>
          <a:lstStyle/>
          <a:p>
            <a:r>
              <a:rPr lang="en-US" dirty="0">
                <a:solidFill>
                  <a:srgbClr val="FFFF00"/>
                </a:solidFill>
              </a:rPr>
              <a:t>Phantom</a:t>
            </a:r>
          </a:p>
        </p:txBody>
      </p:sp>
      <p:sp>
        <p:nvSpPr>
          <p:cNvPr id="2" name="Slide Number Placeholder 1">
            <a:extLst>
              <a:ext uri="{FF2B5EF4-FFF2-40B4-BE49-F238E27FC236}">
                <a16:creationId xmlns:a16="http://schemas.microsoft.com/office/drawing/2014/main" id="{0C1ACC83-4E0F-B622-377A-7DC7D745BC4B}"/>
              </a:ext>
            </a:extLst>
          </p:cNvPr>
          <p:cNvSpPr>
            <a:spLocks noGrp="1"/>
          </p:cNvSpPr>
          <p:nvPr>
            <p:ph type="sldNum" sz="quarter" idx="11"/>
          </p:nvPr>
        </p:nvSpPr>
        <p:spPr/>
        <p:txBody>
          <a:bodyPr/>
          <a:lstStyle/>
          <a:p>
            <a:pPr>
              <a:defRPr/>
            </a:pPr>
            <a:fld id="{FE25F947-77F5-4CA6-8472-B4B2967773ED}" type="slidenum">
              <a:rPr lang="x-none" smtClean="0"/>
              <a:pPr>
                <a:defRPr/>
              </a:pPr>
              <a:t>86</a:t>
            </a:fld>
            <a:endParaRPr lang="en-US" dirty="0"/>
          </a:p>
        </p:txBody>
      </p:sp>
      <p:sp>
        <p:nvSpPr>
          <p:cNvPr id="9" name="TextBox 8">
            <a:extLst>
              <a:ext uri="{FF2B5EF4-FFF2-40B4-BE49-F238E27FC236}">
                <a16:creationId xmlns:a16="http://schemas.microsoft.com/office/drawing/2014/main" id="{FA05FF8D-78E5-AC4C-138F-BC8B3DC42694}"/>
              </a:ext>
            </a:extLst>
          </p:cNvPr>
          <p:cNvSpPr txBox="1"/>
          <p:nvPr/>
        </p:nvSpPr>
        <p:spPr bwMode="auto">
          <a:xfrm>
            <a:off x="999172" y="1541002"/>
            <a:ext cx="738054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Recognizes honest blocks, discounts the rest</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A0E78B0-7BA3-2A34-161E-11B1AAAA1661}"/>
              </a:ext>
            </a:extLst>
          </p:cNvPr>
          <p:cNvSpPr txBox="1"/>
          <p:nvPr/>
        </p:nvSpPr>
        <p:spPr bwMode="auto">
          <a:xfrm>
            <a:off x="999172" y="3167390"/>
            <a:ext cx="611898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Honest block, time </a:t>
            </a:r>
            <a:r>
              <a:rPr lang="en-US" sz="2800" i="1" dirty="0">
                <a:solidFill>
                  <a:schemeClr val="tx1"/>
                </a:solidFill>
                <a:latin typeface="Arial" panose="020B0604020202020204" pitchFamily="34" charset="0"/>
                <a:cs typeface="Arial" panose="020B0604020202020204" pitchFamily="34" charset="0"/>
              </a:rPr>
              <a:t>t</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network delay </a:t>
            </a:r>
            <a:r>
              <a:rPr lang="en-US" sz="2800" i="1" dirty="0">
                <a:solidFill>
                  <a:schemeClr val="tx1"/>
                </a:solidFill>
                <a:latin typeface="Arial" panose="020B0604020202020204" pitchFamily="34" charset="0"/>
                <a:cs typeface="Arial" panose="020B0604020202020204" pitchFamily="34" charset="0"/>
              </a:rPr>
              <a:t>D</a:t>
            </a:r>
            <a:endParaRPr lang="en-US" sz="2800" dirty="0">
              <a:solidFill>
                <a:schemeClr val="tx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A97F62D6-E676-2336-882F-912311D6D0A6}"/>
              </a:ext>
            </a:extLst>
          </p:cNvPr>
          <p:cNvSpPr txBox="1"/>
          <p:nvPr/>
        </p:nvSpPr>
        <p:spPr bwMode="auto">
          <a:xfrm>
            <a:off x="999172" y="2354196"/>
            <a:ext cx="566373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Honest blocks are well-connected!</a:t>
            </a:r>
          </a:p>
        </p:txBody>
      </p:sp>
      <p:sp>
        <p:nvSpPr>
          <p:cNvPr id="12" name="TextBox 11">
            <a:extLst>
              <a:ext uri="{FF2B5EF4-FFF2-40B4-BE49-F238E27FC236}">
                <a16:creationId xmlns:a16="http://schemas.microsoft.com/office/drawing/2014/main" id="{30448E9A-093D-4B1C-A719-84CE61546C6D}"/>
              </a:ext>
            </a:extLst>
          </p:cNvPr>
          <p:cNvSpPr txBox="1"/>
          <p:nvPr/>
        </p:nvSpPr>
        <p:spPr bwMode="auto">
          <a:xfrm>
            <a:off x="1933471" y="3980584"/>
            <a:ext cx="516038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solidFill>
                <a:latin typeface="Arial" panose="020B0604020202020204" pitchFamily="34" charset="0"/>
                <a:cs typeface="Arial" panose="020B0604020202020204" pitchFamily="34" charset="0"/>
              </a:rPr>
              <a:t>Past cone</a:t>
            </a:r>
            <a:r>
              <a:rPr lang="en-US" sz="2800" dirty="0">
                <a:solidFill>
                  <a:srgbClr val="FFFF00"/>
                </a:solidFill>
                <a:latin typeface="Arial" panose="020B0604020202020204" pitchFamily="34" charset="0"/>
                <a:cs typeface="Arial" panose="020B0604020202020204" pitchFamily="34" charset="0"/>
              </a:rPr>
              <a:t>: all blocks before </a:t>
            </a:r>
            <a:r>
              <a:rPr lang="en-US" sz="2800" i="1" dirty="0">
                <a:solidFill>
                  <a:schemeClr val="tx1"/>
                </a:solidFill>
                <a:latin typeface="Arial" panose="020B0604020202020204" pitchFamily="34" charset="0"/>
                <a:cs typeface="Arial" panose="020B0604020202020204" pitchFamily="34" charset="0"/>
              </a:rPr>
              <a:t>t-D</a:t>
            </a:r>
          </a:p>
        </p:txBody>
      </p:sp>
      <p:sp>
        <p:nvSpPr>
          <p:cNvPr id="13" name="TextBox 12">
            <a:extLst>
              <a:ext uri="{FF2B5EF4-FFF2-40B4-BE49-F238E27FC236}">
                <a16:creationId xmlns:a16="http://schemas.microsoft.com/office/drawing/2014/main" id="{2D08E852-7D55-2F25-F023-BC4D997F84CF}"/>
              </a:ext>
            </a:extLst>
          </p:cNvPr>
          <p:cNvSpPr txBox="1"/>
          <p:nvPr/>
        </p:nvSpPr>
        <p:spPr bwMode="auto">
          <a:xfrm>
            <a:off x="1933471" y="4793778"/>
            <a:ext cx="5270995"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2800" dirty="0">
                <a:solidFill>
                  <a:schemeClr val="tx1"/>
                </a:solidFill>
                <a:latin typeface="Arial" panose="020B0604020202020204" pitchFamily="34" charset="0"/>
                <a:cs typeface="Arial" panose="020B0604020202020204" pitchFamily="34" charset="0"/>
              </a:rPr>
              <a:t>Future cone</a:t>
            </a:r>
            <a:r>
              <a:rPr lang="en-US" sz="2800" dirty="0">
                <a:solidFill>
                  <a:srgbClr val="FFFF00"/>
                </a:solidFill>
                <a:latin typeface="Arial" panose="020B0604020202020204" pitchFamily="34" charset="0"/>
                <a:cs typeface="Arial" panose="020B0604020202020204" pitchFamily="34" charset="0"/>
              </a:rPr>
              <a:t>: all blocks after </a:t>
            </a:r>
            <a:r>
              <a:rPr lang="en-US" sz="2800" i="1" dirty="0" err="1">
                <a:solidFill>
                  <a:schemeClr val="tx1"/>
                </a:solidFill>
                <a:latin typeface="Arial" panose="020B0604020202020204" pitchFamily="34" charset="0"/>
                <a:cs typeface="Arial" panose="020B0604020202020204" pitchFamily="34" charset="0"/>
              </a:rPr>
              <a:t>t+D</a:t>
            </a:r>
            <a:endParaRPr lang="en-US" sz="2800" i="1"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B63ED8C-A996-F42D-82BC-59BE2A3767BC}"/>
              </a:ext>
            </a:extLst>
          </p:cNvPr>
          <p:cNvSpPr txBox="1"/>
          <p:nvPr/>
        </p:nvSpPr>
        <p:spPr bwMode="auto">
          <a:xfrm>
            <a:off x="1933471" y="5606972"/>
            <a:ext cx="435888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2800" dirty="0" err="1">
                <a:solidFill>
                  <a:schemeClr val="tx1"/>
                </a:solidFill>
                <a:latin typeface="Arial" panose="020B0604020202020204" pitchFamily="34" charset="0"/>
                <a:cs typeface="Arial" panose="020B0604020202020204" pitchFamily="34" charset="0"/>
              </a:rPr>
              <a:t>Anticone</a:t>
            </a:r>
            <a:r>
              <a:rPr lang="en-US" sz="2800" dirty="0">
                <a:solidFill>
                  <a:srgbClr val="FFFF00"/>
                </a:solidFill>
                <a:latin typeface="Arial" panose="020B0604020202020204" pitchFamily="34" charset="0"/>
                <a:cs typeface="Arial" panose="020B0604020202020204" pitchFamily="34" charset="0"/>
              </a:rPr>
              <a:t>: at most </a:t>
            </a:r>
            <a:r>
              <a:rPr lang="en-US" sz="2800" i="1" dirty="0">
                <a:solidFill>
                  <a:schemeClr val="tx1"/>
                </a:solidFill>
                <a:latin typeface="Arial" panose="020B0604020202020204" pitchFamily="34" charset="0"/>
                <a:cs typeface="Arial" panose="020B0604020202020204" pitchFamily="34" charset="0"/>
              </a:rPr>
              <a:t>k</a:t>
            </a:r>
            <a:r>
              <a:rPr lang="en-US" sz="2800" i="1" dirty="0">
                <a:solidFill>
                  <a:srgbClr val="FFFF00"/>
                </a:solidFill>
                <a:latin typeface="Arial" panose="020B0604020202020204" pitchFamily="34" charset="0"/>
                <a:cs typeface="Arial" panose="020B0604020202020204" pitchFamily="34" charset="0"/>
              </a:rPr>
              <a:t> blocks</a:t>
            </a:r>
          </a:p>
        </p:txBody>
      </p:sp>
    </p:spTree>
    <p:extLst>
      <p:ext uri="{BB962C8B-B14F-4D97-AF65-F5344CB8AC3E}">
        <p14:creationId xmlns:p14="http://schemas.microsoft.com/office/powerpoint/2010/main" val="376677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1B0C3-FAFE-9415-35EB-A6508BD27A1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6DF4B-B9A4-FE26-E08A-AFAAF6A156A1}"/>
              </a:ext>
            </a:extLst>
          </p:cNvPr>
          <p:cNvSpPr>
            <a:spLocks noGrp="1"/>
          </p:cNvSpPr>
          <p:nvPr>
            <p:ph type="sldNum" sz="quarter" idx="11"/>
          </p:nvPr>
        </p:nvSpPr>
        <p:spPr/>
        <p:txBody>
          <a:bodyPr/>
          <a:lstStyle/>
          <a:p>
            <a:pPr>
              <a:defRPr/>
            </a:pPr>
            <a:fld id="{FE25F947-77F5-4CA6-8472-B4B2967773ED}" type="slidenum">
              <a:rPr lang="x-none" smtClean="0"/>
              <a:pPr>
                <a:defRPr/>
              </a:pPr>
              <a:t>87</a:t>
            </a:fld>
            <a:endParaRPr lang="en-US" dirty="0"/>
          </a:p>
        </p:txBody>
      </p:sp>
      <p:sp>
        <p:nvSpPr>
          <p:cNvPr id="14" name="Vertical Scroll 25">
            <a:extLst>
              <a:ext uri="{FF2B5EF4-FFF2-40B4-BE49-F238E27FC236}">
                <a16:creationId xmlns:a16="http://schemas.microsoft.com/office/drawing/2014/main" id="{A0857951-1990-134B-6539-75BEF610A4E2}"/>
              </a:ext>
            </a:extLst>
          </p:cNvPr>
          <p:cNvSpPr/>
          <p:nvPr/>
        </p:nvSpPr>
        <p:spPr>
          <a:xfrm>
            <a:off x="6818372" y="3293745"/>
            <a:ext cx="1145304" cy="451485"/>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A1279672-06E4-D57D-20F8-A9EB3F03D570}"/>
              </a:ext>
            </a:extLst>
          </p:cNvPr>
          <p:cNvSpPr/>
          <p:nvPr/>
        </p:nvSpPr>
        <p:spPr>
          <a:xfrm>
            <a:off x="2218943"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889C7D2F-F0B7-309D-59C8-4C3192C19B24}"/>
              </a:ext>
            </a:extLst>
          </p:cNvPr>
          <p:cNvSpPr/>
          <p:nvPr/>
        </p:nvSpPr>
        <p:spPr>
          <a:xfrm>
            <a:off x="5285229"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B94439B9-CBB9-D8A6-B3DC-C462308D2163}"/>
              </a:ext>
            </a:extLst>
          </p:cNvPr>
          <p:cNvSpPr/>
          <p:nvPr/>
        </p:nvSpPr>
        <p:spPr>
          <a:xfrm>
            <a:off x="3752086"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EC5EB5E-D8A1-A063-DB3F-4C7CBF3C25A4}"/>
              </a:ext>
            </a:extLst>
          </p:cNvPr>
          <p:cNvCxnSpPr>
            <a:cxnSpLocks/>
            <a:stCxn id="10" idx="3"/>
            <a:endCxn id="14" idx="1"/>
          </p:cNvCxnSpPr>
          <p:nvPr/>
        </p:nvCxnSpPr>
        <p:spPr bwMode="auto">
          <a:xfrm>
            <a:off x="6350583" y="3519487"/>
            <a:ext cx="524225"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1030D1B9-349E-2905-7F86-F4A786B368EE}"/>
              </a:ext>
            </a:extLst>
          </p:cNvPr>
          <p:cNvSpPr>
            <a:spLocks noGrp="1"/>
          </p:cNvSpPr>
          <p:nvPr>
            <p:ph type="title"/>
          </p:nvPr>
        </p:nvSpPr>
        <p:spPr/>
        <p:txBody>
          <a:bodyPr/>
          <a:lstStyle/>
          <a:p>
            <a:r>
              <a:rPr lang="en-US" i="1" dirty="0">
                <a:solidFill>
                  <a:srgbClr val="FFFF00"/>
                </a:solidFill>
              </a:rPr>
              <a:t>k-</a:t>
            </a:r>
            <a:r>
              <a:rPr lang="en-US" dirty="0">
                <a:solidFill>
                  <a:srgbClr val="FFFF00"/>
                </a:solidFill>
              </a:rPr>
              <a:t>clusters</a:t>
            </a:r>
            <a:endParaRPr lang="en-US" i="1" dirty="0">
              <a:solidFill>
                <a:srgbClr val="FFFF00"/>
              </a:solidFill>
            </a:endParaRPr>
          </a:p>
        </p:txBody>
      </p:sp>
      <p:sp>
        <p:nvSpPr>
          <p:cNvPr id="43" name="Vertical Scroll 25">
            <a:extLst>
              <a:ext uri="{FF2B5EF4-FFF2-40B4-BE49-F238E27FC236}">
                <a16:creationId xmlns:a16="http://schemas.microsoft.com/office/drawing/2014/main" id="{D54A0398-DCEE-CCF4-F361-CFD0DD8F8957}"/>
              </a:ext>
            </a:extLst>
          </p:cNvPr>
          <p:cNvSpPr/>
          <p:nvPr/>
        </p:nvSpPr>
        <p:spPr>
          <a:xfrm>
            <a:off x="685800"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1" name="Vertical Scroll 25">
            <a:extLst>
              <a:ext uri="{FF2B5EF4-FFF2-40B4-BE49-F238E27FC236}">
                <a16:creationId xmlns:a16="http://schemas.microsoft.com/office/drawing/2014/main" id="{9A7121FA-B71A-D9F3-072A-2576C3C7755E}"/>
              </a:ext>
            </a:extLst>
          </p:cNvPr>
          <p:cNvSpPr/>
          <p:nvPr/>
        </p:nvSpPr>
        <p:spPr>
          <a:xfrm>
            <a:off x="2035953" y="4220999"/>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6" name="Vertical Scroll 25">
            <a:extLst>
              <a:ext uri="{FF2B5EF4-FFF2-40B4-BE49-F238E27FC236}">
                <a16:creationId xmlns:a16="http://schemas.microsoft.com/office/drawing/2014/main" id="{A3E30F74-E6ED-8D4A-95D1-68D139A1AD31}"/>
              </a:ext>
            </a:extLst>
          </p:cNvPr>
          <p:cNvSpPr/>
          <p:nvPr/>
        </p:nvSpPr>
        <p:spPr>
          <a:xfrm>
            <a:off x="3903262" y="4249100"/>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9" name="Vertical Scroll 25">
            <a:extLst>
              <a:ext uri="{FF2B5EF4-FFF2-40B4-BE49-F238E27FC236}">
                <a16:creationId xmlns:a16="http://schemas.microsoft.com/office/drawing/2014/main" id="{1418F5F9-487D-9F50-8C22-F473357F29CC}"/>
              </a:ext>
            </a:extLst>
          </p:cNvPr>
          <p:cNvSpPr/>
          <p:nvPr/>
        </p:nvSpPr>
        <p:spPr>
          <a:xfrm>
            <a:off x="3752086" y="2058351"/>
            <a:ext cx="1145304" cy="639604"/>
          </a:xfrm>
          <a:prstGeom prst="verticalScroll">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0" name="Vertical Scroll 25">
            <a:extLst>
              <a:ext uri="{FF2B5EF4-FFF2-40B4-BE49-F238E27FC236}">
                <a16:creationId xmlns:a16="http://schemas.microsoft.com/office/drawing/2014/main" id="{437D8305-29BA-049D-9EBE-8B2A1135CEF1}"/>
              </a:ext>
            </a:extLst>
          </p:cNvPr>
          <p:cNvSpPr/>
          <p:nvPr/>
        </p:nvSpPr>
        <p:spPr>
          <a:xfrm>
            <a:off x="2218943" y="2058351"/>
            <a:ext cx="1145304" cy="639604"/>
          </a:xfrm>
          <a:prstGeom prst="verticalScroll">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1" name="Vertical Scroll 25">
            <a:extLst>
              <a:ext uri="{FF2B5EF4-FFF2-40B4-BE49-F238E27FC236}">
                <a16:creationId xmlns:a16="http://schemas.microsoft.com/office/drawing/2014/main" id="{CE601BE9-B175-6002-482E-1DF6749661FF}"/>
              </a:ext>
            </a:extLst>
          </p:cNvPr>
          <p:cNvSpPr/>
          <p:nvPr/>
        </p:nvSpPr>
        <p:spPr>
          <a:xfrm>
            <a:off x="4897390" y="5299470"/>
            <a:ext cx="1145304" cy="639604"/>
          </a:xfrm>
          <a:prstGeom prst="verticalScroll">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64" name="Straight Arrow Connector 63">
            <a:extLst>
              <a:ext uri="{FF2B5EF4-FFF2-40B4-BE49-F238E27FC236}">
                <a16:creationId xmlns:a16="http://schemas.microsoft.com/office/drawing/2014/main" id="{0F62E77B-7146-B4FA-A5BF-B12B755F37F0}"/>
              </a:ext>
            </a:extLst>
          </p:cNvPr>
          <p:cNvCxnSpPr>
            <a:cxnSpLocks/>
            <a:stCxn id="11" idx="3"/>
            <a:endCxn id="10" idx="1"/>
          </p:cNvCxnSpPr>
          <p:nvPr/>
        </p:nvCxnSpPr>
        <p:spPr bwMode="auto">
          <a:xfrm>
            <a:off x="4817440"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C6AEFC1F-C3E1-458E-7BD3-6B3F1526E784}"/>
              </a:ext>
            </a:extLst>
          </p:cNvPr>
          <p:cNvCxnSpPr>
            <a:cxnSpLocks/>
            <a:stCxn id="9" idx="3"/>
            <a:endCxn id="11" idx="1"/>
          </p:cNvCxnSpPr>
          <p:nvPr/>
        </p:nvCxnSpPr>
        <p:spPr bwMode="auto">
          <a:xfrm>
            <a:off x="3284297"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A721F179-DF9C-8604-0B83-4E37CBF05D9F}"/>
              </a:ext>
            </a:extLst>
          </p:cNvPr>
          <p:cNvCxnSpPr>
            <a:cxnSpLocks/>
            <a:stCxn id="43" idx="3"/>
            <a:endCxn id="9" idx="1"/>
          </p:cNvCxnSpPr>
          <p:nvPr/>
        </p:nvCxnSpPr>
        <p:spPr bwMode="auto">
          <a:xfrm>
            <a:off x="1751154"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C77D8511-FE95-C77D-E539-86A96311680A}"/>
              </a:ext>
            </a:extLst>
          </p:cNvPr>
          <p:cNvCxnSpPr>
            <a:cxnSpLocks/>
            <a:stCxn id="60" idx="3"/>
            <a:endCxn id="59" idx="1"/>
          </p:cNvCxnSpPr>
          <p:nvPr/>
        </p:nvCxnSpPr>
        <p:spPr bwMode="auto">
          <a:xfrm>
            <a:off x="3284297" y="2378153"/>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C8123005-63C0-02CE-5678-58EF7EBEF98C}"/>
              </a:ext>
            </a:extLst>
          </p:cNvPr>
          <p:cNvCxnSpPr>
            <a:cxnSpLocks/>
            <a:stCxn id="51" idx="3"/>
            <a:endCxn id="56" idx="1"/>
          </p:cNvCxnSpPr>
          <p:nvPr/>
        </p:nvCxnSpPr>
        <p:spPr bwMode="auto">
          <a:xfrm>
            <a:off x="3101307" y="4540801"/>
            <a:ext cx="881906" cy="2810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C6FDF035-FFE4-C1A3-4C6C-840F16AF004A}"/>
              </a:ext>
            </a:extLst>
          </p:cNvPr>
          <p:cNvCxnSpPr>
            <a:cxnSpLocks/>
            <a:stCxn id="59" idx="3"/>
            <a:endCxn id="10" idx="1"/>
          </p:cNvCxnSpPr>
          <p:nvPr/>
        </p:nvCxnSpPr>
        <p:spPr bwMode="auto">
          <a:xfrm>
            <a:off x="4817440" y="2378153"/>
            <a:ext cx="547740"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7" name="Straight Arrow Connector 86">
            <a:extLst>
              <a:ext uri="{FF2B5EF4-FFF2-40B4-BE49-F238E27FC236}">
                <a16:creationId xmlns:a16="http://schemas.microsoft.com/office/drawing/2014/main" id="{6DF1B7C4-6754-AF6F-07DC-CF6D73910CD9}"/>
              </a:ext>
            </a:extLst>
          </p:cNvPr>
          <p:cNvCxnSpPr>
            <a:cxnSpLocks/>
            <a:stCxn id="43" idx="3"/>
            <a:endCxn id="60" idx="1"/>
          </p:cNvCxnSpPr>
          <p:nvPr/>
        </p:nvCxnSpPr>
        <p:spPr bwMode="auto">
          <a:xfrm flipV="1">
            <a:off x="1751154" y="2378153"/>
            <a:ext cx="547740"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94A3F8B8-E0CB-9188-2684-BA1008436838}"/>
              </a:ext>
            </a:extLst>
          </p:cNvPr>
          <p:cNvCxnSpPr>
            <a:cxnSpLocks/>
            <a:stCxn id="43" idx="3"/>
            <a:endCxn id="51" idx="1"/>
          </p:cNvCxnSpPr>
          <p:nvPr/>
        </p:nvCxnSpPr>
        <p:spPr bwMode="auto">
          <a:xfrm>
            <a:off x="1751154" y="3519487"/>
            <a:ext cx="364750" cy="102131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6" name="Straight Arrow Connector 95">
            <a:extLst>
              <a:ext uri="{FF2B5EF4-FFF2-40B4-BE49-F238E27FC236}">
                <a16:creationId xmlns:a16="http://schemas.microsoft.com/office/drawing/2014/main" id="{5A10B392-BFA6-33E6-5456-D0FBE272B2A4}"/>
              </a:ext>
            </a:extLst>
          </p:cNvPr>
          <p:cNvCxnSpPr>
            <a:cxnSpLocks/>
            <a:stCxn id="9" idx="3"/>
            <a:endCxn id="56" idx="1"/>
          </p:cNvCxnSpPr>
          <p:nvPr/>
        </p:nvCxnSpPr>
        <p:spPr bwMode="auto">
          <a:xfrm>
            <a:off x="3284297" y="3519487"/>
            <a:ext cx="698916"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9" name="Straight Arrow Connector 98">
            <a:extLst>
              <a:ext uri="{FF2B5EF4-FFF2-40B4-BE49-F238E27FC236}">
                <a16:creationId xmlns:a16="http://schemas.microsoft.com/office/drawing/2014/main" id="{DE8E1334-5314-ACEC-AB2B-9F73D1E386DA}"/>
              </a:ext>
            </a:extLst>
          </p:cNvPr>
          <p:cNvCxnSpPr>
            <a:cxnSpLocks/>
            <a:stCxn id="56" idx="3"/>
            <a:endCxn id="10" idx="1"/>
          </p:cNvCxnSpPr>
          <p:nvPr/>
        </p:nvCxnSpPr>
        <p:spPr bwMode="auto">
          <a:xfrm flipV="1">
            <a:off x="4968616" y="3519487"/>
            <a:ext cx="396564"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07" name="Straight Arrow Connector 106">
            <a:extLst>
              <a:ext uri="{FF2B5EF4-FFF2-40B4-BE49-F238E27FC236}">
                <a16:creationId xmlns:a16="http://schemas.microsoft.com/office/drawing/2014/main" id="{69F2828C-15AD-ED99-B27B-E112A148FBAA}"/>
              </a:ext>
            </a:extLst>
          </p:cNvPr>
          <p:cNvCxnSpPr>
            <a:cxnSpLocks/>
            <a:stCxn id="51" idx="3"/>
            <a:endCxn id="61" idx="1"/>
          </p:cNvCxnSpPr>
          <p:nvPr/>
        </p:nvCxnSpPr>
        <p:spPr bwMode="auto">
          <a:xfrm>
            <a:off x="3101307" y="4540801"/>
            <a:ext cx="1876034" cy="107847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11" name="Straight Arrow Connector 110">
            <a:extLst>
              <a:ext uri="{FF2B5EF4-FFF2-40B4-BE49-F238E27FC236}">
                <a16:creationId xmlns:a16="http://schemas.microsoft.com/office/drawing/2014/main" id="{510114AA-68DF-7776-87E9-4911F445BEB6}"/>
              </a:ext>
            </a:extLst>
          </p:cNvPr>
          <p:cNvCxnSpPr>
            <a:cxnSpLocks/>
            <a:stCxn id="61" idx="3"/>
            <a:endCxn id="14" idx="1"/>
          </p:cNvCxnSpPr>
          <p:nvPr/>
        </p:nvCxnSpPr>
        <p:spPr bwMode="auto">
          <a:xfrm flipV="1">
            <a:off x="5962744" y="3519488"/>
            <a:ext cx="912064" cy="20997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721666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C6054-58AD-1EDE-8E5F-486388503BB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4881B8-9464-9AF7-3B19-654E1A21D178}"/>
              </a:ext>
            </a:extLst>
          </p:cNvPr>
          <p:cNvSpPr>
            <a:spLocks noGrp="1"/>
          </p:cNvSpPr>
          <p:nvPr>
            <p:ph type="sldNum" sz="quarter" idx="11"/>
          </p:nvPr>
        </p:nvSpPr>
        <p:spPr/>
        <p:txBody>
          <a:bodyPr/>
          <a:lstStyle/>
          <a:p>
            <a:pPr>
              <a:defRPr/>
            </a:pPr>
            <a:fld id="{FE25F947-77F5-4CA6-8472-B4B2967773ED}" type="slidenum">
              <a:rPr lang="x-none" smtClean="0"/>
              <a:pPr>
                <a:defRPr/>
              </a:pPr>
              <a:t>88</a:t>
            </a:fld>
            <a:endParaRPr lang="en-US" dirty="0"/>
          </a:p>
        </p:txBody>
      </p:sp>
      <p:sp>
        <p:nvSpPr>
          <p:cNvPr id="14" name="Vertical Scroll 25">
            <a:extLst>
              <a:ext uri="{FF2B5EF4-FFF2-40B4-BE49-F238E27FC236}">
                <a16:creationId xmlns:a16="http://schemas.microsoft.com/office/drawing/2014/main" id="{FF0858A2-3C50-CEFF-C553-4D4876E155BB}"/>
              </a:ext>
            </a:extLst>
          </p:cNvPr>
          <p:cNvSpPr/>
          <p:nvPr/>
        </p:nvSpPr>
        <p:spPr>
          <a:xfrm>
            <a:off x="6818372" y="3293745"/>
            <a:ext cx="1145304" cy="451485"/>
          </a:xfrm>
          <a:prstGeom prst="verticalScroll">
            <a:avLst/>
          </a:prstGeom>
          <a:solidFill>
            <a:schemeClr val="bg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5C21D742-2B72-121F-9D99-E85EA5B08B7E}"/>
              </a:ext>
            </a:extLst>
          </p:cNvPr>
          <p:cNvSpPr/>
          <p:nvPr/>
        </p:nvSpPr>
        <p:spPr>
          <a:xfrm>
            <a:off x="2218943" y="3199685"/>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B79BD7DE-7CC9-65E1-1063-62BEF886CD8B}"/>
              </a:ext>
            </a:extLst>
          </p:cNvPr>
          <p:cNvSpPr/>
          <p:nvPr/>
        </p:nvSpPr>
        <p:spPr>
          <a:xfrm>
            <a:off x="5285229" y="3199685"/>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A853B70F-9F61-DC32-238E-4BE3B1BD1925}"/>
              </a:ext>
            </a:extLst>
          </p:cNvPr>
          <p:cNvSpPr/>
          <p:nvPr/>
        </p:nvSpPr>
        <p:spPr>
          <a:xfrm>
            <a:off x="3752086" y="3199685"/>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7BCCCD55-5BFE-1C3F-985A-E128D5FA57D9}"/>
              </a:ext>
            </a:extLst>
          </p:cNvPr>
          <p:cNvCxnSpPr>
            <a:cxnSpLocks/>
            <a:stCxn id="10" idx="3"/>
            <a:endCxn id="14" idx="1"/>
          </p:cNvCxnSpPr>
          <p:nvPr/>
        </p:nvCxnSpPr>
        <p:spPr bwMode="auto">
          <a:xfrm>
            <a:off x="6350583" y="3519487"/>
            <a:ext cx="524225"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A77EA1FF-5DEC-E60A-FE6B-A3FE50A9D72F}"/>
              </a:ext>
            </a:extLst>
          </p:cNvPr>
          <p:cNvSpPr>
            <a:spLocks noGrp="1"/>
          </p:cNvSpPr>
          <p:nvPr>
            <p:ph type="title"/>
          </p:nvPr>
        </p:nvSpPr>
        <p:spPr/>
        <p:txBody>
          <a:bodyPr/>
          <a:lstStyle/>
          <a:p>
            <a:r>
              <a:rPr lang="en-US" dirty="0">
                <a:solidFill>
                  <a:srgbClr val="FFFF00"/>
                </a:solidFill>
              </a:rPr>
              <a:t>Phantom Algorithm</a:t>
            </a:r>
          </a:p>
        </p:txBody>
      </p:sp>
      <p:sp>
        <p:nvSpPr>
          <p:cNvPr id="43" name="Vertical Scroll 25">
            <a:extLst>
              <a:ext uri="{FF2B5EF4-FFF2-40B4-BE49-F238E27FC236}">
                <a16:creationId xmlns:a16="http://schemas.microsoft.com/office/drawing/2014/main" id="{8C4A38B4-9036-9A1C-CEAA-3F6E157364CB}"/>
              </a:ext>
            </a:extLst>
          </p:cNvPr>
          <p:cNvSpPr/>
          <p:nvPr/>
        </p:nvSpPr>
        <p:spPr>
          <a:xfrm>
            <a:off x="685800" y="3199685"/>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1" name="Vertical Scroll 25">
            <a:extLst>
              <a:ext uri="{FF2B5EF4-FFF2-40B4-BE49-F238E27FC236}">
                <a16:creationId xmlns:a16="http://schemas.microsoft.com/office/drawing/2014/main" id="{2381D885-B476-3F66-EF70-E41CC63C7EC0}"/>
              </a:ext>
            </a:extLst>
          </p:cNvPr>
          <p:cNvSpPr/>
          <p:nvPr/>
        </p:nvSpPr>
        <p:spPr>
          <a:xfrm>
            <a:off x="2035953" y="4220999"/>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6" name="Vertical Scroll 25">
            <a:extLst>
              <a:ext uri="{FF2B5EF4-FFF2-40B4-BE49-F238E27FC236}">
                <a16:creationId xmlns:a16="http://schemas.microsoft.com/office/drawing/2014/main" id="{23EE3D47-D408-8619-E8C9-3FCD1BC262EA}"/>
              </a:ext>
            </a:extLst>
          </p:cNvPr>
          <p:cNvSpPr/>
          <p:nvPr/>
        </p:nvSpPr>
        <p:spPr>
          <a:xfrm>
            <a:off x="3903262" y="424910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9" name="Vertical Scroll 25">
            <a:extLst>
              <a:ext uri="{FF2B5EF4-FFF2-40B4-BE49-F238E27FC236}">
                <a16:creationId xmlns:a16="http://schemas.microsoft.com/office/drawing/2014/main" id="{480CFB35-092E-6425-2673-1251D8511294}"/>
              </a:ext>
            </a:extLst>
          </p:cNvPr>
          <p:cNvSpPr/>
          <p:nvPr/>
        </p:nvSpPr>
        <p:spPr>
          <a:xfrm>
            <a:off x="3752086"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0" name="Vertical Scroll 25">
            <a:extLst>
              <a:ext uri="{FF2B5EF4-FFF2-40B4-BE49-F238E27FC236}">
                <a16:creationId xmlns:a16="http://schemas.microsoft.com/office/drawing/2014/main" id="{ACCCBA8D-77C6-38CF-421B-BCD81DFED7E6}"/>
              </a:ext>
            </a:extLst>
          </p:cNvPr>
          <p:cNvSpPr/>
          <p:nvPr/>
        </p:nvSpPr>
        <p:spPr>
          <a:xfrm>
            <a:off x="2218943"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1" name="Vertical Scroll 25">
            <a:extLst>
              <a:ext uri="{FF2B5EF4-FFF2-40B4-BE49-F238E27FC236}">
                <a16:creationId xmlns:a16="http://schemas.microsoft.com/office/drawing/2014/main" id="{0E0EFE71-6BAC-DCF8-EFAD-E983A91A5AF3}"/>
              </a:ext>
            </a:extLst>
          </p:cNvPr>
          <p:cNvSpPr/>
          <p:nvPr/>
        </p:nvSpPr>
        <p:spPr>
          <a:xfrm>
            <a:off x="4897390" y="529947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64" name="Straight Arrow Connector 63">
            <a:extLst>
              <a:ext uri="{FF2B5EF4-FFF2-40B4-BE49-F238E27FC236}">
                <a16:creationId xmlns:a16="http://schemas.microsoft.com/office/drawing/2014/main" id="{677830B5-C35A-0992-B767-5FB99BCF74DD}"/>
              </a:ext>
            </a:extLst>
          </p:cNvPr>
          <p:cNvCxnSpPr>
            <a:cxnSpLocks/>
            <a:stCxn id="11" idx="3"/>
            <a:endCxn id="10" idx="1"/>
          </p:cNvCxnSpPr>
          <p:nvPr/>
        </p:nvCxnSpPr>
        <p:spPr bwMode="auto">
          <a:xfrm>
            <a:off x="4817440"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1936F084-9C4B-99C7-67F8-AEB2FB8AA7B4}"/>
              </a:ext>
            </a:extLst>
          </p:cNvPr>
          <p:cNvCxnSpPr>
            <a:cxnSpLocks/>
            <a:stCxn id="9" idx="3"/>
            <a:endCxn id="11" idx="1"/>
          </p:cNvCxnSpPr>
          <p:nvPr/>
        </p:nvCxnSpPr>
        <p:spPr bwMode="auto">
          <a:xfrm>
            <a:off x="3284297"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834376D1-985C-9699-1478-5B16C5FB75A7}"/>
              </a:ext>
            </a:extLst>
          </p:cNvPr>
          <p:cNvCxnSpPr>
            <a:cxnSpLocks/>
            <a:stCxn id="43" idx="3"/>
            <a:endCxn id="9" idx="1"/>
          </p:cNvCxnSpPr>
          <p:nvPr/>
        </p:nvCxnSpPr>
        <p:spPr bwMode="auto">
          <a:xfrm>
            <a:off x="1751154"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71103402-9C16-5BDE-3338-1716B79E85EF}"/>
              </a:ext>
            </a:extLst>
          </p:cNvPr>
          <p:cNvCxnSpPr>
            <a:cxnSpLocks/>
            <a:stCxn id="60" idx="3"/>
            <a:endCxn id="59" idx="1"/>
          </p:cNvCxnSpPr>
          <p:nvPr/>
        </p:nvCxnSpPr>
        <p:spPr bwMode="auto">
          <a:xfrm>
            <a:off x="3284297" y="2378153"/>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F7FBC5DD-0CA5-A871-540A-9BAA1755E75B}"/>
              </a:ext>
            </a:extLst>
          </p:cNvPr>
          <p:cNvCxnSpPr>
            <a:cxnSpLocks/>
            <a:stCxn id="51" idx="3"/>
            <a:endCxn id="56" idx="1"/>
          </p:cNvCxnSpPr>
          <p:nvPr/>
        </p:nvCxnSpPr>
        <p:spPr bwMode="auto">
          <a:xfrm>
            <a:off x="3101307" y="4540801"/>
            <a:ext cx="881906" cy="2810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00D1A9C0-2561-CCFF-7523-FC471459CD41}"/>
              </a:ext>
            </a:extLst>
          </p:cNvPr>
          <p:cNvCxnSpPr>
            <a:cxnSpLocks/>
            <a:stCxn id="59" idx="3"/>
            <a:endCxn id="10" idx="1"/>
          </p:cNvCxnSpPr>
          <p:nvPr/>
        </p:nvCxnSpPr>
        <p:spPr bwMode="auto">
          <a:xfrm>
            <a:off x="4817440" y="2378153"/>
            <a:ext cx="547740"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7" name="Straight Arrow Connector 86">
            <a:extLst>
              <a:ext uri="{FF2B5EF4-FFF2-40B4-BE49-F238E27FC236}">
                <a16:creationId xmlns:a16="http://schemas.microsoft.com/office/drawing/2014/main" id="{C491EBD0-046D-AAAD-C3BE-A5098E3F4316}"/>
              </a:ext>
            </a:extLst>
          </p:cNvPr>
          <p:cNvCxnSpPr>
            <a:cxnSpLocks/>
            <a:stCxn id="43" idx="3"/>
            <a:endCxn id="60" idx="1"/>
          </p:cNvCxnSpPr>
          <p:nvPr/>
        </p:nvCxnSpPr>
        <p:spPr bwMode="auto">
          <a:xfrm flipV="1">
            <a:off x="1751154" y="2378153"/>
            <a:ext cx="547740"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97E93CA7-3021-257D-8261-AC310F77F147}"/>
              </a:ext>
            </a:extLst>
          </p:cNvPr>
          <p:cNvCxnSpPr>
            <a:cxnSpLocks/>
            <a:stCxn id="43" idx="3"/>
            <a:endCxn id="51" idx="1"/>
          </p:cNvCxnSpPr>
          <p:nvPr/>
        </p:nvCxnSpPr>
        <p:spPr bwMode="auto">
          <a:xfrm>
            <a:off x="1751154" y="3519487"/>
            <a:ext cx="364750" cy="102131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6" name="Straight Arrow Connector 95">
            <a:extLst>
              <a:ext uri="{FF2B5EF4-FFF2-40B4-BE49-F238E27FC236}">
                <a16:creationId xmlns:a16="http://schemas.microsoft.com/office/drawing/2014/main" id="{F9A34028-6468-B4FF-4D74-0B988A48244B}"/>
              </a:ext>
            </a:extLst>
          </p:cNvPr>
          <p:cNvCxnSpPr>
            <a:cxnSpLocks/>
            <a:stCxn id="9" idx="3"/>
            <a:endCxn id="56" idx="1"/>
          </p:cNvCxnSpPr>
          <p:nvPr/>
        </p:nvCxnSpPr>
        <p:spPr bwMode="auto">
          <a:xfrm>
            <a:off x="3284297" y="3519487"/>
            <a:ext cx="698916"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9" name="Straight Arrow Connector 98">
            <a:extLst>
              <a:ext uri="{FF2B5EF4-FFF2-40B4-BE49-F238E27FC236}">
                <a16:creationId xmlns:a16="http://schemas.microsoft.com/office/drawing/2014/main" id="{8791C51E-59CF-02F5-1699-8D7656125811}"/>
              </a:ext>
            </a:extLst>
          </p:cNvPr>
          <p:cNvCxnSpPr>
            <a:cxnSpLocks/>
            <a:stCxn id="56" idx="3"/>
            <a:endCxn id="10" idx="1"/>
          </p:cNvCxnSpPr>
          <p:nvPr/>
        </p:nvCxnSpPr>
        <p:spPr bwMode="auto">
          <a:xfrm flipV="1">
            <a:off x="4968616" y="3519487"/>
            <a:ext cx="396564"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07" name="Straight Arrow Connector 106">
            <a:extLst>
              <a:ext uri="{FF2B5EF4-FFF2-40B4-BE49-F238E27FC236}">
                <a16:creationId xmlns:a16="http://schemas.microsoft.com/office/drawing/2014/main" id="{C56A082D-A18F-74F0-19EC-7157B837F111}"/>
              </a:ext>
            </a:extLst>
          </p:cNvPr>
          <p:cNvCxnSpPr>
            <a:cxnSpLocks/>
            <a:stCxn id="51" idx="3"/>
            <a:endCxn id="61" idx="1"/>
          </p:cNvCxnSpPr>
          <p:nvPr/>
        </p:nvCxnSpPr>
        <p:spPr bwMode="auto">
          <a:xfrm>
            <a:off x="3101307" y="4540801"/>
            <a:ext cx="1876034" cy="107847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11" name="Straight Arrow Connector 110">
            <a:extLst>
              <a:ext uri="{FF2B5EF4-FFF2-40B4-BE49-F238E27FC236}">
                <a16:creationId xmlns:a16="http://schemas.microsoft.com/office/drawing/2014/main" id="{EE57F4EC-B3C1-38E7-A123-0D052AA3902B}"/>
              </a:ext>
            </a:extLst>
          </p:cNvPr>
          <p:cNvCxnSpPr>
            <a:cxnSpLocks/>
            <a:stCxn id="61" idx="3"/>
            <a:endCxn id="14" idx="1"/>
          </p:cNvCxnSpPr>
          <p:nvPr/>
        </p:nvCxnSpPr>
        <p:spPr bwMode="auto">
          <a:xfrm flipV="1">
            <a:off x="5962744" y="3519488"/>
            <a:ext cx="912064" cy="20997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456283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890F7-6654-913F-7CCB-8C503A57F7C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261001-9C35-A8D7-4D46-94B631C8DAD5}"/>
              </a:ext>
            </a:extLst>
          </p:cNvPr>
          <p:cNvSpPr>
            <a:spLocks noGrp="1"/>
          </p:cNvSpPr>
          <p:nvPr>
            <p:ph type="sldNum" sz="quarter" idx="11"/>
          </p:nvPr>
        </p:nvSpPr>
        <p:spPr/>
        <p:txBody>
          <a:bodyPr/>
          <a:lstStyle/>
          <a:p>
            <a:pPr>
              <a:defRPr/>
            </a:pPr>
            <a:fld id="{FE25F947-77F5-4CA6-8472-B4B2967773ED}" type="slidenum">
              <a:rPr lang="x-none" smtClean="0"/>
              <a:pPr>
                <a:defRPr/>
              </a:pPr>
              <a:t>89</a:t>
            </a:fld>
            <a:endParaRPr lang="en-US" dirty="0"/>
          </a:p>
        </p:txBody>
      </p:sp>
      <p:sp>
        <p:nvSpPr>
          <p:cNvPr id="14" name="Vertical Scroll 25">
            <a:extLst>
              <a:ext uri="{FF2B5EF4-FFF2-40B4-BE49-F238E27FC236}">
                <a16:creationId xmlns:a16="http://schemas.microsoft.com/office/drawing/2014/main" id="{E59E20D0-7A39-6F61-99C5-82B22A80C5CC}"/>
              </a:ext>
            </a:extLst>
          </p:cNvPr>
          <p:cNvSpPr/>
          <p:nvPr/>
        </p:nvSpPr>
        <p:spPr>
          <a:xfrm>
            <a:off x="6818372" y="3293745"/>
            <a:ext cx="1145304" cy="451485"/>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F1893C0B-120B-490B-107F-F9C746A9BD15}"/>
              </a:ext>
            </a:extLst>
          </p:cNvPr>
          <p:cNvSpPr/>
          <p:nvPr/>
        </p:nvSpPr>
        <p:spPr>
          <a:xfrm>
            <a:off x="2218943" y="3198730"/>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8DBA56BB-C294-F578-4689-0998FCAC6315}"/>
              </a:ext>
            </a:extLst>
          </p:cNvPr>
          <p:cNvSpPr/>
          <p:nvPr/>
        </p:nvSpPr>
        <p:spPr>
          <a:xfrm>
            <a:off x="5285229" y="3198730"/>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573C6254-5379-AE2C-0774-F3E0205B14BE}"/>
              </a:ext>
            </a:extLst>
          </p:cNvPr>
          <p:cNvSpPr/>
          <p:nvPr/>
        </p:nvSpPr>
        <p:spPr>
          <a:xfrm>
            <a:off x="3752086" y="3198730"/>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DA264CD1-D365-E2F7-1D9F-423E7ABB57C0}"/>
              </a:ext>
            </a:extLst>
          </p:cNvPr>
          <p:cNvCxnSpPr>
            <a:cxnSpLocks/>
            <a:stCxn id="10" idx="3"/>
            <a:endCxn id="14" idx="1"/>
          </p:cNvCxnSpPr>
          <p:nvPr/>
        </p:nvCxnSpPr>
        <p:spPr bwMode="auto">
          <a:xfrm>
            <a:off x="6350583" y="3518532"/>
            <a:ext cx="524225" cy="956"/>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EEFED8D1-853E-0754-90B3-AF6F296FAA6F}"/>
              </a:ext>
            </a:extLst>
          </p:cNvPr>
          <p:cNvSpPr>
            <a:spLocks noGrp="1"/>
          </p:cNvSpPr>
          <p:nvPr>
            <p:ph type="title"/>
          </p:nvPr>
        </p:nvSpPr>
        <p:spPr/>
        <p:txBody>
          <a:bodyPr/>
          <a:lstStyle/>
          <a:p>
            <a:r>
              <a:rPr lang="en-US" dirty="0">
                <a:solidFill>
                  <a:srgbClr val="FFFF00"/>
                </a:solidFill>
              </a:rPr>
              <a:t>Phantom Algorithm</a:t>
            </a:r>
          </a:p>
        </p:txBody>
      </p:sp>
      <p:sp>
        <p:nvSpPr>
          <p:cNvPr id="43" name="Vertical Scroll 25">
            <a:extLst>
              <a:ext uri="{FF2B5EF4-FFF2-40B4-BE49-F238E27FC236}">
                <a16:creationId xmlns:a16="http://schemas.microsoft.com/office/drawing/2014/main" id="{9B2DBA1B-1822-A871-EA3F-DEAADE742B91}"/>
              </a:ext>
            </a:extLst>
          </p:cNvPr>
          <p:cNvSpPr/>
          <p:nvPr/>
        </p:nvSpPr>
        <p:spPr>
          <a:xfrm>
            <a:off x="685800" y="3198730"/>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1" name="Vertical Scroll 25">
            <a:extLst>
              <a:ext uri="{FF2B5EF4-FFF2-40B4-BE49-F238E27FC236}">
                <a16:creationId xmlns:a16="http://schemas.microsoft.com/office/drawing/2014/main" id="{E87C17A9-9427-180F-B425-D18E37A8882F}"/>
              </a:ext>
            </a:extLst>
          </p:cNvPr>
          <p:cNvSpPr/>
          <p:nvPr/>
        </p:nvSpPr>
        <p:spPr>
          <a:xfrm>
            <a:off x="2035953" y="4220999"/>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6" name="Vertical Scroll 25">
            <a:extLst>
              <a:ext uri="{FF2B5EF4-FFF2-40B4-BE49-F238E27FC236}">
                <a16:creationId xmlns:a16="http://schemas.microsoft.com/office/drawing/2014/main" id="{04C27D84-27BD-8062-2788-4EE49A740221}"/>
              </a:ext>
            </a:extLst>
          </p:cNvPr>
          <p:cNvSpPr/>
          <p:nvPr/>
        </p:nvSpPr>
        <p:spPr>
          <a:xfrm>
            <a:off x="3903262" y="4249100"/>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9" name="Vertical Scroll 25">
            <a:extLst>
              <a:ext uri="{FF2B5EF4-FFF2-40B4-BE49-F238E27FC236}">
                <a16:creationId xmlns:a16="http://schemas.microsoft.com/office/drawing/2014/main" id="{75710206-70DD-E95D-5EF1-5A3849F852E8}"/>
              </a:ext>
            </a:extLst>
          </p:cNvPr>
          <p:cNvSpPr/>
          <p:nvPr/>
        </p:nvSpPr>
        <p:spPr>
          <a:xfrm>
            <a:off x="3752086"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0" name="Vertical Scroll 25">
            <a:extLst>
              <a:ext uri="{FF2B5EF4-FFF2-40B4-BE49-F238E27FC236}">
                <a16:creationId xmlns:a16="http://schemas.microsoft.com/office/drawing/2014/main" id="{95DED3B1-9AC8-E1E4-306C-A82E4FFF393B}"/>
              </a:ext>
            </a:extLst>
          </p:cNvPr>
          <p:cNvSpPr/>
          <p:nvPr/>
        </p:nvSpPr>
        <p:spPr>
          <a:xfrm>
            <a:off x="2218943"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61" name="Vertical Scroll 25">
            <a:extLst>
              <a:ext uri="{FF2B5EF4-FFF2-40B4-BE49-F238E27FC236}">
                <a16:creationId xmlns:a16="http://schemas.microsoft.com/office/drawing/2014/main" id="{B6DFA0FB-3230-1F98-394F-A187C022CFDF}"/>
              </a:ext>
            </a:extLst>
          </p:cNvPr>
          <p:cNvSpPr/>
          <p:nvPr/>
        </p:nvSpPr>
        <p:spPr>
          <a:xfrm>
            <a:off x="4897390" y="5299470"/>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64" name="Straight Arrow Connector 63">
            <a:extLst>
              <a:ext uri="{FF2B5EF4-FFF2-40B4-BE49-F238E27FC236}">
                <a16:creationId xmlns:a16="http://schemas.microsoft.com/office/drawing/2014/main" id="{1A4CFF16-64CD-4E5C-1682-2B3FCD6B0792}"/>
              </a:ext>
            </a:extLst>
          </p:cNvPr>
          <p:cNvCxnSpPr>
            <a:cxnSpLocks/>
            <a:stCxn id="11" idx="3"/>
            <a:endCxn id="10" idx="1"/>
          </p:cNvCxnSpPr>
          <p:nvPr/>
        </p:nvCxnSpPr>
        <p:spPr bwMode="auto">
          <a:xfrm>
            <a:off x="4817440" y="3518532"/>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3E326515-D502-AED1-2388-0FCC78493DC3}"/>
              </a:ext>
            </a:extLst>
          </p:cNvPr>
          <p:cNvCxnSpPr>
            <a:cxnSpLocks/>
            <a:stCxn id="9" idx="3"/>
            <a:endCxn id="11" idx="1"/>
          </p:cNvCxnSpPr>
          <p:nvPr/>
        </p:nvCxnSpPr>
        <p:spPr bwMode="auto">
          <a:xfrm>
            <a:off x="3284297" y="3518532"/>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B6A1DE10-B065-00F0-30FE-4741ABAC4AED}"/>
              </a:ext>
            </a:extLst>
          </p:cNvPr>
          <p:cNvCxnSpPr>
            <a:cxnSpLocks/>
            <a:stCxn id="43" idx="3"/>
            <a:endCxn id="9" idx="1"/>
          </p:cNvCxnSpPr>
          <p:nvPr/>
        </p:nvCxnSpPr>
        <p:spPr bwMode="auto">
          <a:xfrm>
            <a:off x="1751154" y="3518532"/>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BA4420D9-2BBB-623E-2386-3A519230F398}"/>
              </a:ext>
            </a:extLst>
          </p:cNvPr>
          <p:cNvCxnSpPr>
            <a:cxnSpLocks/>
            <a:stCxn id="60" idx="3"/>
            <a:endCxn id="59" idx="1"/>
          </p:cNvCxnSpPr>
          <p:nvPr/>
        </p:nvCxnSpPr>
        <p:spPr bwMode="auto">
          <a:xfrm>
            <a:off x="3284297" y="2378153"/>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3D975F84-8029-7BE3-3132-E0718B2BE77A}"/>
              </a:ext>
            </a:extLst>
          </p:cNvPr>
          <p:cNvCxnSpPr>
            <a:cxnSpLocks/>
            <a:stCxn id="51" idx="3"/>
            <a:endCxn id="56" idx="1"/>
          </p:cNvCxnSpPr>
          <p:nvPr/>
        </p:nvCxnSpPr>
        <p:spPr bwMode="auto">
          <a:xfrm>
            <a:off x="3101307" y="4540801"/>
            <a:ext cx="881906" cy="2810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9F4F6AD6-E6E9-81B1-A8EA-721E5E401B12}"/>
              </a:ext>
            </a:extLst>
          </p:cNvPr>
          <p:cNvCxnSpPr>
            <a:cxnSpLocks/>
            <a:stCxn id="59" idx="3"/>
            <a:endCxn id="10" idx="1"/>
          </p:cNvCxnSpPr>
          <p:nvPr/>
        </p:nvCxnSpPr>
        <p:spPr bwMode="auto">
          <a:xfrm>
            <a:off x="4817440" y="2378153"/>
            <a:ext cx="547740" cy="1140379"/>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87" name="Straight Arrow Connector 86">
            <a:extLst>
              <a:ext uri="{FF2B5EF4-FFF2-40B4-BE49-F238E27FC236}">
                <a16:creationId xmlns:a16="http://schemas.microsoft.com/office/drawing/2014/main" id="{747A1073-F746-F85D-8244-E7E7BC0CD135}"/>
              </a:ext>
            </a:extLst>
          </p:cNvPr>
          <p:cNvCxnSpPr>
            <a:cxnSpLocks/>
            <a:stCxn id="43" idx="3"/>
            <a:endCxn id="60" idx="1"/>
          </p:cNvCxnSpPr>
          <p:nvPr/>
        </p:nvCxnSpPr>
        <p:spPr bwMode="auto">
          <a:xfrm flipV="1">
            <a:off x="1751154" y="2378153"/>
            <a:ext cx="547740" cy="1140379"/>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464C16A0-75FF-3868-26E2-2C5FDEBC9EB6}"/>
              </a:ext>
            </a:extLst>
          </p:cNvPr>
          <p:cNvCxnSpPr>
            <a:cxnSpLocks/>
            <a:stCxn id="43" idx="3"/>
            <a:endCxn id="51" idx="1"/>
          </p:cNvCxnSpPr>
          <p:nvPr/>
        </p:nvCxnSpPr>
        <p:spPr bwMode="auto">
          <a:xfrm>
            <a:off x="1751154" y="3518532"/>
            <a:ext cx="364750" cy="1022269"/>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6" name="Straight Arrow Connector 95">
            <a:extLst>
              <a:ext uri="{FF2B5EF4-FFF2-40B4-BE49-F238E27FC236}">
                <a16:creationId xmlns:a16="http://schemas.microsoft.com/office/drawing/2014/main" id="{45E2FCC9-9760-7EDB-0F04-E9C0BB2DC045}"/>
              </a:ext>
            </a:extLst>
          </p:cNvPr>
          <p:cNvCxnSpPr>
            <a:cxnSpLocks/>
            <a:stCxn id="9" idx="3"/>
            <a:endCxn id="56" idx="1"/>
          </p:cNvCxnSpPr>
          <p:nvPr/>
        </p:nvCxnSpPr>
        <p:spPr bwMode="auto">
          <a:xfrm>
            <a:off x="3284297" y="3518532"/>
            <a:ext cx="698916" cy="105037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9" name="Straight Arrow Connector 98">
            <a:extLst>
              <a:ext uri="{FF2B5EF4-FFF2-40B4-BE49-F238E27FC236}">
                <a16:creationId xmlns:a16="http://schemas.microsoft.com/office/drawing/2014/main" id="{1B30AB68-A21E-C97F-A712-985FB19C0CD7}"/>
              </a:ext>
            </a:extLst>
          </p:cNvPr>
          <p:cNvCxnSpPr>
            <a:cxnSpLocks/>
            <a:stCxn id="56" idx="3"/>
            <a:endCxn id="10" idx="1"/>
          </p:cNvCxnSpPr>
          <p:nvPr/>
        </p:nvCxnSpPr>
        <p:spPr bwMode="auto">
          <a:xfrm flipV="1">
            <a:off x="4968616" y="3518532"/>
            <a:ext cx="396564" cy="105037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07" name="Straight Arrow Connector 106">
            <a:extLst>
              <a:ext uri="{FF2B5EF4-FFF2-40B4-BE49-F238E27FC236}">
                <a16:creationId xmlns:a16="http://schemas.microsoft.com/office/drawing/2014/main" id="{6B0E041B-72E2-F3B8-5CB8-25458763641F}"/>
              </a:ext>
            </a:extLst>
          </p:cNvPr>
          <p:cNvCxnSpPr>
            <a:cxnSpLocks/>
            <a:stCxn id="51" idx="3"/>
            <a:endCxn id="61" idx="1"/>
          </p:cNvCxnSpPr>
          <p:nvPr/>
        </p:nvCxnSpPr>
        <p:spPr bwMode="auto">
          <a:xfrm>
            <a:off x="3101307" y="4540801"/>
            <a:ext cx="1876034" cy="107847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11" name="Straight Arrow Connector 110">
            <a:extLst>
              <a:ext uri="{FF2B5EF4-FFF2-40B4-BE49-F238E27FC236}">
                <a16:creationId xmlns:a16="http://schemas.microsoft.com/office/drawing/2014/main" id="{5DF022AB-6F6A-143C-95A4-7038DA7364A6}"/>
              </a:ext>
            </a:extLst>
          </p:cNvPr>
          <p:cNvCxnSpPr>
            <a:cxnSpLocks/>
            <a:stCxn id="61" idx="3"/>
            <a:endCxn id="14" idx="1"/>
          </p:cNvCxnSpPr>
          <p:nvPr/>
        </p:nvCxnSpPr>
        <p:spPr bwMode="auto">
          <a:xfrm flipV="1">
            <a:off x="5962744" y="3519488"/>
            <a:ext cx="912064" cy="20997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 name="TextBox 2">
            <a:extLst>
              <a:ext uri="{FF2B5EF4-FFF2-40B4-BE49-F238E27FC236}">
                <a16:creationId xmlns:a16="http://schemas.microsoft.com/office/drawing/2014/main" id="{811697D7-6551-716A-E5DA-A271A459A47A}"/>
              </a:ext>
            </a:extLst>
          </p:cNvPr>
          <p:cNvSpPr txBox="1"/>
          <p:nvPr/>
        </p:nvSpPr>
        <p:spPr bwMode="auto">
          <a:xfrm>
            <a:off x="1891619" y="6087274"/>
            <a:ext cx="536076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Step 1: Find the largest </a:t>
            </a:r>
            <a:r>
              <a:rPr lang="en-US" sz="2800" i="1" dirty="0">
                <a:solidFill>
                  <a:srgbClr val="FFFF00"/>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cluster</a:t>
            </a:r>
            <a:endParaRPr lang="en-US" sz="28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29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50">
            <a:extLst>
              <a:ext uri="{FF2B5EF4-FFF2-40B4-BE49-F238E27FC236}">
                <a16:creationId xmlns:a16="http://schemas.microsoft.com/office/drawing/2014/main" id="{437C4904-22EF-FB13-CFFB-BDD6905FCDFC}"/>
              </a:ext>
            </a:extLst>
          </p:cNvPr>
          <p:cNvGrpSpPr>
            <a:grpSpLocks/>
          </p:cNvGrpSpPr>
          <p:nvPr/>
        </p:nvGrpSpPr>
        <p:grpSpPr bwMode="auto">
          <a:xfrm>
            <a:off x="1660650" y="2490893"/>
            <a:ext cx="1447800" cy="1295400"/>
            <a:chOff x="3168" y="1824"/>
            <a:chExt cx="912" cy="816"/>
          </a:xfrm>
          <a:effectLst>
            <a:glow rad="139700">
              <a:schemeClr val="accent3">
                <a:satMod val="175000"/>
                <a:alpha val="40000"/>
              </a:schemeClr>
            </a:glow>
          </a:effectLst>
        </p:grpSpPr>
        <p:sp>
          <p:nvSpPr>
            <p:cNvPr id="19" name="Freeform 51">
              <a:extLst>
                <a:ext uri="{FF2B5EF4-FFF2-40B4-BE49-F238E27FC236}">
                  <a16:creationId xmlns:a16="http://schemas.microsoft.com/office/drawing/2014/main" id="{601CAEB6-18DE-FE3F-65C9-181E49921396}"/>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20" name="Freeform 52">
              <a:extLst>
                <a:ext uri="{FF2B5EF4-FFF2-40B4-BE49-F238E27FC236}">
                  <a16:creationId xmlns:a16="http://schemas.microsoft.com/office/drawing/2014/main" id="{B7AE8F5A-A510-5DD7-F64D-4B36A643968D}"/>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21" name="Freeform 53">
              <a:extLst>
                <a:ext uri="{FF2B5EF4-FFF2-40B4-BE49-F238E27FC236}">
                  <a16:creationId xmlns:a16="http://schemas.microsoft.com/office/drawing/2014/main" id="{3A9AD66C-F44D-F251-9957-5AC7BD4A6620}"/>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22" name="Freeform 54">
              <a:extLst>
                <a:ext uri="{FF2B5EF4-FFF2-40B4-BE49-F238E27FC236}">
                  <a16:creationId xmlns:a16="http://schemas.microsoft.com/office/drawing/2014/main" id="{CE4EA4D8-022D-62AB-C179-5168DC16873E}"/>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bg1"/>
              </a:solidFill>
              <a:round/>
              <a:headEnd/>
              <a:tailEnd/>
            </a:ln>
          </p:spPr>
          <p:txBody>
            <a:bodyPr wrap="none" anchor="ctr"/>
            <a:lstStyle/>
            <a:p>
              <a:endParaRPr lang="en-US"/>
            </a:p>
          </p:txBody>
        </p:sp>
        <p:sp>
          <p:nvSpPr>
            <p:cNvPr id="23" name="Freeform 55">
              <a:extLst>
                <a:ext uri="{FF2B5EF4-FFF2-40B4-BE49-F238E27FC236}">
                  <a16:creationId xmlns:a16="http://schemas.microsoft.com/office/drawing/2014/main" id="{8B213CF8-46DE-0B84-3F55-F589DDDB076E}"/>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bg1"/>
              </a:solidFill>
              <a:round/>
              <a:headEnd/>
              <a:tailEnd/>
            </a:ln>
          </p:spPr>
          <p:txBody>
            <a:bodyPr wrap="none" anchor="ctr"/>
            <a:lstStyle/>
            <a:p>
              <a:endParaRPr lang="en-US"/>
            </a:p>
          </p:txBody>
        </p:sp>
        <p:sp>
          <p:nvSpPr>
            <p:cNvPr id="24" name="Freeform 56">
              <a:extLst>
                <a:ext uri="{FF2B5EF4-FFF2-40B4-BE49-F238E27FC236}">
                  <a16:creationId xmlns:a16="http://schemas.microsoft.com/office/drawing/2014/main" id="{79839E13-CE67-28AE-732B-10D06B26B5E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bg1"/>
              </a:solidFill>
              <a:round/>
              <a:headEnd/>
              <a:tailEnd/>
            </a:ln>
          </p:spPr>
          <p:txBody>
            <a:bodyPr wrap="none" anchor="ctr"/>
            <a:lstStyle/>
            <a:p>
              <a:endParaRPr lang="en-US"/>
            </a:p>
          </p:txBody>
        </p:sp>
        <p:sp>
          <p:nvSpPr>
            <p:cNvPr id="25" name="Freeform 57">
              <a:extLst>
                <a:ext uri="{FF2B5EF4-FFF2-40B4-BE49-F238E27FC236}">
                  <a16:creationId xmlns:a16="http://schemas.microsoft.com/office/drawing/2014/main" id="{B96DF46D-2CDD-D096-628B-8FE61F27EB97}"/>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26" name="Freeform 58">
              <a:extLst>
                <a:ext uri="{FF2B5EF4-FFF2-40B4-BE49-F238E27FC236}">
                  <a16:creationId xmlns:a16="http://schemas.microsoft.com/office/drawing/2014/main" id="{268CE06E-3DAF-D2D5-8D35-819289C3C101}"/>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27" name="Freeform 59">
              <a:extLst>
                <a:ext uri="{FF2B5EF4-FFF2-40B4-BE49-F238E27FC236}">
                  <a16:creationId xmlns:a16="http://schemas.microsoft.com/office/drawing/2014/main" id="{71A9BE54-1B04-1423-9C5A-1D8555FA5C0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sp>
        <p:nvSpPr>
          <p:cNvPr id="2" name="Title 1"/>
          <p:cNvSpPr>
            <a:spLocks noGrp="1"/>
          </p:cNvSpPr>
          <p:nvPr>
            <p:ph type="title"/>
          </p:nvPr>
        </p:nvSpPr>
        <p:spPr/>
        <p:txBody>
          <a:bodyPr/>
          <a:lstStyle/>
          <a:p>
            <a:r>
              <a:rPr lang="en-US" dirty="0">
                <a:solidFill>
                  <a:srgbClr val="FFFF00"/>
                </a:solidFill>
              </a:rPr>
              <a:t>He said, She said …</a:t>
            </a:r>
          </a:p>
        </p:txBody>
      </p:sp>
      <p:sp>
        <p:nvSpPr>
          <p:cNvPr id="4" name="Slide Number Placeholder 3"/>
          <p:cNvSpPr>
            <a:spLocks noGrp="1"/>
          </p:cNvSpPr>
          <p:nvPr>
            <p:ph type="sldNum" sz="quarter" idx="11"/>
          </p:nvPr>
        </p:nvSpPr>
        <p:spPr>
          <a:xfrm>
            <a:off x="6248400" y="6400800"/>
            <a:ext cx="2895600" cy="457200"/>
          </a:xfrm>
        </p:spPr>
        <p:txBody>
          <a:bodyPr/>
          <a:lstStyle/>
          <a:p>
            <a:fld id="{DDA13F16-CD78-4520-9B53-E3A23A002AF0}" type="slidenum">
              <a:rPr lang="en-US" smtClean="0"/>
              <a:pPr/>
              <a:t>9</a:t>
            </a:fld>
            <a:endParaRPr lang="en-US" dirty="0"/>
          </a:p>
        </p:txBody>
      </p:sp>
      <p:grpSp>
        <p:nvGrpSpPr>
          <p:cNvPr id="9" name="Group 39"/>
          <p:cNvGrpSpPr>
            <a:grpSpLocks/>
          </p:cNvGrpSpPr>
          <p:nvPr/>
        </p:nvGrpSpPr>
        <p:grpSpPr bwMode="auto">
          <a:xfrm>
            <a:off x="3867569" y="5143351"/>
            <a:ext cx="1146175" cy="1000125"/>
            <a:chOff x="1043" y="2546"/>
            <a:chExt cx="869" cy="740"/>
          </a:xfrm>
        </p:grpSpPr>
        <p:sp>
          <p:nvSpPr>
            <p:cNvPr id="35" name="Freeform 4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6" name="Freeform 41"/>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7" name="Freeform 4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8" name="Freeform 43"/>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9" name="AutoShape 44"/>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40" name="Rectangle 45"/>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41" name="Freeform 46"/>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2" name="Freeform 47"/>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sp>
        <p:nvSpPr>
          <p:cNvPr id="85" name="AutoShape 2"/>
          <p:cNvSpPr>
            <a:spLocks noChangeArrowheads="1"/>
          </p:cNvSpPr>
          <p:nvPr/>
        </p:nvSpPr>
        <p:spPr bwMode="auto">
          <a:xfrm>
            <a:off x="3490913" y="193643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86" name="AutoShape 3"/>
          <p:cNvSpPr>
            <a:spLocks noChangeArrowheads="1"/>
          </p:cNvSpPr>
          <p:nvPr/>
        </p:nvSpPr>
        <p:spPr bwMode="auto">
          <a:xfrm>
            <a:off x="2209800" y="385572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87" name="AutoShape 38"/>
          <p:cNvSpPr>
            <a:spLocks noChangeArrowheads="1"/>
          </p:cNvSpPr>
          <p:nvPr/>
        </p:nvSpPr>
        <p:spPr bwMode="auto">
          <a:xfrm>
            <a:off x="566738" y="184277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sp>
        <p:nvSpPr>
          <p:cNvPr id="96" name="Rounded Rectangular Callout 95"/>
          <p:cNvSpPr/>
          <p:nvPr/>
        </p:nvSpPr>
        <p:spPr bwMode="auto">
          <a:xfrm flipV="1">
            <a:off x="5886030" y="4687131"/>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14" name="Freeform 50"/>
          <p:cNvSpPr>
            <a:spLocks/>
          </p:cNvSpPr>
          <p:nvPr/>
        </p:nvSpPr>
        <p:spPr bwMode="auto">
          <a:xfrm>
            <a:off x="5140325" y="400812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sp>
        <p:nvSpPr>
          <p:cNvPr id="116" name="Freeform 50"/>
          <p:cNvSpPr>
            <a:spLocks/>
          </p:cNvSpPr>
          <p:nvPr/>
        </p:nvSpPr>
        <p:spPr bwMode="auto">
          <a:xfrm flipV="1">
            <a:off x="3239657" y="3925888"/>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endParaRPr>
          </a:p>
        </p:txBody>
      </p:sp>
      <p:grpSp>
        <p:nvGrpSpPr>
          <p:cNvPr id="113" name="Group 112"/>
          <p:cNvGrpSpPr/>
          <p:nvPr/>
        </p:nvGrpSpPr>
        <p:grpSpPr>
          <a:xfrm>
            <a:off x="6573819" y="4672178"/>
            <a:ext cx="1728020" cy="740938"/>
            <a:chOff x="6070194" y="2402934"/>
            <a:chExt cx="3061520" cy="1312715"/>
          </a:xfrm>
        </p:grpSpPr>
        <p:grpSp>
          <p:nvGrpSpPr>
            <p:cNvPr id="121" name="Group 60"/>
            <p:cNvGrpSpPr>
              <a:grpSpLocks/>
            </p:cNvGrpSpPr>
            <p:nvPr/>
          </p:nvGrpSpPr>
          <p:grpSpPr bwMode="auto">
            <a:xfrm flipH="1">
              <a:off x="7683914" y="2420249"/>
              <a:ext cx="1447800" cy="1295400"/>
              <a:chOff x="3168" y="1824"/>
              <a:chExt cx="912" cy="816"/>
            </a:xfrm>
          </p:grpSpPr>
          <p:sp>
            <p:nvSpPr>
              <p:cNvPr id="132"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3"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4"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35"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136"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137"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138"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9"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40"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22" name="Group 50"/>
            <p:cNvGrpSpPr>
              <a:grpSpLocks/>
            </p:cNvGrpSpPr>
            <p:nvPr/>
          </p:nvGrpSpPr>
          <p:grpSpPr bwMode="auto">
            <a:xfrm>
              <a:off x="6070194" y="2402934"/>
              <a:ext cx="1447800" cy="1295400"/>
              <a:chOff x="3168" y="1824"/>
              <a:chExt cx="912" cy="816"/>
            </a:xfrm>
          </p:grpSpPr>
          <p:sp>
            <p:nvSpPr>
              <p:cNvPr id="123"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4"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5"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6"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27"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28"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29"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0"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31"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sp>
        <p:nvSpPr>
          <p:cNvPr id="117" name="Rounded Rectangular Callout 116"/>
          <p:cNvSpPr/>
          <p:nvPr/>
        </p:nvSpPr>
        <p:spPr bwMode="auto">
          <a:xfrm>
            <a:off x="8234637" y="540334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18" name="Picture 4" descr="http://b2b.cbsimg.net/blogs/pear0906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718" y="5474433"/>
            <a:ext cx="324836" cy="40844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9" name="Rounded Rectangular Callout 118"/>
          <p:cNvSpPr/>
          <p:nvPr/>
        </p:nvSpPr>
        <p:spPr bwMode="auto">
          <a:xfrm flipH="1">
            <a:off x="6094570" y="538540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20" name="Picture 2" descr="http://b2b.cbsimg.net/blogs/lemon0906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1981" y="5453057"/>
            <a:ext cx="513307" cy="38669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53497" y="4400734"/>
            <a:ext cx="3257969" cy="1575121"/>
            <a:chOff x="4611697" y="2843352"/>
            <a:chExt cx="3257969" cy="1575121"/>
          </a:xfrm>
        </p:grpSpPr>
        <p:sp>
          <p:nvSpPr>
            <p:cNvPr id="169" name="Rounded Rectangular Callout 168"/>
            <p:cNvSpPr/>
            <p:nvPr/>
          </p:nvSpPr>
          <p:spPr bwMode="auto">
            <a:xfrm flipH="1" flipV="1">
              <a:off x="4611697" y="2843352"/>
              <a:ext cx="3257969" cy="1575121"/>
            </a:xfrm>
            <a:prstGeom prst="wedgeRoundRectCallout">
              <a:avLst>
                <a:gd name="adj1" fmla="val -29591"/>
                <a:gd name="adj2" fmla="val 95028"/>
                <a:gd name="adj3" fmla="val 16667"/>
              </a:avLst>
            </a:prstGeom>
            <a:solidFill>
              <a:schemeClr val="bg1"/>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grpSp>
          <p:nvGrpSpPr>
            <p:cNvPr id="5" name="Group 4"/>
            <p:cNvGrpSpPr/>
            <p:nvPr/>
          </p:nvGrpSpPr>
          <p:grpSpPr>
            <a:xfrm>
              <a:off x="4825133" y="3009926"/>
              <a:ext cx="2791355" cy="1269288"/>
              <a:chOff x="448302" y="4174628"/>
              <a:chExt cx="2791355" cy="1269288"/>
            </a:xfrm>
          </p:grpSpPr>
          <p:grpSp>
            <p:nvGrpSpPr>
              <p:cNvPr id="142" name="Group 141"/>
              <p:cNvGrpSpPr/>
              <p:nvPr/>
            </p:nvGrpSpPr>
            <p:grpSpPr>
              <a:xfrm>
                <a:off x="927551" y="4174628"/>
                <a:ext cx="1728020" cy="740938"/>
                <a:chOff x="6070194" y="2402934"/>
                <a:chExt cx="3061520" cy="1312715"/>
              </a:xfrm>
            </p:grpSpPr>
            <p:grpSp>
              <p:nvGrpSpPr>
                <p:cNvPr id="147" name="Group 60"/>
                <p:cNvGrpSpPr>
                  <a:grpSpLocks/>
                </p:cNvGrpSpPr>
                <p:nvPr/>
              </p:nvGrpSpPr>
              <p:grpSpPr bwMode="auto">
                <a:xfrm flipH="1">
                  <a:off x="7683914" y="2420249"/>
                  <a:ext cx="1447800" cy="1295400"/>
                  <a:chOff x="3168" y="1824"/>
                  <a:chExt cx="912" cy="816"/>
                </a:xfrm>
              </p:grpSpPr>
              <p:sp>
                <p:nvSpPr>
                  <p:cNvPr id="158"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59"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60"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61"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162"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163"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164"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5"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6"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48" name="Group 50"/>
                <p:cNvGrpSpPr>
                  <a:grpSpLocks/>
                </p:cNvGrpSpPr>
                <p:nvPr/>
              </p:nvGrpSpPr>
              <p:grpSpPr bwMode="auto">
                <a:xfrm>
                  <a:off x="6070194" y="2402934"/>
                  <a:ext cx="1447800" cy="1295400"/>
                  <a:chOff x="3168" y="1824"/>
                  <a:chExt cx="912" cy="816"/>
                </a:xfrm>
              </p:grpSpPr>
              <p:sp>
                <p:nvSpPr>
                  <p:cNvPr id="149"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50"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51"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52"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53"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54"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55"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56"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57"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sp>
            <p:nvSpPr>
              <p:cNvPr id="143" name="Rounded Rectangular Callout 142"/>
              <p:cNvSpPr/>
              <p:nvPr/>
            </p:nvSpPr>
            <p:spPr bwMode="auto">
              <a:xfrm>
                <a:off x="2588369" y="4905793"/>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45" name="Rounded Rectangular Callout 144"/>
              <p:cNvSpPr/>
              <p:nvPr/>
            </p:nvSpPr>
            <p:spPr bwMode="auto">
              <a:xfrm flipH="1">
                <a:off x="448302" y="4887857"/>
                <a:ext cx="651288" cy="521993"/>
              </a:xfrm>
              <a:prstGeom prst="wedgeRoundRectCallout">
                <a:avLst>
                  <a:gd name="adj1" fmla="val -48487"/>
                  <a:gd name="adj2" fmla="val -80825"/>
                  <a:gd name="adj3" fmla="val 16667"/>
                </a:avLst>
              </a:prstGeom>
              <a:no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pic>
            <p:nvPicPr>
              <p:cNvPr id="167" name="Picture 2" descr="http://b2b.cbsimg.net/blogs/cherry090620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717" y="4956223"/>
                <a:ext cx="371834" cy="42113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8" name="Picture 6" descr="http://nicholaswmin.github.io/slotMachine/img/bananaFrui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4719" y="4832602"/>
                <a:ext cx="611314" cy="61131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grpSp>
      </p:grpSp>
      <p:sp>
        <p:nvSpPr>
          <p:cNvPr id="170" name="Freeform 169"/>
          <p:cNvSpPr/>
          <p:nvPr/>
        </p:nvSpPr>
        <p:spPr bwMode="auto">
          <a:xfrm flipH="1">
            <a:off x="6576860" y="2300356"/>
            <a:ext cx="907794" cy="457237"/>
          </a:xfrm>
          <a:custGeom>
            <a:avLst/>
            <a:gdLst>
              <a:gd name="connsiteX0" fmla="*/ 699976 w 907794"/>
              <a:gd name="connsiteY0" fmla="*/ 387928 h 457237"/>
              <a:gd name="connsiteX1" fmla="*/ 312049 w 907794"/>
              <a:gd name="connsiteY1" fmla="*/ 27709 h 457237"/>
              <a:gd name="connsiteX2" fmla="*/ 21104 w 907794"/>
              <a:gd name="connsiteY2" fmla="*/ 457200 h 457237"/>
              <a:gd name="connsiteX3" fmla="*/ 907794 w 907794"/>
              <a:gd name="connsiteY3" fmla="*/ 0 h 457237"/>
              <a:gd name="connsiteX4" fmla="*/ 907794 w 907794"/>
              <a:gd name="connsiteY4" fmla="*/ 0 h 45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94" h="457237">
                <a:moveTo>
                  <a:pt x="699976" y="387928"/>
                </a:moveTo>
                <a:cubicBezTo>
                  <a:pt x="562585" y="202046"/>
                  <a:pt x="425194" y="16164"/>
                  <a:pt x="312049" y="27709"/>
                </a:cubicBezTo>
                <a:cubicBezTo>
                  <a:pt x="198904" y="39254"/>
                  <a:pt x="-78187" y="461818"/>
                  <a:pt x="21104" y="457200"/>
                </a:cubicBezTo>
                <a:cubicBezTo>
                  <a:pt x="120395" y="452582"/>
                  <a:pt x="907794" y="0"/>
                  <a:pt x="907794" y="0"/>
                </a:cubicBezTo>
                <a:lnTo>
                  <a:pt x="907794" y="0"/>
                </a:lnTo>
              </a:path>
            </a:pathLst>
          </a:custGeom>
          <a:noFill/>
          <a:ln w="76200">
            <a:solidFill>
              <a:srgbClr val="FF0000"/>
            </a:solidFill>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0000FF"/>
              </a:solidFill>
              <a:effectLst/>
              <a:latin typeface="Comic Sans MS" pitchFamily="66" charset="0"/>
            </a:endParaRPr>
          </a:p>
        </p:txBody>
      </p:sp>
      <p:sp>
        <p:nvSpPr>
          <p:cNvPr id="97" name="Donut 96"/>
          <p:cNvSpPr/>
          <p:nvPr/>
        </p:nvSpPr>
        <p:spPr bwMode="auto">
          <a:xfrm>
            <a:off x="2209800" y="2562167"/>
            <a:ext cx="774175" cy="543252"/>
          </a:xfrm>
          <a:prstGeom prst="donut">
            <a:avLst/>
          </a:prstGeom>
          <a:solidFill>
            <a:srgbClr val="FFFF00"/>
          </a:soli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98" name="Cloud Callout 97"/>
          <p:cNvSpPr/>
          <p:nvPr/>
        </p:nvSpPr>
        <p:spPr bwMode="auto">
          <a:xfrm>
            <a:off x="4408636" y="4203885"/>
            <a:ext cx="748579" cy="674264"/>
          </a:xfrm>
          <a:prstGeom prst="cloudCallout">
            <a:avLst>
              <a:gd name="adj1" fmla="val -45263"/>
              <a:gd name="adj2" fmla="val 101489"/>
            </a:avLst>
          </a:prstGeom>
          <a:noFill/>
          <a:ln w="38100">
            <a:solidFill>
              <a:srgbClr val="7030A0"/>
            </a:solidFill>
            <a:round/>
            <a:headEnd/>
            <a:tailEnd/>
          </a:ln>
          <a:effectLst/>
        </p:spPr>
        <p:txBody>
          <a:bodyPr wrap="none" rtlCol="0" anchor="ctr"/>
          <a:lstStyle/>
          <a:p>
            <a:pPr algn="ctr"/>
            <a:r>
              <a:rPr lang="en-US" sz="2400" dirty="0">
                <a:solidFill>
                  <a:srgbClr val="FFFF00"/>
                </a:solidFill>
                <a:latin typeface="Arial" pitchFamily="34" charset="0"/>
                <a:cs typeface="Arial" pitchFamily="34" charset="0"/>
              </a:rPr>
              <a:t>???</a:t>
            </a:r>
          </a:p>
        </p:txBody>
      </p:sp>
      <p:grpSp>
        <p:nvGrpSpPr>
          <p:cNvPr id="3" name="Group 60">
            <a:extLst>
              <a:ext uri="{FF2B5EF4-FFF2-40B4-BE49-F238E27FC236}">
                <a16:creationId xmlns:a16="http://schemas.microsoft.com/office/drawing/2014/main" id="{7F425F76-812E-A8C7-C8C1-CFD0A65A4295}"/>
              </a:ext>
            </a:extLst>
          </p:cNvPr>
          <p:cNvGrpSpPr>
            <a:grpSpLocks/>
          </p:cNvGrpSpPr>
          <p:nvPr/>
        </p:nvGrpSpPr>
        <p:grpSpPr bwMode="auto">
          <a:xfrm flipH="1">
            <a:off x="5657430" y="2605193"/>
            <a:ext cx="1447800" cy="1295400"/>
            <a:chOff x="3168" y="1824"/>
            <a:chExt cx="912" cy="816"/>
          </a:xfrm>
          <a:effectLst>
            <a:glow rad="139700">
              <a:schemeClr val="accent3">
                <a:satMod val="175000"/>
                <a:alpha val="40000"/>
              </a:schemeClr>
            </a:glow>
          </a:effectLst>
        </p:grpSpPr>
        <p:sp>
          <p:nvSpPr>
            <p:cNvPr id="8" name="Freeform 61">
              <a:extLst>
                <a:ext uri="{FF2B5EF4-FFF2-40B4-BE49-F238E27FC236}">
                  <a16:creationId xmlns:a16="http://schemas.microsoft.com/office/drawing/2014/main" id="{5E3B2B10-9D52-A554-5A11-50CB0622D3C8}"/>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0" name="Freeform 62">
              <a:extLst>
                <a:ext uri="{FF2B5EF4-FFF2-40B4-BE49-F238E27FC236}">
                  <a16:creationId xmlns:a16="http://schemas.microsoft.com/office/drawing/2014/main" id="{2830604C-CD15-D1D7-2890-6AFE2EF92DEE}"/>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1" name="Freeform 63">
              <a:extLst>
                <a:ext uri="{FF2B5EF4-FFF2-40B4-BE49-F238E27FC236}">
                  <a16:creationId xmlns:a16="http://schemas.microsoft.com/office/drawing/2014/main" id="{73F14BFE-4B2B-353B-5AF7-E1A9E198D5F6}"/>
                </a:ext>
              </a:extLst>
            </p:cNvPr>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bg1"/>
            </a:solidFill>
            <a:ln w="9525">
              <a:solidFill>
                <a:schemeClr val="bg1"/>
              </a:solidFill>
              <a:round/>
              <a:headEnd/>
              <a:tailEnd/>
            </a:ln>
          </p:spPr>
          <p:txBody>
            <a:bodyPr wrap="none" anchor="ctr"/>
            <a:lstStyle/>
            <a:p>
              <a:endParaRPr lang="en-US"/>
            </a:p>
          </p:txBody>
        </p:sp>
        <p:sp>
          <p:nvSpPr>
            <p:cNvPr id="12" name="Freeform 64">
              <a:extLst>
                <a:ext uri="{FF2B5EF4-FFF2-40B4-BE49-F238E27FC236}">
                  <a16:creationId xmlns:a16="http://schemas.microsoft.com/office/drawing/2014/main" id="{32442603-E734-5FF1-9061-903AFF321B79}"/>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bg1"/>
              </a:solidFill>
              <a:round/>
              <a:headEnd/>
              <a:tailEnd/>
            </a:ln>
          </p:spPr>
          <p:txBody>
            <a:bodyPr wrap="none" anchor="ctr"/>
            <a:lstStyle/>
            <a:p>
              <a:endParaRPr lang="en-US"/>
            </a:p>
          </p:txBody>
        </p:sp>
        <p:sp>
          <p:nvSpPr>
            <p:cNvPr id="13" name="Freeform 65">
              <a:extLst>
                <a:ext uri="{FF2B5EF4-FFF2-40B4-BE49-F238E27FC236}">
                  <a16:creationId xmlns:a16="http://schemas.microsoft.com/office/drawing/2014/main" id="{988602EF-81CB-E812-3A19-C2FE0A1ACBEC}"/>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bg1"/>
              </a:solidFill>
              <a:round/>
              <a:headEnd/>
              <a:tailEnd/>
            </a:ln>
          </p:spPr>
          <p:txBody>
            <a:bodyPr wrap="none" anchor="ctr"/>
            <a:lstStyle/>
            <a:p>
              <a:endParaRPr lang="en-US"/>
            </a:p>
          </p:txBody>
        </p:sp>
        <p:sp>
          <p:nvSpPr>
            <p:cNvPr id="14" name="Freeform 66">
              <a:extLst>
                <a:ext uri="{FF2B5EF4-FFF2-40B4-BE49-F238E27FC236}">
                  <a16:creationId xmlns:a16="http://schemas.microsoft.com/office/drawing/2014/main" id="{65E9E72D-6D37-6658-DA00-13D4DEDBF26D}"/>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bg1"/>
              </a:solidFill>
              <a:round/>
              <a:headEnd/>
              <a:tailEnd/>
            </a:ln>
          </p:spPr>
          <p:txBody>
            <a:bodyPr wrap="none" anchor="ctr"/>
            <a:lstStyle/>
            <a:p>
              <a:endParaRPr lang="en-US"/>
            </a:p>
          </p:txBody>
        </p:sp>
        <p:sp>
          <p:nvSpPr>
            <p:cNvPr id="15" name="Freeform 67">
              <a:extLst>
                <a:ext uri="{FF2B5EF4-FFF2-40B4-BE49-F238E27FC236}">
                  <a16:creationId xmlns:a16="http://schemas.microsoft.com/office/drawing/2014/main" id="{AF87531D-8704-C9C6-20F6-34F432CFDA4F}"/>
                </a:ext>
              </a:extLst>
            </p:cNvPr>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6" name="Freeform 68">
              <a:extLst>
                <a:ext uri="{FF2B5EF4-FFF2-40B4-BE49-F238E27FC236}">
                  <a16:creationId xmlns:a16="http://schemas.microsoft.com/office/drawing/2014/main" id="{05BE41E2-B70B-D611-13A8-2ED652CD99D7}"/>
                </a:ext>
              </a:extLst>
            </p:cNvPr>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sp>
          <p:nvSpPr>
            <p:cNvPr id="17" name="Freeform 69">
              <a:extLst>
                <a:ext uri="{FF2B5EF4-FFF2-40B4-BE49-F238E27FC236}">
                  <a16:creationId xmlns:a16="http://schemas.microsoft.com/office/drawing/2014/main" id="{C86538C7-501B-1939-A9C2-5D44ECCC8867}"/>
                </a:ext>
              </a:extLst>
            </p:cNvPr>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bg1"/>
            </a:solidFill>
            <a:ln w="9525">
              <a:solidFill>
                <a:schemeClr val="bg1"/>
              </a:solidFill>
              <a:round/>
              <a:headEnd/>
              <a:tailEnd/>
            </a:ln>
          </p:spPr>
          <p:txBody>
            <a:bodyPr wrap="none" anchor="ctr"/>
            <a:lstStyle/>
            <a:p>
              <a:endParaRPr lang="en-US"/>
            </a:p>
          </p:txBody>
        </p:sp>
      </p:grpSp>
    </p:spTree>
    <p:extLst>
      <p:ext uri="{BB962C8B-B14F-4D97-AF65-F5344CB8AC3E}">
        <p14:creationId xmlns:p14="http://schemas.microsoft.com/office/powerpoint/2010/main" val="1445436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40371-3AA2-DDDE-9392-C02272FE9B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03E50-82EF-B0A0-EC64-D8FECBEB54C0}"/>
              </a:ext>
            </a:extLst>
          </p:cNvPr>
          <p:cNvSpPr>
            <a:spLocks noGrp="1"/>
          </p:cNvSpPr>
          <p:nvPr>
            <p:ph type="sldNum" sz="quarter" idx="11"/>
          </p:nvPr>
        </p:nvSpPr>
        <p:spPr/>
        <p:txBody>
          <a:bodyPr/>
          <a:lstStyle/>
          <a:p>
            <a:pPr>
              <a:defRPr/>
            </a:pPr>
            <a:fld id="{FE25F947-77F5-4CA6-8472-B4B2967773ED}" type="slidenum">
              <a:rPr lang="x-none" smtClean="0"/>
              <a:pPr>
                <a:defRPr/>
              </a:pPr>
              <a:t>90</a:t>
            </a:fld>
            <a:endParaRPr lang="en-US" dirty="0"/>
          </a:p>
        </p:txBody>
      </p:sp>
      <p:sp>
        <p:nvSpPr>
          <p:cNvPr id="14" name="Vertical Scroll 25">
            <a:extLst>
              <a:ext uri="{FF2B5EF4-FFF2-40B4-BE49-F238E27FC236}">
                <a16:creationId xmlns:a16="http://schemas.microsoft.com/office/drawing/2014/main" id="{B90C5B74-3ECD-AFCE-256A-E378A54B7F19}"/>
              </a:ext>
            </a:extLst>
          </p:cNvPr>
          <p:cNvSpPr/>
          <p:nvPr/>
        </p:nvSpPr>
        <p:spPr>
          <a:xfrm>
            <a:off x="7775635" y="3759275"/>
            <a:ext cx="1145304" cy="451485"/>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9" name="Vertical Scroll 25">
            <a:extLst>
              <a:ext uri="{FF2B5EF4-FFF2-40B4-BE49-F238E27FC236}">
                <a16:creationId xmlns:a16="http://schemas.microsoft.com/office/drawing/2014/main" id="{8586C06E-8A46-292C-D5FA-50963BB54397}"/>
              </a:ext>
            </a:extLst>
          </p:cNvPr>
          <p:cNvSpPr/>
          <p:nvPr/>
        </p:nvSpPr>
        <p:spPr>
          <a:xfrm>
            <a:off x="2702961"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21DCCC94-4C85-8425-C9FF-80865A91C1EF}"/>
              </a:ext>
            </a:extLst>
          </p:cNvPr>
          <p:cNvSpPr/>
          <p:nvPr/>
        </p:nvSpPr>
        <p:spPr>
          <a:xfrm>
            <a:off x="6507465"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1" name="Vertical Scroll 25">
            <a:extLst>
              <a:ext uri="{FF2B5EF4-FFF2-40B4-BE49-F238E27FC236}">
                <a16:creationId xmlns:a16="http://schemas.microsoft.com/office/drawing/2014/main" id="{08C225E3-DCF3-3089-03F0-825951C3E0B7}"/>
              </a:ext>
            </a:extLst>
          </p:cNvPr>
          <p:cNvSpPr/>
          <p:nvPr/>
        </p:nvSpPr>
        <p:spPr>
          <a:xfrm>
            <a:off x="3971129"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28C5AB36-F6BE-A5DE-E1A2-3B7D0802541F}"/>
              </a:ext>
            </a:extLst>
          </p:cNvPr>
          <p:cNvCxnSpPr>
            <a:cxnSpLocks/>
            <a:stCxn id="10" idx="3"/>
            <a:endCxn id="14" idx="1"/>
          </p:cNvCxnSpPr>
          <p:nvPr/>
        </p:nvCxnSpPr>
        <p:spPr bwMode="auto">
          <a:xfrm>
            <a:off x="7572819" y="3985017"/>
            <a:ext cx="259252"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6" name="Title 5">
            <a:extLst>
              <a:ext uri="{FF2B5EF4-FFF2-40B4-BE49-F238E27FC236}">
                <a16:creationId xmlns:a16="http://schemas.microsoft.com/office/drawing/2014/main" id="{5F9C7CF5-C066-7363-2AD2-3A4224C3E16B}"/>
              </a:ext>
            </a:extLst>
          </p:cNvPr>
          <p:cNvSpPr>
            <a:spLocks noGrp="1"/>
          </p:cNvSpPr>
          <p:nvPr>
            <p:ph type="title"/>
          </p:nvPr>
        </p:nvSpPr>
        <p:spPr/>
        <p:txBody>
          <a:bodyPr/>
          <a:lstStyle/>
          <a:p>
            <a:r>
              <a:rPr lang="en-US" dirty="0">
                <a:solidFill>
                  <a:srgbClr val="FFFF00"/>
                </a:solidFill>
              </a:rPr>
              <a:t>Phantom Algorithm</a:t>
            </a:r>
          </a:p>
        </p:txBody>
      </p:sp>
      <p:sp>
        <p:nvSpPr>
          <p:cNvPr id="43" name="Vertical Scroll 25">
            <a:extLst>
              <a:ext uri="{FF2B5EF4-FFF2-40B4-BE49-F238E27FC236}">
                <a16:creationId xmlns:a16="http://schemas.microsoft.com/office/drawing/2014/main" id="{2CF628F9-CB72-B058-F76F-17FB691E6DC0}"/>
              </a:ext>
            </a:extLst>
          </p:cNvPr>
          <p:cNvSpPr/>
          <p:nvPr/>
        </p:nvSpPr>
        <p:spPr>
          <a:xfrm>
            <a:off x="166625"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1" name="Vertical Scroll 25">
            <a:extLst>
              <a:ext uri="{FF2B5EF4-FFF2-40B4-BE49-F238E27FC236}">
                <a16:creationId xmlns:a16="http://schemas.microsoft.com/office/drawing/2014/main" id="{2EF9B656-543D-8A53-3C49-5C49D22D99C8}"/>
              </a:ext>
            </a:extLst>
          </p:cNvPr>
          <p:cNvSpPr/>
          <p:nvPr/>
        </p:nvSpPr>
        <p:spPr>
          <a:xfrm>
            <a:off x="1434793"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56" name="Vertical Scroll 25">
            <a:extLst>
              <a:ext uri="{FF2B5EF4-FFF2-40B4-BE49-F238E27FC236}">
                <a16:creationId xmlns:a16="http://schemas.microsoft.com/office/drawing/2014/main" id="{C91BA9C6-07A2-98DD-263F-39886FA0F58D}"/>
              </a:ext>
            </a:extLst>
          </p:cNvPr>
          <p:cNvSpPr/>
          <p:nvPr/>
        </p:nvSpPr>
        <p:spPr>
          <a:xfrm>
            <a:off x="5239297"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64" name="Straight Arrow Connector 63">
            <a:extLst>
              <a:ext uri="{FF2B5EF4-FFF2-40B4-BE49-F238E27FC236}">
                <a16:creationId xmlns:a16="http://schemas.microsoft.com/office/drawing/2014/main" id="{769B0E91-917F-E92D-C6B0-0B8D161D8F1E}"/>
              </a:ext>
            </a:extLst>
          </p:cNvPr>
          <p:cNvCxnSpPr>
            <a:cxnSpLocks/>
            <a:stCxn id="11" idx="3"/>
            <a:endCxn id="56" idx="1"/>
          </p:cNvCxnSpPr>
          <p:nvPr/>
        </p:nvCxnSpPr>
        <p:spPr bwMode="auto">
          <a:xfrm>
            <a:off x="5036483"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CBB25605-9A2D-CE23-FBD3-4A15BF3306E0}"/>
              </a:ext>
            </a:extLst>
          </p:cNvPr>
          <p:cNvCxnSpPr>
            <a:cxnSpLocks/>
            <a:stCxn id="9" idx="3"/>
            <a:endCxn id="11" idx="1"/>
          </p:cNvCxnSpPr>
          <p:nvPr/>
        </p:nvCxnSpPr>
        <p:spPr bwMode="auto">
          <a:xfrm>
            <a:off x="3768315"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EB57C857-645D-CF41-9814-AC57730B2431}"/>
              </a:ext>
            </a:extLst>
          </p:cNvPr>
          <p:cNvCxnSpPr>
            <a:cxnSpLocks/>
            <a:stCxn id="51" idx="3"/>
            <a:endCxn id="9" idx="1"/>
          </p:cNvCxnSpPr>
          <p:nvPr/>
        </p:nvCxnSpPr>
        <p:spPr bwMode="auto">
          <a:xfrm>
            <a:off x="2500147"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73BE673E-5986-C2C8-B988-609F0A02BD49}"/>
              </a:ext>
            </a:extLst>
          </p:cNvPr>
          <p:cNvCxnSpPr>
            <a:cxnSpLocks/>
            <a:stCxn id="43" idx="3"/>
            <a:endCxn id="51" idx="1"/>
          </p:cNvCxnSpPr>
          <p:nvPr/>
        </p:nvCxnSpPr>
        <p:spPr bwMode="auto">
          <a:xfrm>
            <a:off x="1231979"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99" name="Straight Arrow Connector 98">
            <a:extLst>
              <a:ext uri="{FF2B5EF4-FFF2-40B4-BE49-F238E27FC236}">
                <a16:creationId xmlns:a16="http://schemas.microsoft.com/office/drawing/2014/main" id="{6963EC57-33E8-7B89-E919-647483FD4278}"/>
              </a:ext>
            </a:extLst>
          </p:cNvPr>
          <p:cNvCxnSpPr>
            <a:cxnSpLocks/>
            <a:stCxn id="56" idx="3"/>
            <a:endCxn id="10" idx="1"/>
          </p:cNvCxnSpPr>
          <p:nvPr/>
        </p:nvCxnSpPr>
        <p:spPr bwMode="auto">
          <a:xfrm>
            <a:off x="6304651"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3" name="TextBox 2">
            <a:extLst>
              <a:ext uri="{FF2B5EF4-FFF2-40B4-BE49-F238E27FC236}">
                <a16:creationId xmlns:a16="http://schemas.microsoft.com/office/drawing/2014/main" id="{F7D698B6-AF2E-70B2-056C-6E8E11D9D24A}"/>
              </a:ext>
            </a:extLst>
          </p:cNvPr>
          <p:cNvSpPr txBox="1"/>
          <p:nvPr/>
        </p:nvSpPr>
        <p:spPr bwMode="auto">
          <a:xfrm>
            <a:off x="2323461" y="4919549"/>
            <a:ext cx="4440639"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Step 2: Order those blocks</a:t>
            </a:r>
          </a:p>
        </p:txBody>
      </p:sp>
    </p:spTree>
    <p:extLst>
      <p:ext uri="{BB962C8B-B14F-4D97-AF65-F5344CB8AC3E}">
        <p14:creationId xmlns:p14="http://schemas.microsoft.com/office/powerpoint/2010/main" val="4133472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1BE43-A9D8-631C-4223-08C1B336B377}"/>
            </a:ext>
          </a:extLst>
        </p:cNvPr>
        <p:cNvGrpSpPr/>
        <p:nvPr/>
      </p:nvGrpSpPr>
      <p:grpSpPr>
        <a:xfrm>
          <a:off x="0" y="0"/>
          <a:ext cx="0" cy="0"/>
          <a:chOff x="0" y="0"/>
          <a:chExt cx="0" cy="0"/>
        </a:xfrm>
      </p:grpSpPr>
      <p:sp>
        <p:nvSpPr>
          <p:cNvPr id="21" name="Vertical Scroll 25">
            <a:extLst>
              <a:ext uri="{FF2B5EF4-FFF2-40B4-BE49-F238E27FC236}">
                <a16:creationId xmlns:a16="http://schemas.microsoft.com/office/drawing/2014/main" id="{56EC2D61-DAF7-522C-4B5F-80C90EED8EF0}"/>
              </a:ext>
            </a:extLst>
          </p:cNvPr>
          <p:cNvSpPr/>
          <p:nvPr/>
        </p:nvSpPr>
        <p:spPr>
          <a:xfrm>
            <a:off x="7775635" y="3759275"/>
            <a:ext cx="1145304" cy="451485"/>
          </a:xfrm>
          <a:prstGeom prst="verticalScroll">
            <a:avLst/>
          </a:prstGeom>
          <a:solidFill>
            <a:schemeClr val="bg2"/>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22" name="Vertical Scroll 25">
            <a:extLst>
              <a:ext uri="{FF2B5EF4-FFF2-40B4-BE49-F238E27FC236}">
                <a16:creationId xmlns:a16="http://schemas.microsoft.com/office/drawing/2014/main" id="{C1702765-3F34-46D7-6240-C20018275D87}"/>
              </a:ext>
            </a:extLst>
          </p:cNvPr>
          <p:cNvSpPr/>
          <p:nvPr/>
        </p:nvSpPr>
        <p:spPr>
          <a:xfrm>
            <a:off x="2702961"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3" name="Vertical Scroll 25">
            <a:extLst>
              <a:ext uri="{FF2B5EF4-FFF2-40B4-BE49-F238E27FC236}">
                <a16:creationId xmlns:a16="http://schemas.microsoft.com/office/drawing/2014/main" id="{3EA3BDB7-8164-2F70-5039-3D34FE6B4707}"/>
              </a:ext>
            </a:extLst>
          </p:cNvPr>
          <p:cNvSpPr/>
          <p:nvPr/>
        </p:nvSpPr>
        <p:spPr>
          <a:xfrm>
            <a:off x="6507465"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4" name="Vertical Scroll 25">
            <a:extLst>
              <a:ext uri="{FF2B5EF4-FFF2-40B4-BE49-F238E27FC236}">
                <a16:creationId xmlns:a16="http://schemas.microsoft.com/office/drawing/2014/main" id="{D748E6D4-2495-13B3-F628-D6956BBF1E1E}"/>
              </a:ext>
            </a:extLst>
          </p:cNvPr>
          <p:cNvSpPr/>
          <p:nvPr/>
        </p:nvSpPr>
        <p:spPr>
          <a:xfrm>
            <a:off x="3971129"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57ACAB8A-0CB7-8DFE-2781-6697FC637147}"/>
              </a:ext>
            </a:extLst>
          </p:cNvPr>
          <p:cNvCxnSpPr>
            <a:cxnSpLocks/>
            <a:stCxn id="23" idx="3"/>
            <a:endCxn id="21" idx="1"/>
          </p:cNvCxnSpPr>
          <p:nvPr/>
        </p:nvCxnSpPr>
        <p:spPr bwMode="auto">
          <a:xfrm>
            <a:off x="7572819" y="3985017"/>
            <a:ext cx="259252"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7" name="Vertical Scroll 25">
            <a:extLst>
              <a:ext uri="{FF2B5EF4-FFF2-40B4-BE49-F238E27FC236}">
                <a16:creationId xmlns:a16="http://schemas.microsoft.com/office/drawing/2014/main" id="{49B94A1D-7E66-F614-2AE3-305864F9D6AC}"/>
              </a:ext>
            </a:extLst>
          </p:cNvPr>
          <p:cNvSpPr/>
          <p:nvPr/>
        </p:nvSpPr>
        <p:spPr>
          <a:xfrm>
            <a:off x="166625"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8" name="Vertical Scroll 25">
            <a:extLst>
              <a:ext uri="{FF2B5EF4-FFF2-40B4-BE49-F238E27FC236}">
                <a16:creationId xmlns:a16="http://schemas.microsoft.com/office/drawing/2014/main" id="{6B91ADD5-D114-8ECA-93B0-305D802E8B18}"/>
              </a:ext>
            </a:extLst>
          </p:cNvPr>
          <p:cNvSpPr/>
          <p:nvPr/>
        </p:nvSpPr>
        <p:spPr>
          <a:xfrm>
            <a:off x="1434793"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29" name="Vertical Scroll 25">
            <a:extLst>
              <a:ext uri="{FF2B5EF4-FFF2-40B4-BE49-F238E27FC236}">
                <a16:creationId xmlns:a16="http://schemas.microsoft.com/office/drawing/2014/main" id="{AC67147D-B3F7-A3FC-F86A-BFD747BF6353}"/>
              </a:ext>
            </a:extLst>
          </p:cNvPr>
          <p:cNvSpPr/>
          <p:nvPr/>
        </p:nvSpPr>
        <p:spPr>
          <a:xfrm>
            <a:off x="5239297" y="3665215"/>
            <a:ext cx="1145304" cy="639604"/>
          </a:xfrm>
          <a:prstGeom prst="verticalScroll">
            <a:avLst/>
          </a:prstGeom>
          <a:solidFill>
            <a:schemeClr val="bg2"/>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cxnSp>
        <p:nvCxnSpPr>
          <p:cNvPr id="30" name="Straight Arrow Connector 29">
            <a:extLst>
              <a:ext uri="{FF2B5EF4-FFF2-40B4-BE49-F238E27FC236}">
                <a16:creationId xmlns:a16="http://schemas.microsoft.com/office/drawing/2014/main" id="{A388FB96-A167-7905-D824-A3EDC8E3F818}"/>
              </a:ext>
            </a:extLst>
          </p:cNvPr>
          <p:cNvCxnSpPr>
            <a:cxnSpLocks/>
            <a:stCxn id="24" idx="3"/>
            <a:endCxn id="29" idx="1"/>
          </p:cNvCxnSpPr>
          <p:nvPr/>
        </p:nvCxnSpPr>
        <p:spPr bwMode="auto">
          <a:xfrm>
            <a:off x="5036483"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D51E6C10-3D58-DCBB-9A78-FBDCF408412C}"/>
              </a:ext>
            </a:extLst>
          </p:cNvPr>
          <p:cNvCxnSpPr>
            <a:cxnSpLocks/>
            <a:stCxn id="22" idx="3"/>
            <a:endCxn id="24" idx="1"/>
          </p:cNvCxnSpPr>
          <p:nvPr/>
        </p:nvCxnSpPr>
        <p:spPr bwMode="auto">
          <a:xfrm>
            <a:off x="3768315"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B3592859-B05C-C31A-3F89-1C82C1C29504}"/>
              </a:ext>
            </a:extLst>
          </p:cNvPr>
          <p:cNvCxnSpPr>
            <a:cxnSpLocks/>
            <a:stCxn id="28" idx="3"/>
            <a:endCxn id="22" idx="1"/>
          </p:cNvCxnSpPr>
          <p:nvPr/>
        </p:nvCxnSpPr>
        <p:spPr bwMode="auto">
          <a:xfrm>
            <a:off x="2500147"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508BEBDC-3D82-1206-5333-6BAD1DBDF4BF}"/>
              </a:ext>
            </a:extLst>
          </p:cNvPr>
          <p:cNvCxnSpPr>
            <a:cxnSpLocks/>
            <a:stCxn id="27" idx="3"/>
            <a:endCxn id="28" idx="1"/>
          </p:cNvCxnSpPr>
          <p:nvPr/>
        </p:nvCxnSpPr>
        <p:spPr bwMode="auto">
          <a:xfrm>
            <a:off x="1231979"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0C356EE9-3A37-A410-1517-B71081A53892}"/>
              </a:ext>
            </a:extLst>
          </p:cNvPr>
          <p:cNvCxnSpPr>
            <a:cxnSpLocks/>
            <a:stCxn id="29" idx="3"/>
            <a:endCxn id="23" idx="1"/>
          </p:cNvCxnSpPr>
          <p:nvPr/>
        </p:nvCxnSpPr>
        <p:spPr bwMode="auto">
          <a:xfrm>
            <a:off x="6304651" y="3985017"/>
            <a:ext cx="28276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2" name="Slide Number Placeholder 1">
            <a:extLst>
              <a:ext uri="{FF2B5EF4-FFF2-40B4-BE49-F238E27FC236}">
                <a16:creationId xmlns:a16="http://schemas.microsoft.com/office/drawing/2014/main" id="{ACD88A53-FE39-2E25-E54D-FCCFBAB3109F}"/>
              </a:ext>
            </a:extLst>
          </p:cNvPr>
          <p:cNvSpPr>
            <a:spLocks noGrp="1"/>
          </p:cNvSpPr>
          <p:nvPr>
            <p:ph type="sldNum" sz="quarter" idx="11"/>
          </p:nvPr>
        </p:nvSpPr>
        <p:spPr/>
        <p:txBody>
          <a:bodyPr/>
          <a:lstStyle/>
          <a:p>
            <a:pPr>
              <a:defRPr/>
            </a:pPr>
            <a:fld id="{FE25F947-77F5-4CA6-8472-B4B2967773ED}" type="slidenum">
              <a:rPr lang="x-none" smtClean="0"/>
              <a:pPr>
                <a:defRPr/>
              </a:pPr>
              <a:t>91</a:t>
            </a:fld>
            <a:endParaRPr lang="en-US" dirty="0"/>
          </a:p>
        </p:txBody>
      </p:sp>
      <p:sp>
        <p:nvSpPr>
          <p:cNvPr id="6" name="Title 5">
            <a:extLst>
              <a:ext uri="{FF2B5EF4-FFF2-40B4-BE49-F238E27FC236}">
                <a16:creationId xmlns:a16="http://schemas.microsoft.com/office/drawing/2014/main" id="{AF8B3894-8046-EB5F-8095-58C2DFB44095}"/>
              </a:ext>
            </a:extLst>
          </p:cNvPr>
          <p:cNvSpPr>
            <a:spLocks noGrp="1"/>
          </p:cNvSpPr>
          <p:nvPr>
            <p:ph type="title"/>
          </p:nvPr>
        </p:nvSpPr>
        <p:spPr/>
        <p:txBody>
          <a:bodyPr/>
          <a:lstStyle/>
          <a:p>
            <a:r>
              <a:rPr lang="en-US" dirty="0">
                <a:solidFill>
                  <a:srgbClr val="FFFF00"/>
                </a:solidFill>
              </a:rPr>
              <a:t>Phantom Algorithm</a:t>
            </a:r>
          </a:p>
        </p:txBody>
      </p:sp>
      <p:sp>
        <p:nvSpPr>
          <p:cNvPr id="3" name="TextBox 2">
            <a:extLst>
              <a:ext uri="{FF2B5EF4-FFF2-40B4-BE49-F238E27FC236}">
                <a16:creationId xmlns:a16="http://schemas.microsoft.com/office/drawing/2014/main" id="{AD5489C1-CA3D-AC6F-6DCE-77451F84E3D0}"/>
              </a:ext>
            </a:extLst>
          </p:cNvPr>
          <p:cNvSpPr txBox="1"/>
          <p:nvPr/>
        </p:nvSpPr>
        <p:spPr bwMode="auto">
          <a:xfrm>
            <a:off x="1387631" y="4867695"/>
            <a:ext cx="6340198"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Step 3: walk chain, discard invalid </a:t>
            </a:r>
            <a:r>
              <a:rPr lang="en-US" sz="2800" dirty="0" err="1">
                <a:solidFill>
                  <a:srgbClr val="FFFF00"/>
                </a:solidFill>
                <a:latin typeface="Arial" panose="020B0604020202020204" pitchFamily="34" charset="0"/>
                <a:cs typeface="Arial" panose="020B0604020202020204" pitchFamily="34" charset="0"/>
              </a:rPr>
              <a:t>txns</a:t>
            </a:r>
            <a:endParaRPr lang="en-US" sz="2800" dirty="0">
              <a:solidFill>
                <a:srgbClr val="FFFF00"/>
              </a:solidFill>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0E2C6D99-ABBC-DEA5-2D20-D398A7B38FB9}"/>
              </a:ext>
            </a:extLst>
          </p:cNvPr>
          <p:cNvSpPr/>
          <p:nvPr/>
        </p:nvSpPr>
        <p:spPr bwMode="auto">
          <a:xfrm>
            <a:off x="3338047" y="2691272"/>
            <a:ext cx="1981201" cy="442674"/>
          </a:xfrm>
          <a:prstGeom prst="wedgeRoundRectCallout">
            <a:avLst>
              <a:gd name="adj1" fmla="val 6641"/>
              <a:gd name="adj2" fmla="val 192998"/>
              <a:gd name="adj3" fmla="val 16667"/>
            </a:avLst>
          </a:prstGeom>
          <a:solidFill>
            <a:schemeClr val="bg2"/>
          </a:solidFill>
          <a:ln w="38100"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Bob</a:t>
            </a:r>
          </a:p>
        </p:txBody>
      </p:sp>
      <p:sp>
        <p:nvSpPr>
          <p:cNvPr id="5" name="Speech Bubble: Rectangle with Corners Rounded 4">
            <a:extLst>
              <a:ext uri="{FF2B5EF4-FFF2-40B4-BE49-F238E27FC236}">
                <a16:creationId xmlns:a16="http://schemas.microsoft.com/office/drawing/2014/main" id="{94031690-AA99-A1DD-82B0-EABD430FCEB9}"/>
              </a:ext>
            </a:extLst>
          </p:cNvPr>
          <p:cNvSpPr/>
          <p:nvPr/>
        </p:nvSpPr>
        <p:spPr bwMode="auto">
          <a:xfrm>
            <a:off x="367810" y="2817098"/>
            <a:ext cx="2156632" cy="442674"/>
          </a:xfrm>
          <a:prstGeom prst="wedgeRoundRectCallout">
            <a:avLst>
              <a:gd name="adj1" fmla="val -31687"/>
              <a:gd name="adj2" fmla="val 178475"/>
              <a:gd name="adj3" fmla="val 16667"/>
            </a:avLst>
          </a:prstGeom>
          <a:solidFill>
            <a:schemeClr val="bg2"/>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Alice pays Carol</a:t>
            </a:r>
          </a:p>
        </p:txBody>
      </p:sp>
      <p:sp>
        <p:nvSpPr>
          <p:cNvPr id="7" name="Explosion: 14 Points 6">
            <a:extLst>
              <a:ext uri="{FF2B5EF4-FFF2-40B4-BE49-F238E27FC236}">
                <a16:creationId xmlns:a16="http://schemas.microsoft.com/office/drawing/2014/main" id="{316A4DD6-D68D-9A11-088D-F0C727ACA6D8}"/>
              </a:ext>
            </a:extLst>
          </p:cNvPr>
          <p:cNvSpPr/>
          <p:nvPr/>
        </p:nvSpPr>
        <p:spPr>
          <a:xfrm>
            <a:off x="-484647" y="3810983"/>
            <a:ext cx="2340894" cy="899279"/>
          </a:xfrm>
          <a:prstGeom prst="irregularSeal2">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2000" dirty="0">
                <a:solidFill>
                  <a:srgbClr val="FF0000"/>
                </a:solidFill>
                <a:latin typeface="Arial" panose="020B0604020202020204" pitchFamily="34" charset="0"/>
                <a:cs typeface="Arial" panose="020B0604020202020204" pitchFamily="34" charset="0"/>
              </a:rPr>
              <a:t>invalid</a:t>
            </a:r>
          </a:p>
        </p:txBody>
      </p:sp>
    </p:spTree>
    <p:extLst>
      <p:ext uri="{BB962C8B-B14F-4D97-AF65-F5344CB8AC3E}">
        <p14:creationId xmlns:p14="http://schemas.microsoft.com/office/powerpoint/2010/main" val="314431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88B97-0103-0820-A670-19C831491DD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A4D9945-2774-23BF-E019-775C0177F418}"/>
              </a:ext>
            </a:extLst>
          </p:cNvPr>
          <p:cNvSpPr>
            <a:spLocks noGrp="1"/>
          </p:cNvSpPr>
          <p:nvPr>
            <p:ph type="title"/>
          </p:nvPr>
        </p:nvSpPr>
        <p:spPr/>
        <p:txBody>
          <a:bodyPr/>
          <a:lstStyle/>
          <a:p>
            <a:r>
              <a:rPr lang="en-US" dirty="0">
                <a:solidFill>
                  <a:srgbClr val="FFFF00"/>
                </a:solidFill>
              </a:rPr>
              <a:t>Theorem</a:t>
            </a:r>
          </a:p>
        </p:txBody>
      </p:sp>
      <p:sp>
        <p:nvSpPr>
          <p:cNvPr id="2" name="Slide Number Placeholder 1">
            <a:extLst>
              <a:ext uri="{FF2B5EF4-FFF2-40B4-BE49-F238E27FC236}">
                <a16:creationId xmlns:a16="http://schemas.microsoft.com/office/drawing/2014/main" id="{3884E74B-0601-BCB8-A038-E89AECCB3249}"/>
              </a:ext>
            </a:extLst>
          </p:cNvPr>
          <p:cNvSpPr>
            <a:spLocks noGrp="1"/>
          </p:cNvSpPr>
          <p:nvPr>
            <p:ph type="sldNum" sz="quarter" idx="11"/>
          </p:nvPr>
        </p:nvSpPr>
        <p:spPr/>
        <p:txBody>
          <a:bodyPr/>
          <a:lstStyle/>
          <a:p>
            <a:pPr>
              <a:defRPr/>
            </a:pPr>
            <a:fld id="{FE25F947-77F5-4CA6-8472-B4B2967773ED}" type="slidenum">
              <a:rPr lang="x-none" smtClean="0"/>
              <a:pPr>
                <a:defRPr/>
              </a:pPr>
              <a:t>92</a:t>
            </a:fld>
            <a:endParaRPr lang="en-US" dirty="0"/>
          </a:p>
        </p:txBody>
      </p:sp>
      <p:sp>
        <p:nvSpPr>
          <p:cNvPr id="9" name="TextBox 8">
            <a:extLst>
              <a:ext uri="{FF2B5EF4-FFF2-40B4-BE49-F238E27FC236}">
                <a16:creationId xmlns:a16="http://schemas.microsoft.com/office/drawing/2014/main" id="{DFEAA872-9692-5A45-07F4-19B34AD156B7}"/>
              </a:ext>
            </a:extLst>
          </p:cNvPr>
          <p:cNvSpPr txBox="1"/>
          <p:nvPr/>
        </p:nvSpPr>
        <p:spPr bwMode="auto">
          <a:xfrm>
            <a:off x="824277" y="2098975"/>
            <a:ext cx="737092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If attacker has &lt; </a:t>
            </a:r>
            <a:r>
              <a:rPr lang="en-US" sz="2800" dirty="0">
                <a:solidFill>
                  <a:schemeClr val="tx1"/>
                </a:solidFill>
                <a:latin typeface="Arial" panose="020B0604020202020204" pitchFamily="34" charset="0"/>
                <a:cs typeface="Arial" panose="020B0604020202020204" pitchFamily="34" charset="0"/>
              </a:rPr>
              <a:t>½</a:t>
            </a:r>
            <a:r>
              <a:rPr lang="en-US" sz="2800" dirty="0">
                <a:solidFill>
                  <a:srgbClr val="FFFF00"/>
                </a:solidFill>
                <a:latin typeface="Arial" panose="020B0604020202020204" pitchFamily="34" charset="0"/>
                <a:cs typeface="Arial" panose="020B0604020202020204" pitchFamily="34" charset="0"/>
              </a:rPr>
              <a:t> the computational power,</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BA07E72-3D68-F47A-0156-14C2A9798CB2}"/>
              </a:ext>
            </a:extLst>
          </p:cNvPr>
          <p:cNvSpPr txBox="1"/>
          <p:nvPr/>
        </p:nvSpPr>
        <p:spPr bwMode="auto">
          <a:xfrm>
            <a:off x="824277" y="3849593"/>
            <a:ext cx="554190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 largest </a:t>
            </a:r>
            <a:r>
              <a:rPr lang="en-US" sz="2800" i="1" dirty="0">
                <a:solidFill>
                  <a:schemeClr val="tx1"/>
                </a:solidFill>
                <a:latin typeface="Arial" panose="020B0604020202020204" pitchFamily="34" charset="0"/>
                <a:cs typeface="Arial" panose="020B0604020202020204" pitchFamily="34" charset="0"/>
              </a:rPr>
              <a:t>k</a:t>
            </a:r>
            <a:r>
              <a:rPr lang="en-US" sz="2800" i="1" dirty="0">
                <a:solidFill>
                  <a:srgbClr val="FFFF00"/>
                </a:solidFill>
                <a:latin typeface="Arial" panose="020B0604020202020204" pitchFamily="34" charset="0"/>
                <a:cs typeface="Arial" panose="020B0604020202020204" pitchFamily="34" charset="0"/>
              </a:rPr>
              <a:t>-</a:t>
            </a:r>
            <a:r>
              <a:rPr lang="en-US" sz="2800" dirty="0">
                <a:solidFill>
                  <a:srgbClr val="FFFF00"/>
                </a:solidFill>
                <a:latin typeface="Arial" panose="020B0604020202020204" pitchFamily="34" charset="0"/>
                <a:cs typeface="Arial" panose="020B0604020202020204" pitchFamily="34" charset="0"/>
              </a:rPr>
              <a:t>cluster is all honest,</a:t>
            </a:r>
          </a:p>
        </p:txBody>
      </p:sp>
      <p:sp>
        <p:nvSpPr>
          <p:cNvPr id="11" name="TextBox 3">
            <a:extLst>
              <a:ext uri="{FF2B5EF4-FFF2-40B4-BE49-F238E27FC236}">
                <a16:creationId xmlns:a16="http://schemas.microsoft.com/office/drawing/2014/main" id="{AC2ADFCB-01B5-DB69-824C-21F5729C17B0}"/>
              </a:ext>
            </a:extLst>
          </p:cNvPr>
          <p:cNvSpPr txBox="1"/>
          <p:nvPr/>
        </p:nvSpPr>
        <p:spPr bwMode="auto">
          <a:xfrm>
            <a:off x="824277" y="2974284"/>
            <a:ext cx="3586238"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Then under </a:t>
            </a:r>
            <a:r>
              <a:rPr lang="en-US" sz="2800" i="1" dirty="0">
                <a:solidFill>
                  <a:schemeClr val="tx1"/>
                </a:solidFill>
                <a:latin typeface="Arial" panose="020B0604020202020204" pitchFamily="34" charset="0"/>
                <a:cs typeface="Arial" panose="020B0604020202020204" pitchFamily="34" charset="0"/>
              </a:rPr>
              <a:t>any</a:t>
            </a:r>
            <a:r>
              <a:rPr lang="en-US" sz="2800" dirty="0">
                <a:solidFill>
                  <a:srgbClr val="FFFF00"/>
                </a:solidFill>
                <a:latin typeface="Arial" panose="020B0604020202020204" pitchFamily="34" charset="0"/>
                <a:cs typeface="Arial" panose="020B0604020202020204" pitchFamily="34" charset="0"/>
              </a:rPr>
              <a:t> load,</a:t>
            </a:r>
          </a:p>
        </p:txBody>
      </p:sp>
      <p:sp>
        <p:nvSpPr>
          <p:cNvPr id="12" name="TextBox 11">
            <a:extLst>
              <a:ext uri="{FF2B5EF4-FFF2-40B4-BE49-F238E27FC236}">
                <a16:creationId xmlns:a16="http://schemas.microsoft.com/office/drawing/2014/main" id="{07F87FFD-C7BF-8182-530E-9011350C8E59}"/>
              </a:ext>
            </a:extLst>
          </p:cNvPr>
          <p:cNvSpPr txBox="1"/>
          <p:nvPr/>
        </p:nvSpPr>
        <p:spPr bwMode="auto">
          <a:xfrm>
            <a:off x="824277" y="4724902"/>
            <a:ext cx="244329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For suitable </a:t>
            </a:r>
            <a:r>
              <a:rPr lang="en-US" sz="2800" i="1" dirty="0">
                <a:solidFill>
                  <a:schemeClr val="tx1"/>
                </a:solidFill>
                <a:latin typeface="Arial" panose="020B0604020202020204" pitchFamily="34" charset="0"/>
                <a:cs typeface="Arial" panose="020B0604020202020204" pitchFamily="34" charset="0"/>
              </a:rPr>
              <a:t>k</a:t>
            </a:r>
            <a:r>
              <a:rPr lang="en-US" sz="2800" i="1" dirty="0">
                <a:solidFill>
                  <a:srgbClr val="FFFF00"/>
                </a:solidFill>
                <a:latin typeface="Arial" panose="020B0604020202020204" pitchFamily="34" charset="0"/>
                <a:cs typeface="Arial" panose="020B0604020202020204" pitchFamily="34" charset="0"/>
              </a:rPr>
              <a:t>.</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35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2DC-0E1D-8880-9F6A-E6B9F6EAE92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59C5B79-228D-0767-E7AC-EE1BDC40C198}"/>
              </a:ext>
            </a:extLst>
          </p:cNvPr>
          <p:cNvSpPr>
            <a:spLocks noGrp="1"/>
          </p:cNvSpPr>
          <p:nvPr>
            <p:ph type="title"/>
          </p:nvPr>
        </p:nvSpPr>
        <p:spPr/>
        <p:txBody>
          <a:bodyPr/>
          <a:lstStyle/>
          <a:p>
            <a:r>
              <a:rPr lang="en-US" dirty="0"/>
              <a:t> </a:t>
            </a:r>
            <a:r>
              <a:rPr lang="en-US" dirty="0">
                <a:solidFill>
                  <a:srgbClr val="FFFF00"/>
                </a:solidFill>
              </a:rPr>
              <a:t>Not so fast!</a:t>
            </a:r>
          </a:p>
        </p:txBody>
      </p:sp>
      <p:sp>
        <p:nvSpPr>
          <p:cNvPr id="2" name="Slide Number Placeholder 1">
            <a:extLst>
              <a:ext uri="{FF2B5EF4-FFF2-40B4-BE49-F238E27FC236}">
                <a16:creationId xmlns:a16="http://schemas.microsoft.com/office/drawing/2014/main" id="{7B732051-770D-608B-E6A6-DA2703C6BB0D}"/>
              </a:ext>
            </a:extLst>
          </p:cNvPr>
          <p:cNvSpPr>
            <a:spLocks noGrp="1"/>
          </p:cNvSpPr>
          <p:nvPr>
            <p:ph type="sldNum" sz="quarter" idx="11"/>
          </p:nvPr>
        </p:nvSpPr>
        <p:spPr/>
        <p:txBody>
          <a:bodyPr/>
          <a:lstStyle/>
          <a:p>
            <a:pPr>
              <a:defRPr/>
            </a:pPr>
            <a:fld id="{FE25F947-77F5-4CA6-8472-B4B2967773ED}" type="slidenum">
              <a:rPr lang="x-none" smtClean="0"/>
              <a:pPr>
                <a:defRPr/>
              </a:pPr>
              <a:t>93</a:t>
            </a:fld>
            <a:endParaRPr lang="en-US" dirty="0"/>
          </a:p>
        </p:txBody>
      </p:sp>
      <p:sp>
        <p:nvSpPr>
          <p:cNvPr id="9" name="TextBox 8">
            <a:extLst>
              <a:ext uri="{FF2B5EF4-FFF2-40B4-BE49-F238E27FC236}">
                <a16:creationId xmlns:a16="http://schemas.microsoft.com/office/drawing/2014/main" id="{11ABB96D-E205-8A64-BD36-C1C854795A1D}"/>
              </a:ext>
            </a:extLst>
          </p:cNvPr>
          <p:cNvSpPr txBox="1"/>
          <p:nvPr/>
        </p:nvSpPr>
        <p:spPr bwMode="auto">
          <a:xfrm>
            <a:off x="1274158" y="2058932"/>
            <a:ext cx="5402441"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Finding max </a:t>
            </a:r>
            <a:r>
              <a:rPr lang="en-US" sz="2800" i="1" dirty="0">
                <a:solidFill>
                  <a:schemeClr val="tx1"/>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-cluster is NP-hard</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A8C8669-FE45-A10F-2F17-09BEE158E5B2}"/>
              </a:ext>
            </a:extLst>
          </p:cNvPr>
          <p:cNvSpPr txBox="1"/>
          <p:nvPr/>
        </p:nvSpPr>
        <p:spPr bwMode="auto">
          <a:xfrm>
            <a:off x="1274158" y="3741098"/>
            <a:ext cx="639950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we don’t need the </a:t>
            </a:r>
            <a:r>
              <a:rPr lang="en-US" sz="2800" i="1" dirty="0">
                <a:solidFill>
                  <a:schemeClr val="tx1"/>
                </a:solidFill>
                <a:latin typeface="Arial" panose="020B0604020202020204" pitchFamily="34" charset="0"/>
                <a:cs typeface="Arial" panose="020B0604020202020204" pitchFamily="34" charset="0"/>
              </a:rPr>
              <a:t>largest</a:t>
            </a:r>
            <a:r>
              <a:rPr lang="en-US" sz="2800" dirty="0">
                <a:solidFill>
                  <a:srgbClr val="FFFF00"/>
                </a:solidFill>
                <a:latin typeface="Arial" panose="020B0604020202020204" pitchFamily="34" charset="0"/>
                <a:cs typeface="Arial" panose="020B0604020202020204" pitchFamily="34" charset="0"/>
              </a:rPr>
              <a:t> cluster …</a:t>
            </a:r>
          </a:p>
        </p:txBody>
      </p:sp>
      <p:sp>
        <p:nvSpPr>
          <p:cNvPr id="11" name="TextBox 3">
            <a:extLst>
              <a:ext uri="{FF2B5EF4-FFF2-40B4-BE49-F238E27FC236}">
                <a16:creationId xmlns:a16="http://schemas.microsoft.com/office/drawing/2014/main" id="{CAC95B9C-FA43-0B18-BAB2-A787462D1431}"/>
              </a:ext>
            </a:extLst>
          </p:cNvPr>
          <p:cNvSpPr txBox="1"/>
          <p:nvPr/>
        </p:nvSpPr>
        <p:spPr bwMode="auto">
          <a:xfrm>
            <a:off x="1274158" y="2900015"/>
            <a:ext cx="392447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Meaning: don’t even try</a:t>
            </a:r>
          </a:p>
        </p:txBody>
      </p:sp>
      <p:sp>
        <p:nvSpPr>
          <p:cNvPr id="12" name="TextBox 11">
            <a:extLst>
              <a:ext uri="{FF2B5EF4-FFF2-40B4-BE49-F238E27FC236}">
                <a16:creationId xmlns:a16="http://schemas.microsoft.com/office/drawing/2014/main" id="{F289A99E-788D-9B02-CF58-150A33EB8249}"/>
              </a:ext>
            </a:extLst>
          </p:cNvPr>
          <p:cNvSpPr txBox="1"/>
          <p:nvPr/>
        </p:nvSpPr>
        <p:spPr bwMode="auto">
          <a:xfrm>
            <a:off x="1274158" y="4582181"/>
            <a:ext cx="456189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 </a:t>
            </a:r>
            <a:r>
              <a:rPr lang="en-US" sz="2800" i="1" dirty="0">
                <a:solidFill>
                  <a:schemeClr val="tx1"/>
                </a:solidFill>
                <a:latin typeface="Arial" panose="020B0604020202020204" pitchFamily="34" charset="0"/>
                <a:cs typeface="Arial" panose="020B0604020202020204" pitchFamily="34" charset="0"/>
              </a:rPr>
              <a:t>pretty large </a:t>
            </a:r>
            <a:r>
              <a:rPr lang="en-US" sz="2800" dirty="0">
                <a:solidFill>
                  <a:srgbClr val="FFFF00"/>
                </a:solidFill>
                <a:latin typeface="Arial" panose="020B0604020202020204" pitchFamily="34" charset="0"/>
                <a:cs typeface="Arial" panose="020B0604020202020204" pitchFamily="34" charset="0"/>
              </a:rPr>
              <a:t>cluster will do</a:t>
            </a:r>
          </a:p>
        </p:txBody>
      </p:sp>
    </p:spTree>
    <p:extLst>
      <p:ext uri="{BB962C8B-B14F-4D97-AF65-F5344CB8AC3E}">
        <p14:creationId xmlns:p14="http://schemas.microsoft.com/office/powerpoint/2010/main" val="244725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2797-76AF-BFFF-3D1A-47D95FA08375}"/>
              </a:ext>
            </a:extLst>
          </p:cNvPr>
          <p:cNvSpPr>
            <a:spLocks noGrp="1"/>
          </p:cNvSpPr>
          <p:nvPr>
            <p:ph type="title"/>
          </p:nvPr>
        </p:nvSpPr>
        <p:spPr/>
        <p:txBody>
          <a:bodyPr/>
          <a:lstStyle/>
          <a:p>
            <a:r>
              <a:rPr lang="en-US" i="1" dirty="0">
                <a:solidFill>
                  <a:srgbClr val="FFFF00"/>
                </a:solidFill>
              </a:rPr>
              <a:t>k-</a:t>
            </a:r>
            <a:r>
              <a:rPr lang="en-US" dirty="0">
                <a:solidFill>
                  <a:srgbClr val="FFFF00"/>
                </a:solidFill>
              </a:rPr>
              <a:t>Uncles</a:t>
            </a:r>
            <a:endParaRPr lang="en-US" i="1" dirty="0">
              <a:solidFill>
                <a:srgbClr val="FFFF00"/>
              </a:solidFill>
            </a:endParaRPr>
          </a:p>
        </p:txBody>
      </p:sp>
      <p:sp>
        <p:nvSpPr>
          <p:cNvPr id="3" name="Slide Number Placeholder 2">
            <a:extLst>
              <a:ext uri="{FF2B5EF4-FFF2-40B4-BE49-F238E27FC236}">
                <a16:creationId xmlns:a16="http://schemas.microsoft.com/office/drawing/2014/main" id="{6D72E2A7-B8BC-96A7-18D9-6ACFB7408CC8}"/>
              </a:ext>
            </a:extLst>
          </p:cNvPr>
          <p:cNvSpPr>
            <a:spLocks noGrp="1"/>
          </p:cNvSpPr>
          <p:nvPr>
            <p:ph type="sldNum" sz="quarter" idx="11"/>
          </p:nvPr>
        </p:nvSpPr>
        <p:spPr/>
        <p:txBody>
          <a:bodyPr/>
          <a:lstStyle/>
          <a:p>
            <a:pPr>
              <a:defRPr/>
            </a:pPr>
            <a:fld id="{D65C4E5D-DA99-460E-9E68-E8A28959880C}" type="slidenum">
              <a:rPr lang="x-none" smtClean="0"/>
              <a:pPr>
                <a:defRPr/>
              </a:pPr>
              <a:t>94</a:t>
            </a:fld>
            <a:endParaRPr lang="en-US" dirty="0"/>
          </a:p>
        </p:txBody>
      </p:sp>
      <p:sp>
        <p:nvSpPr>
          <p:cNvPr id="4" name="Vertical Scroll 25">
            <a:extLst>
              <a:ext uri="{FF2B5EF4-FFF2-40B4-BE49-F238E27FC236}">
                <a16:creationId xmlns:a16="http://schemas.microsoft.com/office/drawing/2014/main" id="{E44F6EF2-9140-3296-59E0-D04747DC2852}"/>
              </a:ext>
            </a:extLst>
          </p:cNvPr>
          <p:cNvSpPr/>
          <p:nvPr/>
        </p:nvSpPr>
        <p:spPr>
          <a:xfrm>
            <a:off x="6818372" y="3293745"/>
            <a:ext cx="1145304" cy="451485"/>
          </a:xfrm>
          <a:prstGeom prst="verticalScroll">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FF00"/>
                </a:solidFill>
                <a:latin typeface="Calibri" panose="020F0502020204030204" pitchFamily="34" charset="0"/>
                <a:cs typeface="Calibri" panose="020F0502020204030204" pitchFamily="34" charset="0"/>
              </a:rPr>
              <a:t>genesis</a:t>
            </a:r>
          </a:p>
        </p:txBody>
      </p:sp>
      <p:sp>
        <p:nvSpPr>
          <p:cNvPr id="5" name="Vertical Scroll 25">
            <a:extLst>
              <a:ext uri="{FF2B5EF4-FFF2-40B4-BE49-F238E27FC236}">
                <a16:creationId xmlns:a16="http://schemas.microsoft.com/office/drawing/2014/main" id="{16D5E39E-95A4-EED2-6CCF-2599302FB34E}"/>
              </a:ext>
            </a:extLst>
          </p:cNvPr>
          <p:cNvSpPr/>
          <p:nvPr/>
        </p:nvSpPr>
        <p:spPr>
          <a:xfrm>
            <a:off x="2218943"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0070C0"/>
              </a:solidFill>
              <a:latin typeface="Calibri" panose="020F0502020204030204" pitchFamily="34" charset="0"/>
              <a:cs typeface="Calibri" panose="020F0502020204030204" pitchFamily="34" charset="0"/>
            </a:endParaRPr>
          </a:p>
        </p:txBody>
      </p:sp>
      <p:sp>
        <p:nvSpPr>
          <p:cNvPr id="6" name="Vertical Scroll 25">
            <a:extLst>
              <a:ext uri="{FF2B5EF4-FFF2-40B4-BE49-F238E27FC236}">
                <a16:creationId xmlns:a16="http://schemas.microsoft.com/office/drawing/2014/main" id="{03C1E023-7522-0887-D826-67DC8989B408}"/>
              </a:ext>
            </a:extLst>
          </p:cNvPr>
          <p:cNvSpPr/>
          <p:nvPr/>
        </p:nvSpPr>
        <p:spPr>
          <a:xfrm>
            <a:off x="5285229" y="3293744"/>
            <a:ext cx="1145304" cy="451485"/>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00B050"/>
                </a:solidFill>
                <a:latin typeface="Calibri" panose="020F0502020204030204" pitchFamily="34" charset="0"/>
                <a:cs typeface="Calibri" panose="020F0502020204030204" pitchFamily="34" charset="0"/>
              </a:rPr>
              <a:t>O-uncle</a:t>
            </a:r>
          </a:p>
        </p:txBody>
      </p:sp>
      <p:sp>
        <p:nvSpPr>
          <p:cNvPr id="7" name="Vertical Scroll 25">
            <a:extLst>
              <a:ext uri="{FF2B5EF4-FFF2-40B4-BE49-F238E27FC236}">
                <a16:creationId xmlns:a16="http://schemas.microsoft.com/office/drawing/2014/main" id="{95B3C489-09AF-B896-449B-6730AFED5D84}"/>
              </a:ext>
            </a:extLst>
          </p:cNvPr>
          <p:cNvSpPr/>
          <p:nvPr/>
        </p:nvSpPr>
        <p:spPr>
          <a:xfrm>
            <a:off x="3752086"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0070C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AC37A762-F741-A478-1515-4AC2FC401AE8}"/>
              </a:ext>
            </a:extLst>
          </p:cNvPr>
          <p:cNvCxnSpPr>
            <a:cxnSpLocks/>
            <a:stCxn id="6" idx="3"/>
            <a:endCxn id="4" idx="1"/>
          </p:cNvCxnSpPr>
          <p:nvPr/>
        </p:nvCxnSpPr>
        <p:spPr bwMode="auto">
          <a:xfrm>
            <a:off x="6374097" y="3519487"/>
            <a:ext cx="500711" cy="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
        <p:nvSpPr>
          <p:cNvPr id="9" name="Vertical Scroll 25">
            <a:extLst>
              <a:ext uri="{FF2B5EF4-FFF2-40B4-BE49-F238E27FC236}">
                <a16:creationId xmlns:a16="http://schemas.microsoft.com/office/drawing/2014/main" id="{4BE9AF9D-982C-3C56-5E00-765E56EB5A65}"/>
              </a:ext>
            </a:extLst>
          </p:cNvPr>
          <p:cNvSpPr/>
          <p:nvPr/>
        </p:nvSpPr>
        <p:spPr>
          <a:xfrm>
            <a:off x="685800" y="3199685"/>
            <a:ext cx="1145304" cy="639604"/>
          </a:xfrm>
          <a:prstGeom prst="verticalScroll">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0070C0"/>
              </a:solidFill>
              <a:latin typeface="Calibri" panose="020F0502020204030204" pitchFamily="34" charset="0"/>
              <a:cs typeface="Calibri" panose="020F0502020204030204" pitchFamily="34" charset="0"/>
            </a:endParaRPr>
          </a:p>
        </p:txBody>
      </p:sp>
      <p:sp>
        <p:nvSpPr>
          <p:cNvPr id="10" name="Vertical Scroll 25">
            <a:extLst>
              <a:ext uri="{FF2B5EF4-FFF2-40B4-BE49-F238E27FC236}">
                <a16:creationId xmlns:a16="http://schemas.microsoft.com/office/drawing/2014/main" id="{D4606C0B-35DC-EF38-CF23-72E24C169A43}"/>
              </a:ext>
            </a:extLst>
          </p:cNvPr>
          <p:cNvSpPr/>
          <p:nvPr/>
        </p:nvSpPr>
        <p:spPr>
          <a:xfrm>
            <a:off x="2035953" y="4315058"/>
            <a:ext cx="1145304" cy="451485"/>
          </a:xfrm>
          <a:prstGeom prst="verticalScroll">
            <a:avLst/>
          </a:prstGeom>
          <a:solidFill>
            <a:schemeClr val="bg2"/>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C000"/>
                </a:solidFill>
                <a:latin typeface="Arial" panose="020B0604020202020204" pitchFamily="34" charset="0"/>
                <a:cs typeface="Arial" panose="020B0604020202020204" pitchFamily="34" charset="0"/>
              </a:rPr>
              <a:t>2-uncle</a:t>
            </a:r>
          </a:p>
        </p:txBody>
      </p:sp>
      <p:sp>
        <p:nvSpPr>
          <p:cNvPr id="11" name="Vertical Scroll 25">
            <a:extLst>
              <a:ext uri="{FF2B5EF4-FFF2-40B4-BE49-F238E27FC236}">
                <a16:creationId xmlns:a16="http://schemas.microsoft.com/office/drawing/2014/main" id="{E8894D07-2336-DFCC-9C08-BCC85D707697}"/>
              </a:ext>
            </a:extLst>
          </p:cNvPr>
          <p:cNvSpPr/>
          <p:nvPr/>
        </p:nvSpPr>
        <p:spPr>
          <a:xfrm>
            <a:off x="3903262" y="4343159"/>
            <a:ext cx="1145304" cy="451485"/>
          </a:xfrm>
          <a:prstGeom prst="verticalScroll">
            <a:avLst/>
          </a:prstGeom>
          <a:solidFill>
            <a:schemeClr val="bg2"/>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rgbClr val="FFC000"/>
                </a:solidFill>
                <a:latin typeface="Arial" panose="020B0604020202020204" pitchFamily="34" charset="0"/>
                <a:cs typeface="Arial" panose="020B0604020202020204" pitchFamily="34" charset="0"/>
              </a:rPr>
              <a:t>1-uncle</a:t>
            </a:r>
          </a:p>
        </p:txBody>
      </p:sp>
      <p:sp>
        <p:nvSpPr>
          <p:cNvPr id="12" name="Vertical Scroll 25">
            <a:extLst>
              <a:ext uri="{FF2B5EF4-FFF2-40B4-BE49-F238E27FC236}">
                <a16:creationId xmlns:a16="http://schemas.microsoft.com/office/drawing/2014/main" id="{13F6D74A-8C01-A400-8F66-0AECDEBA8A28}"/>
              </a:ext>
            </a:extLst>
          </p:cNvPr>
          <p:cNvSpPr/>
          <p:nvPr/>
        </p:nvSpPr>
        <p:spPr>
          <a:xfrm>
            <a:off x="3752086"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3" name="Vertical Scroll 25">
            <a:extLst>
              <a:ext uri="{FF2B5EF4-FFF2-40B4-BE49-F238E27FC236}">
                <a16:creationId xmlns:a16="http://schemas.microsoft.com/office/drawing/2014/main" id="{377FCEFA-992B-67AC-74BC-4E6E63820ABD}"/>
              </a:ext>
            </a:extLst>
          </p:cNvPr>
          <p:cNvSpPr/>
          <p:nvPr/>
        </p:nvSpPr>
        <p:spPr>
          <a:xfrm>
            <a:off x="2218943" y="2058351"/>
            <a:ext cx="1145304" cy="639604"/>
          </a:xfrm>
          <a:prstGeom prst="verticalScroll">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endParaRPr lang="en-US" sz="2800" dirty="0">
              <a:solidFill>
                <a:srgbClr val="FFFF00"/>
              </a:solidFill>
              <a:latin typeface="Calibri" panose="020F0502020204030204" pitchFamily="34" charset="0"/>
              <a:cs typeface="Calibri" panose="020F0502020204030204" pitchFamily="34" charset="0"/>
            </a:endParaRPr>
          </a:p>
        </p:txBody>
      </p:sp>
      <p:sp>
        <p:nvSpPr>
          <p:cNvPr id="14" name="Vertical Scroll 25">
            <a:extLst>
              <a:ext uri="{FF2B5EF4-FFF2-40B4-BE49-F238E27FC236}">
                <a16:creationId xmlns:a16="http://schemas.microsoft.com/office/drawing/2014/main" id="{ECF7A51C-40FB-F618-4C72-F91C1DE971B4}"/>
              </a:ext>
            </a:extLst>
          </p:cNvPr>
          <p:cNvSpPr/>
          <p:nvPr/>
        </p:nvSpPr>
        <p:spPr>
          <a:xfrm>
            <a:off x="4897390" y="5393529"/>
            <a:ext cx="1145304" cy="451485"/>
          </a:xfrm>
          <a:prstGeom prst="verticalScroll">
            <a:avLst/>
          </a:prstGeom>
          <a:solidFill>
            <a:schemeClr val="bg2"/>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lang="en-US" sz="1800" dirty="0">
                <a:solidFill>
                  <a:schemeClr val="accent1">
                    <a:lumMod val="60000"/>
                    <a:lumOff val="40000"/>
                  </a:schemeClr>
                </a:solidFill>
                <a:latin typeface="Arial" panose="020B0604020202020204" pitchFamily="34" charset="0"/>
                <a:cs typeface="Arial" panose="020B0604020202020204" pitchFamily="34" charset="0"/>
              </a:rPr>
              <a:t>3-uncle</a:t>
            </a:r>
          </a:p>
        </p:txBody>
      </p:sp>
      <p:cxnSp>
        <p:nvCxnSpPr>
          <p:cNvPr id="15" name="Straight Arrow Connector 14">
            <a:extLst>
              <a:ext uri="{FF2B5EF4-FFF2-40B4-BE49-F238E27FC236}">
                <a16:creationId xmlns:a16="http://schemas.microsoft.com/office/drawing/2014/main" id="{C47B60B0-BEBF-3849-5277-7E93A1BF8F39}"/>
              </a:ext>
            </a:extLst>
          </p:cNvPr>
          <p:cNvCxnSpPr>
            <a:cxnSpLocks/>
            <a:stCxn id="7" idx="3"/>
            <a:endCxn id="6" idx="1"/>
          </p:cNvCxnSpPr>
          <p:nvPr/>
        </p:nvCxnSpPr>
        <p:spPr bwMode="auto">
          <a:xfrm>
            <a:off x="4817440" y="3519487"/>
            <a:ext cx="524225"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BB50B399-B256-1211-3911-81B1E18EE26F}"/>
              </a:ext>
            </a:extLst>
          </p:cNvPr>
          <p:cNvCxnSpPr>
            <a:cxnSpLocks/>
            <a:stCxn id="5" idx="3"/>
            <a:endCxn id="7" idx="1"/>
          </p:cNvCxnSpPr>
          <p:nvPr/>
        </p:nvCxnSpPr>
        <p:spPr bwMode="auto">
          <a:xfrm>
            <a:off x="3284297"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1974746D-12E2-E420-69D9-56936386365D}"/>
              </a:ext>
            </a:extLst>
          </p:cNvPr>
          <p:cNvCxnSpPr>
            <a:cxnSpLocks/>
            <a:stCxn id="9" idx="3"/>
            <a:endCxn id="5" idx="1"/>
          </p:cNvCxnSpPr>
          <p:nvPr/>
        </p:nvCxnSpPr>
        <p:spPr bwMode="auto">
          <a:xfrm>
            <a:off x="1751154" y="3519487"/>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693DB254-D9F7-69B0-D2E0-078AF1C76911}"/>
              </a:ext>
            </a:extLst>
          </p:cNvPr>
          <p:cNvCxnSpPr>
            <a:cxnSpLocks/>
            <a:stCxn id="13" idx="3"/>
            <a:endCxn id="12" idx="1"/>
          </p:cNvCxnSpPr>
          <p:nvPr/>
        </p:nvCxnSpPr>
        <p:spPr bwMode="auto">
          <a:xfrm>
            <a:off x="3284297" y="2378153"/>
            <a:ext cx="547740" cy="0"/>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FB61F3DD-D5B2-2005-AA61-B8E6EF99635C}"/>
              </a:ext>
            </a:extLst>
          </p:cNvPr>
          <p:cNvCxnSpPr>
            <a:cxnSpLocks/>
            <a:stCxn id="10" idx="3"/>
            <a:endCxn id="11" idx="1"/>
          </p:cNvCxnSpPr>
          <p:nvPr/>
        </p:nvCxnSpPr>
        <p:spPr bwMode="auto">
          <a:xfrm>
            <a:off x="3124821" y="4540801"/>
            <a:ext cx="834877" cy="2810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4ED64E14-4B34-FDB1-74D6-E88EC9A73DAC}"/>
              </a:ext>
            </a:extLst>
          </p:cNvPr>
          <p:cNvCxnSpPr>
            <a:cxnSpLocks/>
            <a:stCxn id="12" idx="3"/>
            <a:endCxn id="6" idx="1"/>
          </p:cNvCxnSpPr>
          <p:nvPr/>
        </p:nvCxnSpPr>
        <p:spPr bwMode="auto">
          <a:xfrm>
            <a:off x="4817440" y="2378153"/>
            <a:ext cx="524225"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ECC13D3E-4372-F518-DFE8-7215465C53A0}"/>
              </a:ext>
            </a:extLst>
          </p:cNvPr>
          <p:cNvCxnSpPr>
            <a:cxnSpLocks/>
            <a:stCxn id="9" idx="3"/>
            <a:endCxn id="13" idx="1"/>
          </p:cNvCxnSpPr>
          <p:nvPr/>
        </p:nvCxnSpPr>
        <p:spPr bwMode="auto">
          <a:xfrm flipV="1">
            <a:off x="1751154" y="2378153"/>
            <a:ext cx="547740" cy="114133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A9B89750-3332-19FF-8816-3009078E796A}"/>
              </a:ext>
            </a:extLst>
          </p:cNvPr>
          <p:cNvCxnSpPr>
            <a:cxnSpLocks/>
            <a:stCxn id="9" idx="3"/>
            <a:endCxn id="10" idx="1"/>
          </p:cNvCxnSpPr>
          <p:nvPr/>
        </p:nvCxnSpPr>
        <p:spPr bwMode="auto">
          <a:xfrm>
            <a:off x="1751154" y="3519487"/>
            <a:ext cx="341235" cy="102131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5C4E8277-48DC-F934-16C7-C6624D2D490C}"/>
              </a:ext>
            </a:extLst>
          </p:cNvPr>
          <p:cNvCxnSpPr>
            <a:cxnSpLocks/>
            <a:stCxn id="5" idx="3"/>
            <a:endCxn id="11" idx="1"/>
          </p:cNvCxnSpPr>
          <p:nvPr/>
        </p:nvCxnSpPr>
        <p:spPr bwMode="auto">
          <a:xfrm>
            <a:off x="3284297" y="3519487"/>
            <a:ext cx="675401"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AC3AB6CB-A21D-5792-4214-EFBCFC1C34F8}"/>
              </a:ext>
            </a:extLst>
          </p:cNvPr>
          <p:cNvCxnSpPr>
            <a:cxnSpLocks/>
            <a:stCxn id="11" idx="3"/>
            <a:endCxn id="6" idx="1"/>
          </p:cNvCxnSpPr>
          <p:nvPr/>
        </p:nvCxnSpPr>
        <p:spPr bwMode="auto">
          <a:xfrm flipV="1">
            <a:off x="4992130" y="3519487"/>
            <a:ext cx="349535" cy="1049415"/>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23C04103-6C04-80A3-D4DA-68BE3A37C661}"/>
              </a:ext>
            </a:extLst>
          </p:cNvPr>
          <p:cNvCxnSpPr>
            <a:cxnSpLocks/>
            <a:stCxn id="10" idx="3"/>
            <a:endCxn id="14" idx="1"/>
          </p:cNvCxnSpPr>
          <p:nvPr/>
        </p:nvCxnSpPr>
        <p:spPr bwMode="auto">
          <a:xfrm>
            <a:off x="3124821" y="4540801"/>
            <a:ext cx="1829005" cy="1078471"/>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2594D393-63F4-8C90-AAE2-A6091FFCD207}"/>
              </a:ext>
            </a:extLst>
          </p:cNvPr>
          <p:cNvCxnSpPr>
            <a:cxnSpLocks/>
            <a:stCxn id="14" idx="3"/>
            <a:endCxn id="4" idx="1"/>
          </p:cNvCxnSpPr>
          <p:nvPr/>
        </p:nvCxnSpPr>
        <p:spPr bwMode="auto">
          <a:xfrm flipV="1">
            <a:off x="5986258" y="3519488"/>
            <a:ext cx="888550" cy="2099784"/>
          </a:xfrm>
          <a:prstGeom prst="straightConnector1">
            <a:avLst/>
          </a:prstGeom>
          <a:solidFill>
            <a:srgbClr val="FFFFCC"/>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981935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2F5AB-68DB-6562-6C1B-9786C764F0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BA6FB82-1AFB-8B2B-72FC-305F8EDE33A6}"/>
              </a:ext>
            </a:extLst>
          </p:cNvPr>
          <p:cNvSpPr>
            <a:spLocks noGrp="1"/>
          </p:cNvSpPr>
          <p:nvPr>
            <p:ph type="title"/>
          </p:nvPr>
        </p:nvSpPr>
        <p:spPr/>
        <p:txBody>
          <a:bodyPr/>
          <a:lstStyle/>
          <a:p>
            <a:r>
              <a:rPr lang="en-US" dirty="0">
                <a:solidFill>
                  <a:srgbClr val="FFFF00"/>
                </a:solidFill>
              </a:rPr>
              <a:t>GHOSTDAG Protocol</a:t>
            </a:r>
          </a:p>
        </p:txBody>
      </p:sp>
      <p:sp>
        <p:nvSpPr>
          <p:cNvPr id="2" name="Slide Number Placeholder 1">
            <a:extLst>
              <a:ext uri="{FF2B5EF4-FFF2-40B4-BE49-F238E27FC236}">
                <a16:creationId xmlns:a16="http://schemas.microsoft.com/office/drawing/2014/main" id="{D2037220-550A-8FAF-1EF0-F6B97805F889}"/>
              </a:ext>
            </a:extLst>
          </p:cNvPr>
          <p:cNvSpPr>
            <a:spLocks noGrp="1"/>
          </p:cNvSpPr>
          <p:nvPr>
            <p:ph type="sldNum" sz="quarter" idx="11"/>
          </p:nvPr>
        </p:nvSpPr>
        <p:spPr/>
        <p:txBody>
          <a:bodyPr/>
          <a:lstStyle/>
          <a:p>
            <a:pPr>
              <a:defRPr/>
            </a:pPr>
            <a:fld id="{FE25F947-77F5-4CA6-8472-B4B2967773ED}" type="slidenum">
              <a:rPr lang="x-none" smtClean="0"/>
              <a:pPr>
                <a:defRPr/>
              </a:pPr>
              <a:t>95</a:t>
            </a:fld>
            <a:endParaRPr lang="en-US" dirty="0"/>
          </a:p>
        </p:txBody>
      </p:sp>
      <p:sp>
        <p:nvSpPr>
          <p:cNvPr id="9" name="TextBox 8">
            <a:extLst>
              <a:ext uri="{FF2B5EF4-FFF2-40B4-BE49-F238E27FC236}">
                <a16:creationId xmlns:a16="http://schemas.microsoft.com/office/drawing/2014/main" id="{97C6BD93-906B-2311-C381-999B50DE418B}"/>
              </a:ext>
            </a:extLst>
          </p:cNvPr>
          <p:cNvSpPr txBox="1"/>
          <p:nvPr/>
        </p:nvSpPr>
        <p:spPr bwMode="auto">
          <a:xfrm>
            <a:off x="874349" y="2016891"/>
            <a:ext cx="664087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Find the chain with the most </a:t>
            </a:r>
            <a:r>
              <a:rPr lang="en-US" sz="2800" i="1" dirty="0">
                <a:solidFill>
                  <a:schemeClr val="tx1"/>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-uncles</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D69868-9174-CD70-9244-DFD1FA774320}"/>
              </a:ext>
            </a:extLst>
          </p:cNvPr>
          <p:cNvSpPr txBox="1"/>
          <p:nvPr/>
        </p:nvSpPr>
        <p:spPr bwMode="auto">
          <a:xfrm>
            <a:off x="874349" y="4506781"/>
            <a:ext cx="710912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Walk resulting chain, discarding invalid </a:t>
            </a:r>
            <a:r>
              <a:rPr lang="en-US" sz="2800" dirty="0" err="1">
                <a:solidFill>
                  <a:srgbClr val="FFFF00"/>
                </a:solidFill>
                <a:latin typeface="Arial" panose="020B0604020202020204" pitchFamily="34" charset="0"/>
                <a:cs typeface="Arial" panose="020B0604020202020204" pitchFamily="34" charset="0"/>
              </a:rPr>
              <a:t>txns</a:t>
            </a:r>
            <a:endParaRPr lang="en-US" sz="2800" dirty="0">
              <a:solidFill>
                <a:srgbClr val="FFFF0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DED028BE-8BDF-4216-2884-8E6714FE96D1}"/>
              </a:ext>
            </a:extLst>
          </p:cNvPr>
          <p:cNvSpPr txBox="1"/>
          <p:nvPr/>
        </p:nvSpPr>
        <p:spPr bwMode="auto">
          <a:xfrm>
            <a:off x="874349" y="3261836"/>
            <a:ext cx="723787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Order those blocks in a DAG-consistent way</a:t>
            </a:r>
          </a:p>
        </p:txBody>
      </p:sp>
    </p:spTree>
    <p:extLst>
      <p:ext uri="{BB962C8B-B14F-4D97-AF65-F5344CB8AC3E}">
        <p14:creationId xmlns:p14="http://schemas.microsoft.com/office/powerpoint/2010/main" val="5849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36210-EE22-BDB3-952F-676177B4EDC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D21EC33-37F5-2373-6D88-12FCA354F022}"/>
              </a:ext>
            </a:extLst>
          </p:cNvPr>
          <p:cNvSpPr>
            <a:spLocks noGrp="1"/>
          </p:cNvSpPr>
          <p:nvPr>
            <p:ph type="title"/>
          </p:nvPr>
        </p:nvSpPr>
        <p:spPr/>
        <p:txBody>
          <a:bodyPr/>
          <a:lstStyle/>
          <a:p>
            <a:r>
              <a:rPr lang="en-US" dirty="0">
                <a:solidFill>
                  <a:srgbClr val="FFFF00"/>
                </a:solidFill>
              </a:rPr>
              <a:t>Theorem</a:t>
            </a:r>
          </a:p>
        </p:txBody>
      </p:sp>
      <p:sp>
        <p:nvSpPr>
          <p:cNvPr id="2" name="Slide Number Placeholder 1">
            <a:extLst>
              <a:ext uri="{FF2B5EF4-FFF2-40B4-BE49-F238E27FC236}">
                <a16:creationId xmlns:a16="http://schemas.microsoft.com/office/drawing/2014/main" id="{77098F5F-23BF-44DD-AE0B-B8EAB93A5F7E}"/>
              </a:ext>
            </a:extLst>
          </p:cNvPr>
          <p:cNvSpPr>
            <a:spLocks noGrp="1"/>
          </p:cNvSpPr>
          <p:nvPr>
            <p:ph type="sldNum" sz="quarter" idx="11"/>
          </p:nvPr>
        </p:nvSpPr>
        <p:spPr/>
        <p:txBody>
          <a:bodyPr/>
          <a:lstStyle/>
          <a:p>
            <a:pPr>
              <a:defRPr/>
            </a:pPr>
            <a:fld id="{FE25F947-77F5-4CA6-8472-B4B2967773ED}" type="slidenum">
              <a:rPr lang="x-none" smtClean="0"/>
              <a:pPr>
                <a:defRPr/>
              </a:pPr>
              <a:t>96</a:t>
            </a:fld>
            <a:endParaRPr lang="en-US" dirty="0"/>
          </a:p>
        </p:txBody>
      </p:sp>
      <p:sp>
        <p:nvSpPr>
          <p:cNvPr id="9" name="TextBox 8">
            <a:extLst>
              <a:ext uri="{FF2B5EF4-FFF2-40B4-BE49-F238E27FC236}">
                <a16:creationId xmlns:a16="http://schemas.microsoft.com/office/drawing/2014/main" id="{11C50DC4-ECFA-7786-690C-FE31B2E3CA7E}"/>
              </a:ext>
            </a:extLst>
          </p:cNvPr>
          <p:cNvSpPr txBox="1"/>
          <p:nvPr/>
        </p:nvSpPr>
        <p:spPr bwMode="auto">
          <a:xfrm>
            <a:off x="886535" y="1752600"/>
            <a:ext cx="737092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If attacker has &lt; </a:t>
            </a:r>
            <a:r>
              <a:rPr lang="en-US" sz="2800" dirty="0">
                <a:solidFill>
                  <a:schemeClr val="tx1"/>
                </a:solidFill>
                <a:latin typeface="Arial" panose="020B0604020202020204" pitchFamily="34" charset="0"/>
                <a:cs typeface="Arial" panose="020B0604020202020204" pitchFamily="34" charset="0"/>
              </a:rPr>
              <a:t>½</a:t>
            </a:r>
            <a:r>
              <a:rPr lang="en-US" sz="2800" dirty="0">
                <a:solidFill>
                  <a:srgbClr val="FFFF00"/>
                </a:solidFill>
                <a:latin typeface="Arial" panose="020B0604020202020204" pitchFamily="34" charset="0"/>
                <a:cs typeface="Arial" panose="020B0604020202020204" pitchFamily="34" charset="0"/>
              </a:rPr>
              <a:t> the computational power,</a:t>
            </a:r>
            <a:endParaRPr lang="en-US" sz="2800" i="1" dirty="0">
              <a:solidFill>
                <a:srgbClr val="FFFF0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35DB2CB4-30E5-75AF-0BAD-6719CB43E6F7}"/>
              </a:ext>
            </a:extLst>
          </p:cNvPr>
          <p:cNvSpPr txBox="1"/>
          <p:nvPr/>
        </p:nvSpPr>
        <p:spPr bwMode="auto">
          <a:xfrm>
            <a:off x="886535" y="2530448"/>
            <a:ext cx="6459381"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(Almost) all honest blocks are uncles of degree ≤ </a:t>
            </a:r>
            <a:r>
              <a:rPr lang="en-US" sz="2800" i="1" dirty="0">
                <a:solidFill>
                  <a:schemeClr val="tx1"/>
                </a:solidFill>
                <a:latin typeface="Arial" panose="020B0604020202020204" pitchFamily="34" charset="0"/>
                <a:cs typeface="Arial" panose="020B0604020202020204" pitchFamily="34" charset="0"/>
              </a:rPr>
              <a:t>k</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of heaviest chain</a:t>
            </a:r>
          </a:p>
        </p:txBody>
      </p:sp>
      <p:sp>
        <p:nvSpPr>
          <p:cNvPr id="12" name="TextBox 11">
            <a:extLst>
              <a:ext uri="{FF2B5EF4-FFF2-40B4-BE49-F238E27FC236}">
                <a16:creationId xmlns:a16="http://schemas.microsoft.com/office/drawing/2014/main" id="{48BEE7E6-F2F0-0CB9-2D7B-61750D5C4EF6}"/>
              </a:ext>
            </a:extLst>
          </p:cNvPr>
          <p:cNvSpPr txBox="1"/>
          <p:nvPr/>
        </p:nvSpPr>
        <p:spPr bwMode="auto">
          <a:xfrm>
            <a:off x="886535" y="4947918"/>
            <a:ext cx="6772645"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Everyone eventually agrees on order over honest blocks</a:t>
            </a:r>
          </a:p>
        </p:txBody>
      </p:sp>
      <p:sp>
        <p:nvSpPr>
          <p:cNvPr id="3" name="TextBox 3">
            <a:extLst>
              <a:ext uri="{FF2B5EF4-FFF2-40B4-BE49-F238E27FC236}">
                <a16:creationId xmlns:a16="http://schemas.microsoft.com/office/drawing/2014/main" id="{F348359F-38E6-EBBD-4509-1ABBEF5D5354}"/>
              </a:ext>
            </a:extLst>
          </p:cNvPr>
          <p:cNvSpPr txBox="1"/>
          <p:nvPr/>
        </p:nvSpPr>
        <p:spPr bwMode="auto">
          <a:xfrm>
            <a:off x="886535" y="3739183"/>
            <a:ext cx="6459381" cy="954107"/>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(Almost) no dishonest blocks are uncles of degree ≤ </a:t>
            </a:r>
            <a:r>
              <a:rPr lang="en-US" sz="2800" i="1" dirty="0">
                <a:solidFill>
                  <a:schemeClr val="tx1"/>
                </a:solidFill>
                <a:latin typeface="Arial" panose="020B0604020202020204" pitchFamily="34" charset="0"/>
                <a:cs typeface="Arial" panose="020B0604020202020204" pitchFamily="34" charset="0"/>
              </a:rPr>
              <a:t>k</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of heaviest chain</a:t>
            </a:r>
          </a:p>
        </p:txBody>
      </p:sp>
    </p:spTree>
    <p:extLst>
      <p:ext uri="{BB962C8B-B14F-4D97-AF65-F5344CB8AC3E}">
        <p14:creationId xmlns:p14="http://schemas.microsoft.com/office/powerpoint/2010/main" val="28915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0AF89-170E-5F84-68D6-C4CC7E81E83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6DE7A37-A661-CCB4-52DC-538F5BCC541C}"/>
              </a:ext>
            </a:extLst>
          </p:cNvPr>
          <p:cNvSpPr>
            <a:spLocks noGrp="1"/>
          </p:cNvSpPr>
          <p:nvPr>
            <p:ph type="title"/>
          </p:nvPr>
        </p:nvSpPr>
        <p:spPr/>
        <p:txBody>
          <a:bodyPr/>
          <a:lstStyle/>
          <a:p>
            <a:r>
              <a:rPr lang="en-US" dirty="0">
                <a:solidFill>
                  <a:srgbClr val="FFFF00"/>
                </a:solidFill>
              </a:rPr>
              <a:t>Remarks</a:t>
            </a:r>
          </a:p>
        </p:txBody>
      </p:sp>
      <p:sp>
        <p:nvSpPr>
          <p:cNvPr id="2" name="Slide Number Placeholder 1">
            <a:extLst>
              <a:ext uri="{FF2B5EF4-FFF2-40B4-BE49-F238E27FC236}">
                <a16:creationId xmlns:a16="http://schemas.microsoft.com/office/drawing/2014/main" id="{45C75DCC-0BD0-3482-ACF9-4B1CEE37ED98}"/>
              </a:ext>
            </a:extLst>
          </p:cNvPr>
          <p:cNvSpPr>
            <a:spLocks noGrp="1"/>
          </p:cNvSpPr>
          <p:nvPr>
            <p:ph type="sldNum" sz="quarter" idx="11"/>
          </p:nvPr>
        </p:nvSpPr>
        <p:spPr/>
        <p:txBody>
          <a:bodyPr/>
          <a:lstStyle/>
          <a:p>
            <a:pPr>
              <a:defRPr/>
            </a:pPr>
            <a:fld id="{FE25F947-77F5-4CA6-8472-B4B2967773ED}" type="slidenum">
              <a:rPr lang="x-none" smtClean="0"/>
              <a:pPr>
                <a:defRPr/>
              </a:pPr>
              <a:t>97</a:t>
            </a:fld>
            <a:endParaRPr lang="en-US" dirty="0"/>
          </a:p>
        </p:txBody>
      </p:sp>
      <p:sp>
        <p:nvSpPr>
          <p:cNvPr id="9" name="TextBox 8">
            <a:extLst>
              <a:ext uri="{FF2B5EF4-FFF2-40B4-BE49-F238E27FC236}">
                <a16:creationId xmlns:a16="http://schemas.microsoft.com/office/drawing/2014/main" id="{0E80FC40-81D4-5C30-D37C-12C7F1627A50}"/>
              </a:ext>
            </a:extLst>
          </p:cNvPr>
          <p:cNvSpPr txBox="1"/>
          <p:nvPr/>
        </p:nvSpPr>
        <p:spPr bwMode="auto">
          <a:xfrm>
            <a:off x="1196171" y="1974209"/>
            <a:ext cx="706154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Protocol itself does not self-limit throughput</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1679478-2B99-1071-619C-0EA11C71AFD5}"/>
              </a:ext>
            </a:extLst>
          </p:cNvPr>
          <p:cNvSpPr txBox="1"/>
          <p:nvPr/>
        </p:nvSpPr>
        <p:spPr bwMode="auto">
          <a:xfrm>
            <a:off x="1196171" y="3403787"/>
            <a:ext cx="4754828"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dirty="0">
                <a:solidFill>
                  <a:srgbClr val="FFFF00"/>
                </a:solidFill>
                <a:latin typeface="Arial" panose="020B0604020202020204" pitchFamily="34" charset="0"/>
                <a:cs typeface="Arial" panose="020B0604020202020204" pitchFamily="34" charset="0"/>
              </a:rPr>
              <a:t>Deployed: </a:t>
            </a:r>
          </a:p>
          <a:p>
            <a:pPr algn="l"/>
            <a:r>
              <a:rPr lang="en-US" sz="2800" dirty="0" err="1">
                <a:solidFill>
                  <a:srgbClr val="FFFF00"/>
                </a:solidFill>
                <a:latin typeface="Arial" panose="020B0604020202020204" pitchFamily="34" charset="0"/>
                <a:cs typeface="Arial" panose="020B0604020202020204" pitchFamily="34" charset="0"/>
              </a:rPr>
              <a:t>Kaspa</a:t>
            </a:r>
            <a:r>
              <a:rPr lang="en-US" sz="2800" dirty="0">
                <a:solidFill>
                  <a:srgbClr val="FFFF00"/>
                </a:solidFill>
                <a:latin typeface="Arial" panose="020B0604020202020204" pitchFamily="34" charset="0"/>
                <a:cs typeface="Arial" panose="020B0604020202020204" pitchFamily="34" charset="0"/>
              </a:rPr>
              <a:t> = GhostDAG + UTXO</a:t>
            </a:r>
          </a:p>
        </p:txBody>
      </p:sp>
      <p:sp>
        <p:nvSpPr>
          <p:cNvPr id="11" name="TextBox 3">
            <a:extLst>
              <a:ext uri="{FF2B5EF4-FFF2-40B4-BE49-F238E27FC236}">
                <a16:creationId xmlns:a16="http://schemas.microsoft.com/office/drawing/2014/main" id="{2DF823DF-9357-5DE7-31A8-D4A3BCF537CC}"/>
              </a:ext>
            </a:extLst>
          </p:cNvPr>
          <p:cNvSpPr txBox="1"/>
          <p:nvPr/>
        </p:nvSpPr>
        <p:spPr bwMode="auto">
          <a:xfrm>
            <a:off x="1196171" y="2688998"/>
            <a:ext cx="503689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Simple, efficient (open source)</a:t>
            </a:r>
          </a:p>
        </p:txBody>
      </p:sp>
      <p:sp>
        <p:nvSpPr>
          <p:cNvPr id="12" name="TextBox 11">
            <a:extLst>
              <a:ext uri="{FF2B5EF4-FFF2-40B4-BE49-F238E27FC236}">
                <a16:creationId xmlns:a16="http://schemas.microsoft.com/office/drawing/2014/main" id="{ED50BF31-6E79-B55F-74B4-2909D2037B33}"/>
              </a:ext>
            </a:extLst>
          </p:cNvPr>
          <p:cNvSpPr txBox="1"/>
          <p:nvPr/>
        </p:nvSpPr>
        <p:spPr bwMode="auto">
          <a:xfrm>
            <a:off x="1196171" y="4549464"/>
            <a:ext cx="6946899" cy="954107"/>
          </a:xfrm>
          <a:prstGeom prst="rect">
            <a:avLst/>
          </a:prstGeom>
          <a:solidFill>
            <a:schemeClr val="bg1"/>
          </a:solidFill>
          <a:ln w="76200">
            <a:solidFill>
              <a:srgbClr val="FF66FF"/>
            </a:solidFill>
            <a:miter lim="800000"/>
            <a:headEnd/>
            <a:tailEnd/>
          </a:ln>
          <a:effectLst>
            <a:glow rad="228600">
              <a:schemeClr val="accent3">
                <a:satMod val="175000"/>
                <a:alpha val="40000"/>
              </a:schemeClr>
            </a:glow>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dirty="0">
                <a:solidFill>
                  <a:srgbClr val="FFFF00"/>
                </a:solidFill>
                <a:latin typeface="Arial" panose="020B0604020202020204" pitchFamily="34" charset="0"/>
                <a:cs typeface="Arial" panose="020B0604020202020204" pitchFamily="34" charset="0"/>
              </a:rPr>
              <a:t>Coming soon: </a:t>
            </a:r>
          </a:p>
          <a:p>
            <a:pPr algn="l"/>
            <a:r>
              <a:rPr lang="en-US" sz="2800" dirty="0">
                <a:solidFill>
                  <a:srgbClr val="FFFF00"/>
                </a:solidFill>
                <a:latin typeface="Arial" panose="020B0604020202020204" pitchFamily="34" charset="0"/>
                <a:cs typeface="Arial" panose="020B0604020202020204" pitchFamily="34" charset="0"/>
              </a:rPr>
              <a:t>BlockDAG = GhostDAG + UTXO +  EVM</a:t>
            </a:r>
          </a:p>
        </p:txBody>
      </p:sp>
    </p:spTree>
    <p:extLst>
      <p:ext uri="{BB962C8B-B14F-4D97-AF65-F5344CB8AC3E}">
        <p14:creationId xmlns:p14="http://schemas.microsoft.com/office/powerpoint/2010/main" val="18666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CAB195-1EE9-999C-BA61-4BC1D097FCDE}"/>
              </a:ext>
            </a:extLst>
          </p:cNvPr>
          <p:cNvSpPr>
            <a:spLocks noGrp="1"/>
          </p:cNvSpPr>
          <p:nvPr>
            <p:ph type="title"/>
          </p:nvPr>
        </p:nvSpPr>
        <p:spPr/>
        <p:txBody>
          <a:bodyPr/>
          <a:lstStyle/>
          <a:p>
            <a:r>
              <a:rPr lang="en-US" dirty="0">
                <a:solidFill>
                  <a:srgbClr val="FFFF00"/>
                </a:solidFill>
              </a:rPr>
              <a:t>To Dig Deeper</a:t>
            </a:r>
          </a:p>
        </p:txBody>
      </p:sp>
      <p:sp>
        <p:nvSpPr>
          <p:cNvPr id="2" name="Slide Number Placeholder 1">
            <a:extLst>
              <a:ext uri="{FF2B5EF4-FFF2-40B4-BE49-F238E27FC236}">
                <a16:creationId xmlns:a16="http://schemas.microsoft.com/office/drawing/2014/main" id="{C9EECA4C-DAD8-8887-9B0F-531E80F694C9}"/>
              </a:ext>
            </a:extLst>
          </p:cNvPr>
          <p:cNvSpPr>
            <a:spLocks noGrp="1"/>
          </p:cNvSpPr>
          <p:nvPr>
            <p:ph type="sldNum" sz="quarter" idx="11"/>
          </p:nvPr>
        </p:nvSpPr>
        <p:spPr/>
        <p:txBody>
          <a:bodyPr/>
          <a:lstStyle/>
          <a:p>
            <a:pPr>
              <a:defRPr/>
            </a:pPr>
            <a:fld id="{FE25F947-77F5-4CA6-8472-B4B2967773ED}" type="slidenum">
              <a:rPr lang="x-none" smtClean="0"/>
              <a:pPr>
                <a:defRPr/>
              </a:pPr>
              <a:t>98</a:t>
            </a:fld>
            <a:endParaRPr lang="en-US" dirty="0"/>
          </a:p>
        </p:txBody>
      </p:sp>
      <p:pic>
        <p:nvPicPr>
          <p:cNvPr id="5" name="Picture 4">
            <a:extLst>
              <a:ext uri="{FF2B5EF4-FFF2-40B4-BE49-F238E27FC236}">
                <a16:creationId xmlns:a16="http://schemas.microsoft.com/office/drawing/2014/main" id="{9F4205DF-2303-38E9-8115-F4516D962853}"/>
              </a:ext>
            </a:extLst>
          </p:cNvPr>
          <p:cNvPicPr>
            <a:picLocks noChangeAspect="1"/>
          </p:cNvPicPr>
          <p:nvPr/>
        </p:nvPicPr>
        <p:blipFill>
          <a:blip r:embed="rId3"/>
          <a:stretch>
            <a:fillRect/>
          </a:stretch>
        </p:blipFill>
        <p:spPr>
          <a:xfrm rot="20992457">
            <a:off x="511127" y="2065832"/>
            <a:ext cx="9144000" cy="5361683"/>
          </a:xfrm>
          <a:prstGeom prst="rect">
            <a:avLst/>
          </a:prstGeom>
        </p:spPr>
      </p:pic>
    </p:spTree>
    <p:extLst>
      <p:ext uri="{BB962C8B-B14F-4D97-AF65-F5344CB8AC3E}">
        <p14:creationId xmlns:p14="http://schemas.microsoft.com/office/powerpoint/2010/main" val="35284047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00"/>
                </a:solidFill>
              </a:rPr>
              <a:t>A Blockchain is just a</a:t>
            </a:r>
            <a:br>
              <a:rPr lang="en-US" dirty="0">
                <a:solidFill>
                  <a:srgbClr val="FFFF00"/>
                </a:solidFill>
              </a:rPr>
            </a:br>
            <a:r>
              <a:rPr lang="en-US" dirty="0">
                <a:solidFill>
                  <a:srgbClr val="FFFF00"/>
                </a:solidFill>
              </a:rPr>
              <a:t>distributed ledger</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99</a:t>
            </a:fld>
            <a:endParaRPr lang="en-US" dirty="0"/>
          </a:p>
        </p:txBody>
      </p:sp>
      <p:pic>
        <p:nvPicPr>
          <p:cNvPr id="14338" name="Picture 2" descr="http://www.principlesofaccounting.com/chapter2/cashgenled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2" y="2049463"/>
            <a:ext cx="8768078" cy="37995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rot="20795843">
            <a:off x="1033709" y="3063123"/>
            <a:ext cx="4681090" cy="523220"/>
          </a:xfrm>
          <a:prstGeom prst="rect">
            <a:avLst/>
          </a:prstGeom>
          <a:solidFill>
            <a:schemeClr val="bg1">
              <a:alpha val="79999"/>
            </a:schemeClr>
          </a:solidFill>
          <a:ln w="381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Append-only list of events</a:t>
            </a:r>
          </a:p>
        </p:txBody>
      </p:sp>
      <p:sp>
        <p:nvSpPr>
          <p:cNvPr id="6" name="TextBox 5"/>
          <p:cNvSpPr txBox="1"/>
          <p:nvPr/>
        </p:nvSpPr>
        <p:spPr bwMode="auto">
          <a:xfrm rot="722109">
            <a:off x="4378317" y="3716106"/>
            <a:ext cx="3081293" cy="523220"/>
          </a:xfrm>
          <a:prstGeom prst="rect">
            <a:avLst/>
          </a:prstGeom>
          <a:solidFill>
            <a:schemeClr val="bg1">
              <a:alpha val="79999"/>
            </a:schemeClr>
          </a:solidFill>
          <a:ln w="381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Not just financial</a:t>
            </a:r>
          </a:p>
        </p:txBody>
      </p:sp>
      <p:sp>
        <p:nvSpPr>
          <p:cNvPr id="8" name="TextBox 7"/>
          <p:cNvSpPr txBox="1"/>
          <p:nvPr/>
        </p:nvSpPr>
        <p:spPr bwMode="auto">
          <a:xfrm rot="21406428">
            <a:off x="906514" y="4293210"/>
            <a:ext cx="5001690" cy="523220"/>
          </a:xfrm>
          <a:prstGeom prst="rect">
            <a:avLst/>
          </a:prstGeom>
          <a:solidFill>
            <a:schemeClr val="bg1">
              <a:alpha val="79999"/>
            </a:schemeClr>
          </a:solidFill>
          <a:ln w="381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Everyone agrees on content</a:t>
            </a:r>
          </a:p>
        </p:txBody>
      </p:sp>
      <p:sp>
        <p:nvSpPr>
          <p:cNvPr id="9" name="TextBox 8"/>
          <p:cNvSpPr txBox="1"/>
          <p:nvPr/>
        </p:nvSpPr>
        <p:spPr bwMode="auto">
          <a:xfrm rot="579078">
            <a:off x="4295614" y="4948587"/>
            <a:ext cx="2615396" cy="523220"/>
          </a:xfrm>
          <a:prstGeom prst="rect">
            <a:avLst/>
          </a:prstGeom>
          <a:solidFill>
            <a:schemeClr val="bg1">
              <a:alpha val="79999"/>
            </a:schemeClr>
          </a:solidFill>
          <a:ln w="381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itchFamily="34" charset="0"/>
              </a:rPr>
              <a:t>Tamper-proof!</a:t>
            </a:r>
          </a:p>
        </p:txBody>
      </p:sp>
    </p:spTree>
    <p:extLst>
      <p:ext uri="{BB962C8B-B14F-4D97-AF65-F5344CB8AC3E}">
        <p14:creationId xmlns:p14="http://schemas.microsoft.com/office/powerpoint/2010/main" val="21789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38100" cap="flat" cmpd="sng" algn="ctr">
          <a:solidFill>
            <a:srgbClr val="FF0000"/>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Lucida Console" pitchFamily="49"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CCECFF"/>
          </a:solidFill>
          <a:miter lim="800000"/>
          <a:headEnd/>
          <a:tailEnd/>
        </a:ln>
        <a:effectLst>
          <a:outerShdw blurRad="50800" dist="38100" dir="2700000" algn="tl" rotWithShape="0">
            <a:prstClr val="black">
              <a:alpha val="40000"/>
            </a:prstClr>
          </a:outerShdw>
        </a:effectLst>
      </a:spPr>
      <a:bodyPr wrap="square" rtlCol="0">
        <a:spAutoFit/>
      </a:bodyPr>
      <a:lstStyle>
        <a:defPPr algn="ctr">
          <a:defRPr sz="2800" b="1" dirty="0" smtClean="0">
            <a:solidFill>
              <a:srgbClr val="CCECFF"/>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54937</TotalTime>
  <Words>6884</Words>
  <Application>Microsoft Office PowerPoint</Application>
  <PresentationFormat>Overhead</PresentationFormat>
  <Paragraphs>995</Paragraphs>
  <Slides>134</Slides>
  <Notes>83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134</vt:i4>
      </vt:variant>
    </vt:vector>
  </HeadingPairs>
  <TitlesOfParts>
    <vt:vector size="143" baseType="lpstr">
      <vt:lpstr>Lucida Console</vt:lpstr>
      <vt:lpstr>Arial</vt:lpstr>
      <vt:lpstr>Calibri</vt:lpstr>
      <vt:lpstr>Symbol</vt:lpstr>
      <vt:lpstr>Comic Sans MS</vt:lpstr>
      <vt:lpstr>Cambria Math</vt:lpstr>
      <vt:lpstr>Gill Sans MT</vt:lpstr>
      <vt:lpstr>Marlett</vt:lpstr>
      <vt:lpstr>Blank Presentation</vt:lpstr>
      <vt:lpstr>PowerPoint Presentation</vt:lpstr>
      <vt:lpstr>Consensus: Each Party has a Private Input</vt:lpstr>
      <vt:lpstr>They Communicate</vt:lpstr>
      <vt:lpstr>They Agree on One Party’s Input</vt:lpstr>
      <vt:lpstr>Crash Failures</vt:lpstr>
      <vt:lpstr>Crash Failures</vt:lpstr>
      <vt:lpstr>Byzantine Failures</vt:lpstr>
      <vt:lpstr>He said, She said …</vt:lpstr>
      <vt:lpstr>He said, She said …</vt:lpstr>
      <vt:lpstr>Identifying Input Values</vt:lpstr>
      <vt:lpstr>Identifying Input Values</vt:lpstr>
      <vt:lpstr>Byzantine Model</vt:lpstr>
      <vt:lpstr>Byzantine Model</vt:lpstr>
      <vt:lpstr>Synchronous Model</vt:lpstr>
      <vt:lpstr>Asynchronous Model</vt:lpstr>
      <vt:lpstr>Semi-Synchronous</vt:lpstr>
      <vt:lpstr>Semi-Synchronous</vt:lpstr>
      <vt:lpstr>Adaptive Adversary</vt:lpstr>
      <vt:lpstr>Adaptive Adversary</vt:lpstr>
      <vt:lpstr>Static Adversary</vt:lpstr>
      <vt:lpstr>Practical Byzantine Fault-Tolerance</vt:lpstr>
      <vt:lpstr>Before PBFT</vt:lpstr>
      <vt:lpstr>After PBFT</vt:lpstr>
      <vt:lpstr>HotStuff</vt:lpstr>
      <vt:lpstr>BFT vs PoW</vt:lpstr>
      <vt:lpstr>BFT vs PoW</vt:lpstr>
      <vt:lpstr>Structure</vt:lpstr>
      <vt:lpstr>Jargon Watch</vt:lpstr>
      <vt:lpstr>PowerPoint Presentation</vt:lpstr>
      <vt:lpstr>PoW vs BFT</vt:lpstr>
      <vt:lpstr>PoW vs BFT</vt:lpstr>
      <vt:lpstr>PoW vs BFT</vt:lpstr>
      <vt:lpstr>PoW vs BFT</vt:lpstr>
      <vt:lpstr>PoW vs BFT</vt:lpstr>
      <vt:lpstr>PoW vs BFT</vt:lpstr>
      <vt:lpstr>Block Party</vt:lpstr>
      <vt:lpstr>Parent Pointers</vt:lpstr>
      <vt:lpstr>Parent Pointers</vt:lpstr>
      <vt:lpstr>Parent Pointers</vt:lpstr>
      <vt:lpstr>Parent Pointers</vt:lpstr>
      <vt:lpstr>Validators</vt:lpstr>
      <vt:lpstr>Quorum Certificates</vt:lpstr>
      <vt:lpstr>Quorum Certificates</vt:lpstr>
      <vt:lpstr>QC Chains</vt:lpstr>
      <vt:lpstr>QC Chains</vt:lpstr>
      <vt:lpstr>QC Chains</vt:lpstr>
      <vt:lpstr>Committed Block</vt:lpstr>
      <vt:lpstr>Validators</vt:lpstr>
      <vt:lpstr>Validators</vt:lpstr>
      <vt:lpstr>Validators</vt:lpstr>
      <vt:lpstr>Validators</vt:lpstr>
      <vt:lpstr>Validators</vt:lpstr>
      <vt:lpstr>Only Two Kinds of Message</vt:lpstr>
      <vt:lpstr>Only Two Kinds of Message</vt:lpstr>
      <vt:lpstr>Propose Message</vt:lpstr>
      <vt:lpstr>Validators</vt:lpstr>
      <vt:lpstr>Propose Message</vt:lpstr>
      <vt:lpstr>Vote Message</vt:lpstr>
      <vt:lpstr>Vote Message</vt:lpstr>
      <vt:lpstr>Pacemaker</vt:lpstr>
      <vt:lpstr>See Paper for Full Spec</vt:lpstr>
      <vt:lpstr>Blockchains vs BlockDAGs</vt:lpstr>
      <vt:lpstr>A Blockchain is just a distributed ledger</vt:lpstr>
      <vt:lpstr>Literally …</vt:lpstr>
      <vt:lpstr>PoW Miners add new blocks</vt:lpstr>
      <vt:lpstr>Proof of Work</vt:lpstr>
      <vt:lpstr>Miners add new blocks</vt:lpstr>
      <vt:lpstr>Winning is random</vt:lpstr>
      <vt:lpstr>Winning miner adds new block</vt:lpstr>
      <vt:lpstr>New block propagates</vt:lpstr>
      <vt:lpstr>What could go wrong?</vt:lpstr>
      <vt:lpstr>Competing New Blocks</vt:lpstr>
      <vt:lpstr>The Chain is forked!</vt:lpstr>
      <vt:lpstr>Eventually one branch prevails, other is orphaned</vt:lpstr>
      <vt:lpstr>PoW rate-limits itself</vt:lpstr>
      <vt:lpstr>Kicking out the jams?</vt:lpstr>
      <vt:lpstr>Embrace the chaos</vt:lpstr>
      <vt:lpstr>Embrace the chaos</vt:lpstr>
      <vt:lpstr>Embrace the chaos</vt:lpstr>
      <vt:lpstr>Which k?</vt:lpstr>
      <vt:lpstr>Double Spending Attempted</vt:lpstr>
      <vt:lpstr>Double Spending Foiled by (eventual) total ordering</vt:lpstr>
      <vt:lpstr>Present, Past, Future</vt:lpstr>
      <vt:lpstr>Present, Past, Future</vt:lpstr>
      <vt:lpstr>Present, Past, Future</vt:lpstr>
      <vt:lpstr>Phantom</vt:lpstr>
      <vt:lpstr>k-clusters</vt:lpstr>
      <vt:lpstr>Phantom Algorithm</vt:lpstr>
      <vt:lpstr>Phantom Algorithm</vt:lpstr>
      <vt:lpstr>Phantom Algorithm</vt:lpstr>
      <vt:lpstr>Phantom Algorithm</vt:lpstr>
      <vt:lpstr>Theorem</vt:lpstr>
      <vt:lpstr> Not so fast!</vt:lpstr>
      <vt:lpstr>k-Uncles</vt:lpstr>
      <vt:lpstr>GHOSTDAG Protocol</vt:lpstr>
      <vt:lpstr>Theorem</vt:lpstr>
      <vt:lpstr>Remarks</vt:lpstr>
      <vt:lpstr>To Dig Deeper</vt:lpstr>
      <vt:lpstr>A Blockchain is just a distributed ledger</vt:lpstr>
      <vt:lpstr>Literally …</vt:lpstr>
      <vt:lpstr>Miners add new blocks</vt:lpstr>
      <vt:lpstr>Proof of Work</vt:lpstr>
      <vt:lpstr>Miners add new blocks</vt:lpstr>
      <vt:lpstr>Winning is random</vt:lpstr>
      <vt:lpstr>Winning miner adds new block</vt:lpstr>
      <vt:lpstr>New block propagates</vt:lpstr>
      <vt:lpstr>What could go wrong?</vt:lpstr>
      <vt:lpstr>Competing New Blocks</vt:lpstr>
      <vt:lpstr>The Chain is forked!</vt:lpstr>
      <vt:lpstr>Eventually one branch prevails, other is orphaned</vt:lpstr>
      <vt:lpstr>PoW rate-limits itself</vt:lpstr>
      <vt:lpstr>Kicking out the jams?</vt:lpstr>
      <vt:lpstr>Embrace the chaos</vt:lpstr>
      <vt:lpstr>Embrace the chaos</vt:lpstr>
      <vt:lpstr>Embrace the chaos</vt:lpstr>
      <vt:lpstr>Which k?</vt:lpstr>
      <vt:lpstr>Double Spending Attempted</vt:lpstr>
      <vt:lpstr>Double Spending Foiled by (eventual) total ordering</vt:lpstr>
      <vt:lpstr>Present, Past, Future</vt:lpstr>
      <vt:lpstr>Present, Past, Future</vt:lpstr>
      <vt:lpstr>Present, Past, Future</vt:lpstr>
      <vt:lpstr>Phantom</vt:lpstr>
      <vt:lpstr>k-clusters</vt:lpstr>
      <vt:lpstr>Phantom Algorithm</vt:lpstr>
      <vt:lpstr>Phantom Algorithm</vt:lpstr>
      <vt:lpstr>Phantom Algorithm</vt:lpstr>
      <vt:lpstr>Phantom Algorithm</vt:lpstr>
      <vt:lpstr>Theorem</vt:lpstr>
      <vt:lpstr> Not so fast!</vt:lpstr>
      <vt:lpstr>k-Uncles</vt:lpstr>
      <vt:lpstr>GHOSTDAG Protocol</vt:lpstr>
      <vt:lpstr>Theorem</vt:lpstr>
      <vt:lpstr>Remarks</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Herlihy, Maurice</cp:lastModifiedBy>
  <cp:revision>1284</cp:revision>
  <cp:lastPrinted>2003-10-06T20:31:57Z</cp:lastPrinted>
  <dcterms:created xsi:type="dcterms:W3CDTF">1999-05-12T13:47:53Z</dcterms:created>
  <dcterms:modified xsi:type="dcterms:W3CDTF">2025-11-20T19:24:49Z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